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58" r:id="rId3"/>
    <p:sldId id="258" r:id="rId4"/>
    <p:sldId id="427" r:id="rId5"/>
    <p:sldId id="364" r:id="rId6"/>
    <p:sldId id="426" r:id="rId7"/>
    <p:sldId id="420" r:id="rId8"/>
    <p:sldId id="421" r:id="rId9"/>
    <p:sldId id="422" r:id="rId10"/>
    <p:sldId id="401" r:id="rId11"/>
    <p:sldId id="423" r:id="rId12"/>
    <p:sldId id="424" r:id="rId13"/>
    <p:sldId id="425" r:id="rId14"/>
    <p:sldId id="398" r:id="rId15"/>
    <p:sldId id="354" r:id="rId16"/>
    <p:sldId id="428" r:id="rId17"/>
    <p:sldId id="400" r:id="rId18"/>
    <p:sldId id="404" r:id="rId19"/>
    <p:sldId id="35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" initials="GM" lastIdx="1" clrIdx="0">
    <p:extLst>
      <p:ext uri="{19B8F6BF-5375-455C-9EA6-DF929625EA0E}">
        <p15:presenceInfo xmlns:p15="http://schemas.microsoft.com/office/powerpoint/2012/main" userId="S::george@georgejmount.com::f62b7f9a-d362-4c96-927b-ee32451abe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BAA783"/>
    <a:srgbClr val="628EA9"/>
    <a:srgbClr val="707070"/>
    <a:srgbClr val="FCA426"/>
    <a:srgbClr val="F5F5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34BD0-1400-4EBA-BBA1-04F52AB31B36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0335D-9F13-4B80-ADC5-B0EA3E10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7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too much about the building blocks right now – I have this in here to gauge everyone’s interest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19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too much about the building blocks right now – I have this in here to gauge everyone’s interest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7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a data analyst give me data on how I did</a:t>
            </a:r>
          </a:p>
          <a:p>
            <a:r>
              <a:rPr lang="en-US" dirty="0"/>
              <a:t>Testimonials also VERY helpful.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on descriptive statistics?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7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ngfestanalytics.com/maxl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hyperlink" Target="https://social.stringfestanalytics.com/event-feedback" TargetMode="Externa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wiy.co/FW6B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Introducing Excel dynamic array functions</a:t>
            </a:r>
          </a:p>
        </p:txBody>
      </p:sp>
      <p:pic>
        <p:nvPicPr>
          <p:cNvPr id="3" name="Picture 2" descr="A close up of a table&#10;&#10;Description automatically generated">
            <a:extLst>
              <a:ext uri="{FF2B5EF4-FFF2-40B4-BE49-F238E27FC236}">
                <a16:creationId xmlns:a16="http://schemas.microsoft.com/office/drawing/2014/main" id="{1CA0DBD0-40CD-1E3A-75B2-68F63838C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143285"/>
            <a:ext cx="12190476" cy="6571429"/>
          </a:xfrm>
          <a:prstGeom prst="rect">
            <a:avLst/>
          </a:prstGeom>
        </p:spPr>
      </p:pic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F665B1E7-11D1-5BEA-82A5-52FA23A28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143285"/>
            <a:ext cx="12190476" cy="6571429"/>
          </a:xfrm>
          <a:prstGeom prst="rect">
            <a:avLst/>
          </a:prstGeom>
        </p:spPr>
      </p:pic>
      <p:pic>
        <p:nvPicPr>
          <p:cNvPr id="6" name="Picture 5" descr="A close-up of a graph&#10;&#10;Description automatically generated">
            <a:extLst>
              <a:ext uri="{FF2B5EF4-FFF2-40B4-BE49-F238E27FC236}">
                <a16:creationId xmlns:a16="http://schemas.microsoft.com/office/drawing/2014/main" id="{3269284E-1DE0-3161-E2AF-62A03FAE67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143285"/>
            <a:ext cx="12190476" cy="6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Joining data sources with </a:t>
            </a:r>
            <a:r>
              <a:rPr lang="en-US" sz="6600" b="1" dirty="0">
                <a:solidFill>
                  <a:schemeClr val="bg1"/>
                </a:solidFill>
                <a:latin typeface="Consolas" panose="020B0609020204030204" pitchFamily="49" charset="0"/>
              </a:rPr>
              <a:t>XLOOKUP()</a:t>
            </a:r>
          </a:p>
        </p:txBody>
      </p:sp>
      <p:pic>
        <p:nvPicPr>
          <p:cNvPr id="3" name="Picture 2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D3C76AE8-3221-A25B-7C8F-9CDE92B874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88" y="1864483"/>
            <a:ext cx="3561142" cy="47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3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Say bye-bye to </a:t>
            </a:r>
            <a:r>
              <a:rPr lang="en-US" sz="4800" dirty="0">
                <a:latin typeface="Consolas" panose="020B0609020204030204" pitchFamily="49" charset="0"/>
              </a:rPr>
              <a:t>VLOOKUP()</a:t>
            </a:r>
            <a:endParaRPr lang="en-US" sz="4800" dirty="0">
              <a:latin typeface="Aliens &amp; cows" panose="00000500000000000000" pitchFamily="2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9AAFED-EFE9-09D1-C311-028312093479}"/>
              </a:ext>
            </a:extLst>
          </p:cNvPr>
          <p:cNvSpPr txBox="1"/>
          <p:nvPr/>
        </p:nvSpPr>
        <p:spPr>
          <a:xfrm>
            <a:off x="347240" y="1181720"/>
            <a:ext cx="5686425" cy="284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190500" lvl="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</a:pPr>
            <a:r>
              <a:rPr lang="en-US" sz="2800" dirty="0">
                <a:solidFill>
                  <a:srgbClr val="505050"/>
                </a:solidFill>
                <a:latin typeface="Consolas" panose="020B0609020204030204" pitchFamily="49" charset="0"/>
              </a:rPr>
              <a:t>XLOOKUP()</a:t>
            </a:r>
            <a:r>
              <a:rPr lang="en-US" sz="2800" dirty="0">
                <a:solidFill>
                  <a:srgbClr val="505050"/>
                </a:solidFill>
              </a:rPr>
              <a:t> can: 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Easily look up to the left 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Handle errors 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Search the lookup table in multiple directions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200F76-46B8-E85F-F01C-E74656FDB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335" y="1694830"/>
            <a:ext cx="568642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51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47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office-employees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Combine data from outside tables with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XLOOKUP()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Look up data to the left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Handle lookup errors</a:t>
            </a: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26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superstore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Determine which orders were returned as a “Yes/No” column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Find the salesperson responsible for each region</a:t>
            </a:r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250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460" y="2211492"/>
            <a:ext cx="4055539" cy="46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61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4400" b="1" dirty="0">
                <a:solidFill>
                  <a:srgbClr val="CF3338"/>
                </a:solidFill>
                <a:latin typeface="Pragmatica" panose="020B0403040502020204" pitchFamily="34" charset="0"/>
              </a:rPr>
              <a:t>Find me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stringfestanalytics.com  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Linkedin.com/in/gjmount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Twitter.com/gjmount</a:t>
            </a:r>
          </a:p>
          <a:p>
            <a:endParaRPr lang="en-US" sz="36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3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6288549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Modern Data Analytics in Excel</a:t>
            </a:r>
          </a:p>
          <a:p>
            <a:endParaRPr lang="en-US" sz="4000" b="1" i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Available in early release: </a:t>
            </a:r>
            <a:r>
              <a:rPr lang="en-US" sz="2800" dirty="0">
                <a:latin typeface="Pragmatica" panose="020B04030405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https://stringfestanalytics.com/maxl/</a:t>
            </a:r>
            <a:r>
              <a:rPr lang="en-US" sz="2800" dirty="0">
                <a:latin typeface="Pragmatica" panose="020B0403040502020204" pitchFamily="34" charset="0"/>
              </a:rPr>
              <a:t>  </a:t>
            </a:r>
            <a:endParaRPr lang="en-US" sz="4000" dirty="0">
              <a:latin typeface="Pragmatica" panose="020B0403040502020204" pitchFamily="34" charset="0"/>
            </a:endParaRPr>
          </a:p>
        </p:txBody>
      </p:sp>
      <p:pic>
        <p:nvPicPr>
          <p:cNvPr id="1026" name="Picture 2" descr="Modern analytics in Excel cover ">
            <a:extLst>
              <a:ext uri="{FF2B5EF4-FFF2-40B4-BE49-F238E27FC236}">
                <a16:creationId xmlns:a16="http://schemas.microsoft.com/office/drawing/2014/main" id="{A5A802EA-8E14-7D50-3D79-28EFA72A6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677" y="615706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636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72800" y="-66052"/>
            <a:ext cx="1337189" cy="98032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58800" y="411412"/>
            <a:ext cx="10420804" cy="784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Open Sans Extra Bold"/>
              </a:rPr>
              <a:t>TAKE THE SURVEY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0730080" y="6176837"/>
            <a:ext cx="1342081" cy="549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B56F1-579F-4CEC-BF86-0455EEB5C6F1}"/>
              </a:ext>
            </a:extLst>
          </p:cNvPr>
          <p:cNvSpPr txBox="1"/>
          <p:nvPr/>
        </p:nvSpPr>
        <p:spPr>
          <a:xfrm>
            <a:off x="571500" y="1295400"/>
            <a:ext cx="5818020" cy="4011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idole" panose="02000503000000000000" pitchFamily="2" charset="0"/>
                <a:ea typeface="Roboto Mono" pitchFamily="2" charset="0"/>
              </a:rPr>
              <a:t>How did I do today? Testimonials or other data welcome.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4400" dirty="0">
                <a:latin typeface="Gidole" panose="02000503000000000000" pitchFamily="2" charset="0"/>
                <a:ea typeface="Roboto Mono" pitchFamily="2" charset="0"/>
                <a:hlinkClick r:id="rId5"/>
              </a:rPr>
              <a:t>https://social.stringfestanalytics.com/event-feedback</a:t>
            </a:r>
            <a:r>
              <a:rPr lang="en-US" sz="4400" dirty="0">
                <a:latin typeface="Gidole" panose="02000503000000000000" pitchFamily="2" charset="0"/>
                <a:ea typeface="Roboto Mono" pitchFamily="2" charset="0"/>
              </a:rPr>
              <a:t>  </a:t>
            </a: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42F3175D-B642-4C36-959D-6981F5B7F6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3224189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95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72800" y="-66052"/>
            <a:ext cx="1337189" cy="98032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58800" y="411412"/>
            <a:ext cx="10420804" cy="784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  <a:spcBef>
                <a:spcPct val="0"/>
              </a:spcBef>
            </a:pPr>
            <a:r>
              <a:rPr lang="en-US" sz="4800" dirty="0">
                <a:solidFill>
                  <a:srgbClr val="000000"/>
                </a:solidFill>
                <a:latin typeface="Open Sans Extra Bold"/>
              </a:rPr>
              <a:t>FINAL QUESTIONS?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1C401A0-8EBC-47CA-B2DE-F204DE6EEF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190"/>
          <a:stretch>
            <a:fillRect/>
          </a:stretch>
        </p:blipFill>
        <p:spPr>
          <a:xfrm>
            <a:off x="10730080" y="6176837"/>
            <a:ext cx="1342081" cy="549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B56F1-579F-4CEC-BF86-0455EEB5C6F1}"/>
              </a:ext>
            </a:extLst>
          </p:cNvPr>
          <p:cNvSpPr txBox="1"/>
          <p:nvPr/>
        </p:nvSpPr>
        <p:spPr>
          <a:xfrm>
            <a:off x="571500" y="1295400"/>
            <a:ext cx="8585200" cy="3375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Thanks for joining! 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A recap email with recording, survey and more will be coming…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The recording stays up for seven days.</a:t>
            </a:r>
          </a:p>
          <a:p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  <a:p>
            <a:r>
              <a:rPr lang="en-US" sz="2667" dirty="0">
                <a:latin typeface="Gidole" panose="02000503000000000000" pitchFamily="2" charset="0"/>
                <a:ea typeface="Roboto Mono" pitchFamily="2" charset="0"/>
              </a:rPr>
              <a:t>I </a:t>
            </a:r>
            <a:r>
              <a:rPr lang="en-US" sz="2667">
                <a:latin typeface="Gidole" panose="02000503000000000000" pitchFamily="2" charset="0"/>
                <a:ea typeface="Roboto Mono" pitchFamily="2" charset="0"/>
              </a:rPr>
              <a:t>appreciate your reviews &amp; referrals. </a:t>
            </a:r>
            <a:endParaRPr lang="en-US" sz="2667" dirty="0">
              <a:latin typeface="Gidole" panose="02000503000000000000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393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80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3101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155" y="350009"/>
            <a:ext cx="2830945" cy="369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1" y="1979206"/>
            <a:ext cx="3690239" cy="245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60" y="4001797"/>
            <a:ext cx="4965539" cy="3641787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2A1CA193-2FA9-8F81-F4B7-A7434CB37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88" y="4765760"/>
            <a:ext cx="4532872" cy="182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2127965"/>
            <a:ext cx="9595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Building predictive models with </a:t>
            </a: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XLMiner</a:t>
            </a: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Reading data from images into Excel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Performing sentiment analysis with Azure Machine Learning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Download the files: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2127965"/>
            <a:ext cx="9595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https://swiy.co/FW6B</a:t>
            </a: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Feel free to share to latecomers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Downloads &amp; recording will move to </a:t>
            </a: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Patreon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after 48 </a:t>
            </a: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hrs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5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Terms of engagement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493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Feel free to share the download link with latecomers </a:t>
            </a:r>
            <a:r>
              <a:rPr lang="en-US" sz="2800" spc="30" dirty="0">
                <a:solidFill>
                  <a:srgbClr val="000000"/>
                </a:solidFill>
                <a:latin typeface="Gidole"/>
                <a:sym typeface="Wingdings" panose="05000000000000000000" pitchFamily="2" charset="2"/>
              </a:rPr>
              <a:t> </a:t>
            </a:r>
            <a:br>
              <a:rPr lang="en-US" sz="2800" spc="30" dirty="0">
                <a:solidFill>
                  <a:srgbClr val="000000"/>
                </a:solidFill>
                <a:latin typeface="Gidole"/>
                <a:sym typeface="Wingdings" panose="05000000000000000000" pitchFamily="2" charset="2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Participation is welcome via the chat/unmute</a:t>
            </a:r>
            <a:br>
              <a:rPr lang="en-US" sz="2800" spc="30" dirty="0">
                <a:solidFill>
                  <a:srgbClr val="000000"/>
                </a:solidFill>
                <a:latin typeface="Gidole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Demos work best with 365 for PC</a:t>
            </a:r>
            <a:br>
              <a:rPr lang="en-US" sz="2800" spc="30" dirty="0">
                <a:solidFill>
                  <a:srgbClr val="000000"/>
                </a:solidFill>
                <a:latin typeface="Gidole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Recording goes out later today, moves to </a:t>
            </a:r>
            <a:r>
              <a:rPr lang="en-US" sz="2800" spc="30" dirty="0" err="1">
                <a:solidFill>
                  <a:srgbClr val="000000"/>
                </a:solidFill>
                <a:latin typeface="Gidole"/>
              </a:rPr>
              <a:t>Patreon</a:t>
            </a:r>
            <a:r>
              <a:rPr lang="en-US" sz="2800" spc="30" dirty="0">
                <a:solidFill>
                  <a:srgbClr val="000000"/>
                </a:solidFill>
                <a:latin typeface="Gidole"/>
              </a:rPr>
              <a:t> after 2 days</a:t>
            </a:r>
            <a:br>
              <a:rPr lang="en-US" sz="2800" spc="30" dirty="0">
                <a:solidFill>
                  <a:srgbClr val="000000"/>
                </a:solidFill>
                <a:latin typeface="Gidole"/>
              </a:rPr>
            </a:br>
            <a:endParaRPr lang="en-US" sz="2800" spc="30" dirty="0">
              <a:solidFill>
                <a:srgbClr val="000000"/>
              </a:solidFill>
              <a:latin typeface="Gidole"/>
            </a:endParaRPr>
          </a:p>
          <a:p>
            <a:pPr marL="457200" indent="-457200">
              <a:lnSpc>
                <a:spcPts val="3750"/>
              </a:lnSpc>
              <a:buFont typeface="Arial" panose="020B0604020202020204" pitchFamily="34" charset="0"/>
              <a:buChar char="•"/>
            </a:pPr>
            <a:r>
              <a:rPr lang="en-US" sz="2800" spc="30" dirty="0">
                <a:solidFill>
                  <a:srgbClr val="000000"/>
                </a:solidFill>
                <a:latin typeface="Gidole"/>
              </a:rPr>
              <a:t>I will do my best to answer your questions</a:t>
            </a:r>
          </a:p>
        </p:txBody>
      </p:sp>
    </p:spTree>
    <p:extLst>
      <p:ext uri="{BB962C8B-B14F-4D97-AF65-F5344CB8AC3E}">
        <p14:creationId xmlns:p14="http://schemas.microsoft.com/office/powerpoint/2010/main" val="73541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Worksheets: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array-references, array-functions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What is an array? Array reference? Array function?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What makes them static? Dynamic?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2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One formula, many cells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08" y="6102641"/>
            <a:ext cx="9072632" cy="64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marR="190500" lvl="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</a:pPr>
            <a:r>
              <a:rPr lang="en-US" sz="1600" dirty="0">
                <a:solidFill>
                  <a:srgbClr val="505050"/>
                </a:solidFill>
              </a:rPr>
              <a:t>But wait, there’s more: https://support.microsoft.com/en-us/office/dynamic-array-formulas-and-spilled-array-behavior-205c6b06-03ba-4151-89a1-87a7eb36e531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DD254AC-1199-F24B-EF79-7EDE7A0E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800" y="1593779"/>
            <a:ext cx="4148168" cy="394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AE7B4A-02AC-0E59-2DA0-98BB049A7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613766"/>
              </p:ext>
            </p:extLst>
          </p:nvPr>
        </p:nvGraphicFramePr>
        <p:xfrm>
          <a:off x="388351" y="1512538"/>
          <a:ext cx="7084504" cy="4349048"/>
        </p:xfrm>
        <a:graphic>
          <a:graphicData uri="http://schemas.openxmlformats.org/drawingml/2006/table">
            <a:tbl>
              <a:tblPr/>
              <a:tblGrid>
                <a:gridCol w="2769257">
                  <a:extLst>
                    <a:ext uri="{9D8B030D-6E8A-4147-A177-3AD203B41FA5}">
                      <a16:colId xmlns:a16="http://schemas.microsoft.com/office/drawing/2014/main" val="2629133829"/>
                    </a:ext>
                  </a:extLst>
                </a:gridCol>
                <a:gridCol w="4315247">
                  <a:extLst>
                    <a:ext uri="{9D8B030D-6E8A-4147-A177-3AD203B41FA5}">
                      <a16:colId xmlns:a16="http://schemas.microsoft.com/office/drawing/2014/main" val="985116657"/>
                    </a:ext>
                  </a:extLst>
                </a:gridCol>
              </a:tblGrid>
              <a:tr h="96427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ragmatica" panose="020B0403040502020204" pitchFamily="34" charset="0"/>
                        </a:rPr>
                        <a:t>Function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Pragmatica" panose="020B0403040502020204" pitchFamily="34" charset="0"/>
                        </a:rPr>
                        <a:t>What it does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33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20149"/>
                  </a:ext>
                </a:extLst>
              </a:tr>
              <a:tr h="8901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UNIQUE()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Finds the unique items in an array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29098"/>
                  </a:ext>
                </a:extLst>
              </a:tr>
              <a:tr h="70997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FILTER()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Filters an array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523719"/>
                  </a:ext>
                </a:extLst>
              </a:tr>
              <a:tr h="89235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SORTBY()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Sorts an array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127386"/>
                  </a:ext>
                </a:extLst>
              </a:tr>
              <a:tr h="8923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Consolas" panose="020B0609020204030204" pitchFamily="49" charset="0"/>
                        </a:rPr>
                        <a:t>XLOOKUP()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CF3338"/>
                          </a:solidFill>
                          <a:effectLst/>
                          <a:latin typeface="Pragmatica" panose="020B0403040502020204" pitchFamily="34" charset="0"/>
                        </a:rPr>
                        <a:t>Combines data from two sources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47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80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computers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Pull ad-hoc data quickly using dynamic arrays</a:t>
            </a:r>
          </a:p>
          <a:p>
            <a:pPr marL="438150" lvl="0" indent="-3429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Use table references to retrieve matching headers 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7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516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Worksheet: </a:t>
            </a:r>
            <a:r>
              <a:rPr lang="en-US" sz="2400" dirty="0">
                <a:solidFill>
                  <a:srgbClr val="CF3338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penguins</a:t>
            </a:r>
            <a:endParaRPr lang="en-US" sz="2400" dirty="0">
              <a:solidFill>
                <a:srgbClr val="CF3338"/>
              </a:solidFill>
              <a:latin typeface="Pragmatica" panose="020B0403040502020204"/>
              <a:ea typeface="Consolas"/>
              <a:cs typeface="Consolas"/>
              <a:sym typeface="Consolas"/>
            </a:endParaRPr>
          </a:p>
          <a:p>
            <a:pPr marL="657225" indent="-514350"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How many unique species are in this dataset? What are they?</a:t>
            </a:r>
          </a:p>
          <a:p>
            <a:pPr marL="657225" indent="-514350"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Pull only the records from the Biscoe island. </a:t>
            </a:r>
          </a:p>
          <a:p>
            <a:pPr marL="657225" indent="-514350"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Pull only the records that are from Biscoe island and that have a body mass greater than average for that group.  </a:t>
            </a:r>
          </a:p>
          <a:p>
            <a:pPr marL="657225" indent="-514350"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400" dirty="0">
                <a:solidFill>
                  <a:srgbClr val="CF3338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Sort the data by body mass ascending, species ascending, sex descending. </a:t>
            </a:r>
          </a:p>
        </p:txBody>
      </p:sp>
    </p:spTree>
    <p:extLst>
      <p:ext uri="{BB962C8B-B14F-4D97-AF65-F5344CB8AC3E}">
        <p14:creationId xmlns:p14="http://schemas.microsoft.com/office/powerpoint/2010/main" val="198295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509</Words>
  <Application>Microsoft Office PowerPoint</Application>
  <PresentationFormat>Widescreen</PresentationFormat>
  <Paragraphs>93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Aliens &amp; cows</vt:lpstr>
      <vt:lpstr>Arial</vt:lpstr>
      <vt:lpstr>Calibri</vt:lpstr>
      <vt:lpstr>Calibri Light</vt:lpstr>
      <vt:lpstr>Consolas</vt:lpstr>
      <vt:lpstr>Gidole</vt:lpstr>
      <vt:lpstr>Normafixed Tryout</vt:lpstr>
      <vt:lpstr>Open Sans Extra Bold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 Mount</cp:lastModifiedBy>
  <cp:revision>110</cp:revision>
  <dcterms:created xsi:type="dcterms:W3CDTF">2019-10-19T21:47:18Z</dcterms:created>
  <dcterms:modified xsi:type="dcterms:W3CDTF">2023-08-23T22:16:20Z</dcterms:modified>
</cp:coreProperties>
</file>