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58" r:id="rId3"/>
    <p:sldId id="258" r:id="rId4"/>
    <p:sldId id="427" r:id="rId5"/>
    <p:sldId id="364" r:id="rId6"/>
    <p:sldId id="426" r:id="rId7"/>
    <p:sldId id="420" r:id="rId8"/>
    <p:sldId id="421" r:id="rId9"/>
    <p:sldId id="422" r:id="rId10"/>
    <p:sldId id="401" r:id="rId11"/>
    <p:sldId id="423" r:id="rId12"/>
    <p:sldId id="424" r:id="rId13"/>
    <p:sldId id="425" r:id="rId14"/>
    <p:sldId id="398" r:id="rId15"/>
    <p:sldId id="354" r:id="rId16"/>
    <p:sldId id="428" r:id="rId17"/>
    <p:sldId id="400" r:id="rId18"/>
    <p:sldId id="40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wiy.co/FW6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3" name="Picture 2" descr="A close up of a table&#10;&#10;Description automatically generated">
            <a:extLst>
              <a:ext uri="{FF2B5EF4-FFF2-40B4-BE49-F238E27FC236}">
                <a16:creationId xmlns:a16="http://schemas.microsoft.com/office/drawing/2014/main" id="{1CA0DBD0-40CD-1E3A-75B2-68F63838C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665B1E7-11D1-5BEA-82A5-52FA23A28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3269284E-1DE0-3161-E2AF-62A03FAE6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Joining data sources with </a:t>
            </a:r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XLOOKUP()</a:t>
            </a:r>
          </a:p>
        </p:txBody>
      </p:sp>
      <p:pic>
        <p:nvPicPr>
          <p:cNvPr id="3" name="Picture 2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3C76AE8-3221-A25B-7C8F-9CDE92B87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88" y="1864483"/>
            <a:ext cx="3561142" cy="47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Say bye-bye to </a:t>
            </a:r>
            <a:r>
              <a:rPr lang="en-US" sz="4800" dirty="0">
                <a:latin typeface="Consolas" panose="020B0609020204030204" pitchFamily="49" charset="0"/>
              </a:rPr>
              <a:t>VLOOKUP()</a:t>
            </a:r>
            <a:endParaRPr lang="en-US" sz="4800" dirty="0">
              <a:latin typeface="Aliens &amp; cows" panose="00000500000000000000" pitchFamily="2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AAFED-EFE9-09D1-C311-028312093479}"/>
              </a:ext>
            </a:extLst>
          </p:cNvPr>
          <p:cNvSpPr txBox="1"/>
          <p:nvPr/>
        </p:nvSpPr>
        <p:spPr>
          <a:xfrm>
            <a:off x="347240" y="1181720"/>
            <a:ext cx="5686425" cy="284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2800" dirty="0">
                <a:solidFill>
                  <a:srgbClr val="505050"/>
                </a:solidFill>
                <a:latin typeface="Consolas" panose="020B0609020204030204" pitchFamily="49" charset="0"/>
              </a:rPr>
              <a:t>XLOOKUP()</a:t>
            </a:r>
            <a:r>
              <a:rPr lang="en-US" sz="2800" dirty="0">
                <a:solidFill>
                  <a:srgbClr val="505050"/>
                </a:solidFill>
              </a:rPr>
              <a:t> can: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Easily look up to the left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Handle errors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Search the lookup table in multiple directions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200F76-46B8-E85F-F01C-E74656FD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5" y="1694830"/>
            <a:ext cx="5686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1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office-employees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Combine data from outside tables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XLOOKUP()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Look up data to the left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Handle lookup errors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superstore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Determine which orders were returned as a “Yes/No” column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salesperson responsible for each region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  <a:endParaRPr lang="en-US" sz="4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77" y="615706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seven days.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</a:t>
            </a:r>
            <a:r>
              <a:rPr lang="en-US" sz="2667">
                <a:latin typeface="Gidole" panose="02000503000000000000" pitchFamily="2" charset="0"/>
                <a:ea typeface="Roboto Mono" pitchFamily="2" charset="0"/>
              </a:rPr>
              <a:t>appreciate your reviews &amp; referrals. 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the importance of sample size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Checking for statistical significance in A/B testing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Getting started with correlation &amp; regression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Download the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https://swiy.co/FW6B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Feel free to share to latecomers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Downloads &amp; recording will move to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Patreon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after 48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hrs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93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28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2800" spc="30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Worksheets: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array-references, array-functions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is an array? Array reference? Array function?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makes them static? Dynamic?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One formula, many cells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08" y="6102641"/>
            <a:ext cx="9072632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1600" dirty="0">
                <a:solidFill>
                  <a:srgbClr val="505050"/>
                </a:solidFill>
              </a:rPr>
              <a:t>But wait, there’s more: https://support.microsoft.com/en-us/office/dynamic-array-formulas-and-spilled-array-behavior-205c6b06-03ba-4151-89a1-87a7eb36e531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254AC-1199-F24B-EF79-7EDE7A0E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00" y="1593779"/>
            <a:ext cx="4148168" cy="39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E7B4A-02AC-0E59-2DA0-98BB049A7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3766"/>
              </p:ext>
            </p:extLst>
          </p:nvPr>
        </p:nvGraphicFramePr>
        <p:xfrm>
          <a:off x="388351" y="1512538"/>
          <a:ext cx="7084504" cy="4349048"/>
        </p:xfrm>
        <a:graphic>
          <a:graphicData uri="http://schemas.openxmlformats.org/drawingml/2006/table">
            <a:tbl>
              <a:tblPr/>
              <a:tblGrid>
                <a:gridCol w="2769257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4315247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</a:tblGrid>
              <a:tr h="964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UNIQUE()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Finds the unique items in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70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Filters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SORTBY()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Sorts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XLOOKUP()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Combines data from two sources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computers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ad-hoc data quickly using dynamic arrays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Use table references to retrieve matching headers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1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penguins</a:t>
            </a:r>
            <a:endParaRPr lang="en-US" sz="2400" dirty="0">
              <a:solidFill>
                <a:srgbClr val="CF3338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many unique species are in this dataset? What are they?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from the Biscoe island.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that are from Biscoe island and that have a body mass greater than average for that group. 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Sort the data by body mass ascending, species ascending, sex descending. </a:t>
            </a:r>
          </a:p>
        </p:txBody>
      </p:sp>
    </p:spTree>
    <p:extLst>
      <p:ext uri="{BB962C8B-B14F-4D97-AF65-F5344CB8AC3E}">
        <p14:creationId xmlns:p14="http://schemas.microsoft.com/office/powerpoint/2010/main" val="19829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512</Words>
  <Application>Microsoft Office PowerPoint</Application>
  <PresentationFormat>Widescreen</PresentationFormat>
  <Paragraphs>93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Aliens &amp; cows</vt:lpstr>
      <vt:lpstr>Arial</vt:lpstr>
      <vt:lpstr>Calibri</vt:lpstr>
      <vt:lpstr>Calibri Light</vt:lpstr>
      <vt:lpstr>Consolas</vt:lpstr>
      <vt:lpstr>Gidole</vt:lpstr>
      <vt:lpstr>Normafixed Tryout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109</cp:revision>
  <dcterms:created xsi:type="dcterms:W3CDTF">2019-10-19T21:47:18Z</dcterms:created>
  <dcterms:modified xsi:type="dcterms:W3CDTF">2023-08-20T15:00:22Z</dcterms:modified>
</cp:coreProperties>
</file>