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358" r:id="rId3"/>
    <p:sldId id="258" r:id="rId4"/>
    <p:sldId id="257" r:id="rId5"/>
    <p:sldId id="266" r:id="rId6"/>
    <p:sldId id="359" r:id="rId7"/>
    <p:sldId id="360" r:id="rId8"/>
    <p:sldId id="361" r:id="rId9"/>
    <p:sldId id="369" r:id="rId10"/>
    <p:sldId id="374" r:id="rId11"/>
    <p:sldId id="373" r:id="rId12"/>
    <p:sldId id="375" r:id="rId13"/>
    <p:sldId id="354" r:id="rId14"/>
    <p:sldId id="35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" initials="GM" lastIdx="1" clrIdx="0">
    <p:extLst>
      <p:ext uri="{19B8F6BF-5375-455C-9EA6-DF929625EA0E}">
        <p15:presenceInfo xmlns:p15="http://schemas.microsoft.com/office/powerpoint/2012/main" userId="S::george@georgejmount.com::f62b7f9a-d362-4c96-927b-ee32451abea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BAA783"/>
    <a:srgbClr val="628EA9"/>
    <a:srgbClr val="707070"/>
    <a:srgbClr val="FCA426"/>
    <a:srgbClr val="F5F5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8" autoAdjust="0"/>
    <p:restoredTop sz="94660"/>
  </p:normalViewPr>
  <p:slideViewPr>
    <p:cSldViewPr snapToGrid="0">
      <p:cViewPr varScale="1">
        <p:scale>
          <a:sx n="73" d="100"/>
          <a:sy n="73" d="100"/>
        </p:scale>
        <p:origin x="315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34BD0-1400-4EBA-BBA1-04F52AB31B3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0335D-9F13-4B80-ADC5-B0EA3E10F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50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would be rolling up and drilling down</a:t>
            </a:r>
          </a:p>
          <a:p>
            <a:r>
              <a:rPr lang="en-US" dirty="0"/>
              <a:t>This is slicing and dicing</a:t>
            </a:r>
          </a:p>
          <a:p>
            <a:r>
              <a:rPr lang="en-US" dirty="0"/>
              <a:t>This is unpivoting and pivoting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8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work so well, right?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9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Power Query course will be good to actually shape this data. 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42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worry too much about the building blocks right now – I have this in here to gauge everyone’s interest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68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work so well, right?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642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Doesn’t work so well, right?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3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5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16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40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3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65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45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0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57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8B082-EFC2-46C1-B47C-51736C67037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2523A-7918-41A0-844B-71898058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48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3adaptive.com/2014/09/what-is-power-bi/" TargetMode="Externa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Excel dynamic array functions</a:t>
            </a:r>
          </a:p>
        </p:txBody>
      </p:sp>
      <p:pic>
        <p:nvPicPr>
          <p:cNvPr id="3" name="Picture 2" descr="A close up of a table&#10;&#10;Description automatically generated">
            <a:extLst>
              <a:ext uri="{FF2B5EF4-FFF2-40B4-BE49-F238E27FC236}">
                <a16:creationId xmlns:a16="http://schemas.microsoft.com/office/drawing/2014/main" id="{1CA0DBD0-40CD-1E3A-75B2-68F63838C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143285"/>
            <a:ext cx="12190476" cy="6571429"/>
          </a:xfrm>
          <a:prstGeom prst="rect">
            <a:avLst/>
          </a:prstGeom>
        </p:spPr>
      </p:pic>
      <p:pic>
        <p:nvPicPr>
          <p:cNvPr id="5" name="Picture 4" descr="A person looking to the side&#10;&#10;AI-generated content may be incorrect.">
            <a:extLst>
              <a:ext uri="{FF2B5EF4-FFF2-40B4-BE49-F238E27FC236}">
                <a16:creationId xmlns:a16="http://schemas.microsoft.com/office/drawing/2014/main" id="{458FD5D8-2629-99C8-C099-733C00ADA9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382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r>
              <a:rPr lang="en-US" sz="2800" dirty="0">
                <a:solidFill>
                  <a:srgbClr val="CF3338"/>
                </a:solidFill>
                <a:latin typeface="Consolas" panose="020B0609020204030204" pitchFamily="49" charset="0"/>
              </a:rPr>
              <a:t>sales</a:t>
            </a:r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 worksheet:</a:t>
            </a:r>
          </a:p>
          <a:p>
            <a:endParaRPr lang="en-US" sz="28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Create, configure, reformat PivotTables</a:t>
            </a: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Update, refresh, maintain data sources</a:t>
            </a: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ea typeface="Consolas"/>
                <a:cs typeface="Consolas"/>
                <a:sym typeface="Consolas"/>
              </a:rPr>
              <a:t>Create calculated columns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065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807354" y="0"/>
            <a:ext cx="3384645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8365329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F3338"/>
                </a:solidFill>
                <a:latin typeface="Pragmatica" panose="020B0403040502020204" pitchFamily="34" charset="0"/>
              </a:rPr>
              <a:t>Exercises</a:t>
            </a:r>
          </a:p>
          <a:p>
            <a:r>
              <a:rPr lang="en-US" dirty="0">
                <a:solidFill>
                  <a:srgbClr val="CF3338"/>
                </a:solidFill>
                <a:latin typeface="Consolas" panose="020B0609020204030204" pitchFamily="49" charset="0"/>
              </a:rPr>
              <a:t>housing</a:t>
            </a:r>
            <a:r>
              <a:rPr lang="en-US" dirty="0">
                <a:solidFill>
                  <a:srgbClr val="CF3338"/>
                </a:solidFill>
                <a:latin typeface="Pragmatica" panose="020B0403040502020204" pitchFamily="34" charset="0"/>
              </a:rPr>
              <a:t> worksheet: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Find the average sale price for each sale condition.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Count the number of homes with each roof type for each neighborhood. Hint: Count the number of homes as the count of record ID’s.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Find the average number of above grade bathrooms for each year built. Hint: Calculate the total number of bathrooms as the number of full baths + 1/2 * the number of half baths.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Find the maximum lot area for each combination of street type and building type.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Count the total number of homes with an alley for each neighborhood.</a:t>
            </a:r>
          </a:p>
          <a:p>
            <a:pPr marL="552450" lvl="0" indent="-45720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2000" dirty="0">
                <a:solidFill>
                  <a:srgbClr val="C00000"/>
                </a:solidFill>
                <a:latin typeface="Pragmatica" panose="020B0403040502020204"/>
              </a:rPr>
              <a:t>Find the average sale price for homes with each type of garage, along with the number of cars the garage can hold.</a:t>
            </a:r>
            <a:br>
              <a:rPr lang="en-US" sz="2000" dirty="0">
                <a:solidFill>
                  <a:srgbClr val="C00000"/>
                </a:solidFill>
                <a:latin typeface="Pragmatica" panose="020B0403040502020204"/>
              </a:rPr>
            </a:br>
            <a:endParaRPr lang="en-US" sz="2000" dirty="0">
              <a:solidFill>
                <a:srgbClr val="C00000"/>
              </a:solidFill>
              <a:latin typeface="Pragmatica" panose="020B0403040502020204"/>
            </a:endParaRPr>
          </a:p>
          <a:p>
            <a:r>
              <a:rPr lang="en-US" sz="2000" dirty="0">
                <a:solidFill>
                  <a:srgbClr val="CF3338"/>
                </a:solidFill>
                <a:latin typeface="Pragmatica" panose="020B0403040502020204"/>
              </a:rPr>
              <a:t>Solutions: </a:t>
            </a:r>
            <a:r>
              <a:rPr lang="en-US" sz="2000" dirty="0">
                <a:solidFill>
                  <a:srgbClr val="CF3338"/>
                </a:solidFill>
                <a:latin typeface="Consolas" panose="020B0609020204030204" pitchFamily="49" charset="0"/>
              </a:rPr>
              <a:t>housing-pivot-table-solutions.xlsx</a:t>
            </a:r>
            <a:endParaRPr lang="en-US" sz="2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71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8136460" y="2210765"/>
            <a:ext cx="4055539" cy="46472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6460" y="2211492"/>
            <a:ext cx="4055539" cy="464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22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4400" b="1" dirty="0">
                <a:solidFill>
                  <a:srgbClr val="CF3338"/>
                </a:solidFill>
                <a:latin typeface="Pragmatica" panose="020B0403040502020204" pitchFamily="34" charset="0"/>
              </a:rPr>
              <a:t>Find me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stringfestanalytics.com  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Linkedin.com/in/gjmount</a:t>
            </a:r>
          </a:p>
          <a:p>
            <a:pPr marL="571500" indent="-5715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707070"/>
                </a:solidFill>
                <a:latin typeface="Pragmatica" panose="020B0403040502020204" pitchFamily="34" charset="0"/>
              </a:rPr>
              <a:t>Twitter.com/gjmount</a:t>
            </a:r>
          </a:p>
          <a:p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136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28530" y="3233394"/>
            <a:ext cx="3163469" cy="36238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8496" y="-2482770"/>
            <a:ext cx="10171472" cy="74598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4091" y="1687545"/>
            <a:ext cx="79865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F3338"/>
              </a:buClr>
            </a:pPr>
            <a:r>
              <a:rPr lang="en-US" sz="8000" b="1" dirty="0">
                <a:solidFill>
                  <a:srgbClr val="CF3338"/>
                </a:solidFill>
                <a:latin typeface="Pragmatica" panose="020B04030405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3101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757" y="1956626"/>
            <a:ext cx="2235957" cy="29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1" y="1979206"/>
            <a:ext cx="3690239" cy="2456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460" y="4001797"/>
            <a:ext cx="4965539" cy="3641787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2A1CA193-2FA9-8F81-F4B7-A7434CB37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588" y="4765760"/>
            <a:ext cx="4532872" cy="182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EB15FEEA-EF6A-3CD3-E292-A1966E103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150" y="620486"/>
            <a:ext cx="2235957" cy="2932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linkedinlearninginstructor #linkedinlearning | Thais Cooke | 82 comments">
            <a:extLst>
              <a:ext uri="{FF2B5EF4-FFF2-40B4-BE49-F238E27FC236}">
                <a16:creationId xmlns:a16="http://schemas.microsoft.com/office/drawing/2014/main" id="{42E746D9-A4A8-6FDB-8FBD-8D17C7E08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862" y="522727"/>
            <a:ext cx="2775041" cy="1141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7986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7240" y="2127965"/>
            <a:ext cx="95954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H﻿ow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to structure your data to get the most from PivotTables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707070"/>
                </a:solidFill>
                <a:latin typeface="Pragmatica" panose="020B0403040502020204" pitchFamily="34" charset="0"/>
              </a:rPr>
              <a:t>H﻿ow</a:t>
            </a: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 to create and maintain your first PivotTable connection</a:t>
            </a:r>
          </a:p>
          <a:p>
            <a:pPr marL="457200" indent="-4572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7070"/>
                </a:solidFill>
                <a:latin typeface="Pragmatica" panose="020B0403040502020204" pitchFamily="34" charset="0"/>
              </a:rPr>
              <a:t>How to build compelling tables and reports using PivotTable basics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0861" y="393539"/>
            <a:ext cx="103246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PivotTables: The WD-40 of Excel</a:t>
            </a:r>
          </a:p>
        </p:txBody>
      </p:sp>
    </p:spTree>
    <p:extLst>
      <p:ext uri="{BB962C8B-B14F-4D97-AF65-F5344CB8AC3E}">
        <p14:creationId xmlns:p14="http://schemas.microsoft.com/office/powerpoint/2010/main" val="499476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Every PivotTable operation is one of these…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49040" y="2127965"/>
            <a:ext cx="6193613" cy="175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Slice and dice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Drill down/roll up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Pivot/Unpivot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1026" name="Picture 2" descr="Free photos of Oil">
            <a:extLst>
              <a:ext uri="{FF2B5EF4-FFF2-40B4-BE49-F238E27FC236}">
                <a16:creationId xmlns:a16="http://schemas.microsoft.com/office/drawing/2014/main" id="{97B14869-5420-E954-24EE-1A52A4A5D6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629" y="2587213"/>
            <a:ext cx="2664599" cy="3996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0586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3750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r>
              <a:rPr lang="en-US" sz="2400" dirty="0">
                <a:solidFill>
                  <a:srgbClr val="CF3338"/>
                </a:solidFill>
                <a:latin typeface="Pragmatica" panose="020B0403040502020204" pitchFamily="34" charset="0"/>
              </a:rPr>
              <a:t>File: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</a:rPr>
              <a:t>pivot-tables-wd-40-start.xlsx</a:t>
            </a:r>
          </a:p>
          <a:p>
            <a:r>
              <a:rPr lang="en-US" sz="2400" dirty="0">
                <a:solidFill>
                  <a:srgbClr val="CF3338"/>
                </a:solidFill>
                <a:latin typeface="Pragmatica" panose="020B0403040502020204" pitchFamily="34" charset="0"/>
              </a:rPr>
              <a:t>Using the </a:t>
            </a:r>
            <a:r>
              <a:rPr lang="en-US" sz="2400" dirty="0">
                <a:solidFill>
                  <a:srgbClr val="CF3338"/>
                </a:solidFill>
                <a:latin typeface="Consolas" panose="020B0609020204030204" pitchFamily="49" charset="0"/>
              </a:rPr>
              <a:t>tips </a:t>
            </a:r>
            <a:r>
              <a:rPr lang="en-US" sz="2400" dirty="0">
                <a:solidFill>
                  <a:srgbClr val="CF3338"/>
                </a:solidFill>
                <a:latin typeface="Pragmatica" panose="020B0403040502020204" pitchFamily="34" charset="0"/>
              </a:rPr>
              <a:t>worksheet:</a:t>
            </a:r>
          </a:p>
          <a:p>
            <a:pPr marL="95250" lvl="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</a:pPr>
            <a:endParaRPr lang="en-US" sz="2400" dirty="0">
              <a:solidFill>
                <a:srgbClr val="C00000"/>
              </a:solidFill>
              <a:latin typeface="Pragmatica" panose="020B0403040502020204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Get the total bill by day, then time</a:t>
            </a:r>
            <a:endParaRPr lang="en-US" sz="2400" dirty="0">
              <a:solidFill>
                <a:srgbClr val="C00000"/>
              </a:solidFill>
              <a:latin typeface="Pragmatica" panose="020B0403040502020204"/>
              <a:ea typeface="Consolas"/>
              <a:cs typeface="Consolas"/>
              <a:sym typeface="Consolas"/>
            </a:endParaRP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Get the total bill for smokers only on Saturday and Sunday</a:t>
            </a:r>
          </a:p>
          <a:p>
            <a:pPr marL="457200" lvl="0" indent="-355600">
              <a:lnSpc>
                <a:spcPct val="115000"/>
              </a:lnSpc>
              <a:buClr>
                <a:srgbClr val="C00000"/>
              </a:buClr>
              <a:buSzPts val="20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Get average tips by day for each group size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40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74420" y="0"/>
            <a:ext cx="5617580" cy="6858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0386349" y="5029795"/>
            <a:ext cx="1805651" cy="19917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3620" y="219919"/>
            <a:ext cx="5937813" cy="4183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F3338"/>
                </a:solidFill>
                <a:latin typeface="Pragmatica" panose="020B0403040502020204" pitchFamily="34" charset="0"/>
              </a:rPr>
              <a:t>Demo</a:t>
            </a:r>
          </a:p>
          <a:p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Using </a:t>
            </a:r>
            <a:r>
              <a:rPr lang="en-US" sz="2800" dirty="0">
                <a:solidFill>
                  <a:srgbClr val="CF3338"/>
                </a:solidFill>
                <a:latin typeface="Consolas" panose="020B0609020204030204" pitchFamily="49" charset="0"/>
              </a:rPr>
              <a:t>wholesale-customers</a:t>
            </a:r>
            <a:r>
              <a:rPr lang="en-US" sz="2800" dirty="0">
                <a:solidFill>
                  <a:srgbClr val="CF3338"/>
                </a:solidFill>
                <a:latin typeface="Pragmatica" panose="020B0403040502020204" pitchFamily="34" charset="0"/>
              </a:rPr>
              <a:t> worksheet:</a:t>
            </a:r>
          </a:p>
          <a:p>
            <a:endParaRPr lang="en-US" sz="28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457200" lvl="0" indent="-361950">
              <a:lnSpc>
                <a:spcPct val="115000"/>
              </a:lnSpc>
              <a:spcBef>
                <a:spcPts val="750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</a:rPr>
              <a:t>Get the total sum of sales by Region, then Channel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ea typeface="Consolas"/>
              <a:cs typeface="Consolas"/>
              <a:sym typeface="Consolas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493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What makes data “Pivot”-ready?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48157-9FEE-C016-5CB4-2C3AE5FF6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4347" y="3345686"/>
            <a:ext cx="7439892" cy="29986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87811-4F0E-B40E-9FBC-65A81E1411FB}"/>
              </a:ext>
            </a:extLst>
          </p:cNvPr>
          <p:cNvSpPr txBox="1"/>
          <p:nvPr/>
        </p:nvSpPr>
        <p:spPr>
          <a:xfrm>
            <a:off x="295835" y="1271570"/>
            <a:ext cx="8589981" cy="1754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Each variable is in its own column 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Each observation is in its own row</a:t>
            </a:r>
          </a:p>
          <a:p>
            <a:pPr marL="457200" marR="190500" lvl="0" indent="-381000">
              <a:lnSpc>
                <a:spcPct val="115000"/>
              </a:lnSpc>
              <a:spcBef>
                <a:spcPts val="800"/>
              </a:spcBef>
              <a:buClr>
                <a:srgbClr val="CF3338"/>
              </a:buClr>
              <a:buSzPts val="2400"/>
              <a:buChar char="•"/>
            </a:pPr>
            <a:r>
              <a:rPr lang="en-US" sz="2800" dirty="0">
                <a:solidFill>
                  <a:srgbClr val="505050"/>
                </a:solidFill>
              </a:rPr>
              <a:t>Every cell is an observation-variable intersection </a:t>
            </a:r>
          </a:p>
        </p:txBody>
      </p:sp>
    </p:spTree>
    <p:extLst>
      <p:ext uri="{BB962C8B-B14F-4D97-AF65-F5344CB8AC3E}">
        <p14:creationId xmlns:p14="http://schemas.microsoft.com/office/powerpoint/2010/main" val="4040772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7240" y="113388"/>
            <a:ext cx="10348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Aliens &amp; cows" panose="00000500000000000000" pitchFamily="2" charset="0"/>
              </a:rPr>
              <a:t>Heavy cleaning is a job for Power Query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4024" y="5372286"/>
            <a:ext cx="1295238" cy="1485714"/>
          </a:xfrm>
          <a:prstGeom prst="rect">
            <a:avLst/>
          </a:prstGeom>
        </p:spPr>
      </p:pic>
      <p:pic>
        <p:nvPicPr>
          <p:cNvPr id="2050" name="Picture 2" descr="What is Power BI? - P3 Adaptive">
            <a:extLst>
              <a:ext uri="{FF2B5EF4-FFF2-40B4-BE49-F238E27FC236}">
                <a16:creationId xmlns:a16="http://schemas.microsoft.com/office/drawing/2014/main" id="{9A257B7B-6DB2-4728-A411-0CC2AECF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54" y="1106373"/>
            <a:ext cx="8810861" cy="496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980D48-4340-3965-75D0-F93CDB3DF105}"/>
              </a:ext>
            </a:extLst>
          </p:cNvPr>
          <p:cNvSpPr txBox="1"/>
          <p:nvPr/>
        </p:nvSpPr>
        <p:spPr>
          <a:xfrm>
            <a:off x="100532" y="6375280"/>
            <a:ext cx="6096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https://p3adaptive.com/2014/09/</a:t>
            </a:r>
            <a:r>
              <a:rPr lang="en-US">
                <a:hlinkClick r:id="rId5"/>
              </a:rPr>
              <a:t>what-is-power-bi/</a:t>
            </a:r>
            <a:r>
              <a:rPr lang="en-US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33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2302</TotalTime>
  <Words>448</Words>
  <Application>Microsoft Office PowerPoint</Application>
  <PresentationFormat>Widescreen</PresentationFormat>
  <Paragraphs>65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Aliens &amp; cows</vt:lpstr>
      <vt:lpstr>Arial</vt:lpstr>
      <vt:lpstr>Calibri</vt:lpstr>
      <vt:lpstr>Calibri Light</vt:lpstr>
      <vt:lpstr>Consolas</vt:lpstr>
      <vt:lpstr>Normafixed Tryout</vt:lpstr>
      <vt:lpstr>Pragmatica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Case Western Reserve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George Mount</cp:lastModifiedBy>
  <cp:revision>111</cp:revision>
  <dcterms:created xsi:type="dcterms:W3CDTF">2019-10-19T21:47:18Z</dcterms:created>
  <dcterms:modified xsi:type="dcterms:W3CDTF">2025-03-27T17:56:54Z</dcterms:modified>
</cp:coreProperties>
</file>