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8" r:id="rId3"/>
    <p:sldId id="258" r:id="rId4"/>
    <p:sldId id="427" r:id="rId5"/>
    <p:sldId id="364" r:id="rId6"/>
    <p:sldId id="257" r:id="rId7"/>
    <p:sldId id="266" r:id="rId8"/>
    <p:sldId id="359" r:id="rId9"/>
    <p:sldId id="360" r:id="rId10"/>
    <p:sldId id="361" r:id="rId11"/>
    <p:sldId id="369" r:id="rId12"/>
    <p:sldId id="374" r:id="rId13"/>
    <p:sldId id="373" r:id="rId14"/>
    <p:sldId id="375" r:id="rId15"/>
    <p:sldId id="354" r:id="rId16"/>
    <p:sldId id="430" r:id="rId17"/>
    <p:sldId id="428" r:id="rId18"/>
    <p:sldId id="400" r:id="rId19"/>
    <p:sldId id="429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be rolling up and drilling down</a:t>
            </a:r>
          </a:p>
          <a:p>
            <a:r>
              <a:rPr lang="en-US" dirty="0"/>
              <a:t>This is slicing and dicing</a:t>
            </a:r>
          </a:p>
          <a:p>
            <a:r>
              <a:rPr lang="en-US" dirty="0"/>
              <a:t>This is unpivoting and pivoting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work so well, right?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Power Query course will be good to actually shape this data. 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work so well, right?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work so well, right?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3adaptive.com/2014/09/what-is-power-bi/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stringfestanalytics.com/patre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ptd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3" name="Picture 2" descr="A close up of a table&#10;&#10;Description automatically generated">
            <a:extLst>
              <a:ext uri="{FF2B5EF4-FFF2-40B4-BE49-F238E27FC236}">
                <a16:creationId xmlns:a16="http://schemas.microsoft.com/office/drawing/2014/main" id="{1CA0DBD0-40CD-1E3A-75B2-68F63838C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 makes data “Pivot”-ready?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48157-9FEE-C016-5CB4-2C3AE5FF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347" y="3345686"/>
            <a:ext cx="7439892" cy="2998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175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Each variable is in its own column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Each observation is in its own row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Every cell is an observation-variable intersection </a:t>
            </a:r>
          </a:p>
        </p:txBody>
      </p:sp>
    </p:spTree>
    <p:extLst>
      <p:ext uri="{BB962C8B-B14F-4D97-AF65-F5344CB8AC3E}">
        <p14:creationId xmlns:p14="http://schemas.microsoft.com/office/powerpoint/2010/main" val="404077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Heavy cleaning is a job for Power Query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2050" name="Picture 2" descr="What is Power BI? - P3 Adaptive">
            <a:extLst>
              <a:ext uri="{FF2B5EF4-FFF2-40B4-BE49-F238E27FC236}">
                <a16:creationId xmlns:a16="http://schemas.microsoft.com/office/drawing/2014/main" id="{9A257B7B-6DB2-4728-A411-0CC2AECF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4" y="1106373"/>
            <a:ext cx="8810861" cy="49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80D48-4340-3965-75D0-F93CDB3DF105}"/>
              </a:ext>
            </a:extLst>
          </p:cNvPr>
          <p:cNvSpPr txBox="1"/>
          <p:nvPr/>
        </p:nvSpPr>
        <p:spPr>
          <a:xfrm>
            <a:off x="100532" y="6375280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https://p3adaptive.com/2014/09/</a:t>
            </a:r>
            <a:r>
              <a:rPr lang="en-US">
                <a:hlinkClick r:id="rId5"/>
              </a:rPr>
              <a:t>what-is-power-bi/</a:t>
            </a:r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3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8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r>
              <a:rPr lang="en-US" sz="2800" dirty="0">
                <a:solidFill>
                  <a:srgbClr val="CF3338"/>
                </a:solidFill>
                <a:latin typeface="Consolas" panose="020B0609020204030204" pitchFamily="49" charset="0"/>
              </a:rPr>
              <a:t>sales</a:t>
            </a:r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 worksheet:</a:t>
            </a:r>
          </a:p>
          <a:p>
            <a:endParaRPr lang="en-US" sz="28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Create, configure, reformat PivotTables</a:t>
            </a: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Update, refresh, maintain data sources</a:t>
            </a: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Create calculated columns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5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7354" y="0"/>
            <a:ext cx="3384645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836532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r>
              <a:rPr lang="en-US" dirty="0">
                <a:solidFill>
                  <a:srgbClr val="CF3338"/>
                </a:solidFill>
                <a:latin typeface="Consolas" panose="020B0609020204030204" pitchFamily="49" charset="0"/>
              </a:rPr>
              <a:t>housing</a:t>
            </a:r>
            <a:r>
              <a:rPr lang="en-US" dirty="0">
                <a:solidFill>
                  <a:srgbClr val="CF3338"/>
                </a:solidFill>
                <a:latin typeface="Pragmatica" panose="020B0403040502020204" pitchFamily="34" charset="0"/>
              </a:rPr>
              <a:t> worksheet: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Find the average sale price for each sale condition.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Count the number of homes with each roof type for each neighborhood. Hint: Count the number of homes as the count of record ID’s.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Find the average number of above grade bathrooms for each year built. Hint: Calculate the total number of bathrooms as the number of full baths + 1/2 * the number of half baths.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Find the maximum lot area for each combination of street type and building type.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Count the total number of homes with an alley for each neighborhood.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Find the average sale price for homes with each type of garage, along with the number of cars the garage can hold.</a:t>
            </a:r>
            <a:br>
              <a:rPr lang="en-US" sz="2000" dirty="0">
                <a:solidFill>
                  <a:srgbClr val="C00000"/>
                </a:solidFill>
                <a:latin typeface="Pragmatica" panose="020B0403040502020204"/>
              </a:rPr>
            </a:br>
            <a:endParaRPr lang="en-US" sz="2000" dirty="0">
              <a:solidFill>
                <a:srgbClr val="C00000"/>
              </a:solidFill>
              <a:latin typeface="Pragmatica" panose="020B0403040502020204"/>
            </a:endParaRPr>
          </a:p>
          <a:p>
            <a:r>
              <a:rPr lang="en-US" sz="2000" dirty="0">
                <a:solidFill>
                  <a:srgbClr val="CF3338"/>
                </a:solidFill>
                <a:latin typeface="Pragmatica" panose="020B0403040502020204"/>
              </a:rPr>
              <a:t>Solutions: </a:t>
            </a:r>
            <a:r>
              <a:rPr lang="en-US" sz="2000" dirty="0">
                <a:solidFill>
                  <a:srgbClr val="CF3338"/>
                </a:solidFill>
                <a:latin typeface="Consolas" panose="020B0609020204030204" pitchFamily="49" charset="0"/>
              </a:rPr>
              <a:t>housing-pivot-table-solutions.xlsx</a:t>
            </a:r>
            <a:endParaRPr lang="en-US" sz="2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Join my </a:t>
            </a:r>
            <a:r>
              <a:rPr lang="en-US" sz="4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Patreon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https://social.stringfestanalytics.com/patreon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Get lifetime access to all past webinar recordings &amp; downloads</a:t>
            </a:r>
            <a:endParaRPr lang="en-US" sz="4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3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  <a:endParaRPr lang="en-US" sz="4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77" y="615706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78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48 hours, then moves to my </a:t>
            </a:r>
            <a:r>
              <a:rPr lang="en-US" sz="2667" dirty="0" err="1">
                <a:latin typeface="Gidole" panose="02000503000000000000" pitchFamily="2" charset="0"/>
                <a:ea typeface="Roboto Mono" pitchFamily="2" charset="0"/>
              </a:rPr>
              <a:t>Patreon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appreciate your reviews &amp; referrals. </a:t>
            </a:r>
          </a:p>
        </p:txBody>
      </p:sp>
    </p:spTree>
    <p:extLst>
      <p:ext uri="{BB962C8B-B14F-4D97-AF65-F5344CB8AC3E}">
        <p14:creationId xmlns:p14="http://schemas.microsoft.com/office/powerpoint/2010/main" val="116786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H﻿ow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to structure your data to get the most from PivotTables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H﻿ow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to create and maintain your first PivotTable connection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to build compelling tables and reports using PivotTable basics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Download the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https://swiy.co/ptdl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Feel free to share to latecomers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Downloads &amp; recording will move to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Patreon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after 48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hrs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93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28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2800" spc="30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PivotTables: The WD-40 of Excel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Every PivotTable operation is one of these…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040" y="2127965"/>
            <a:ext cx="6193613" cy="175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Slice and dice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Drill down/roll up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Pivot/Unpivot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 descr="Free photos of Oil">
            <a:extLst>
              <a:ext uri="{FF2B5EF4-FFF2-40B4-BE49-F238E27FC236}">
                <a16:creationId xmlns:a16="http://schemas.microsoft.com/office/drawing/2014/main" id="{97B14869-5420-E954-24EE-1A52A4A5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9" y="2587213"/>
            <a:ext cx="2664599" cy="39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8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75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r>
              <a:rPr lang="en-US" sz="2400" dirty="0">
                <a:solidFill>
                  <a:srgbClr val="CF3338"/>
                </a:solidFill>
                <a:latin typeface="Pragmatica" panose="020B0403040502020204" pitchFamily="34" charset="0"/>
              </a:rPr>
              <a:t>File: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</a:rPr>
              <a:t>pivot-tables-wd-40-start.xlsx</a:t>
            </a:r>
          </a:p>
          <a:p>
            <a:r>
              <a:rPr lang="en-US" sz="2400" dirty="0">
                <a:solidFill>
                  <a:srgbClr val="CF3338"/>
                </a:solidFill>
                <a:latin typeface="Pragmatica" panose="020B0403040502020204" pitchFamily="34" charset="0"/>
              </a:rPr>
              <a:t>Using the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</a:rPr>
              <a:t>tips </a:t>
            </a:r>
            <a:r>
              <a:rPr lang="en-US" sz="2400" dirty="0">
                <a:solidFill>
                  <a:srgbClr val="CF3338"/>
                </a:solidFill>
                <a:latin typeface="Pragmatica" panose="020B0403040502020204" pitchFamily="34" charset="0"/>
              </a:rPr>
              <a:t>worksheet: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endParaRPr lang="en-US" sz="2400" dirty="0">
              <a:solidFill>
                <a:srgbClr val="C00000"/>
              </a:solidFill>
              <a:latin typeface="Pragmatica" panose="020B0403040502020204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Get the total bill by day, then time</a:t>
            </a: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Get the total bill for smokers only on Saturday and Sunday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Get average tips by day for each group size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0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Using </a:t>
            </a:r>
            <a:r>
              <a:rPr lang="en-US" sz="2800" dirty="0">
                <a:solidFill>
                  <a:srgbClr val="CF3338"/>
                </a:solidFill>
                <a:latin typeface="Consolas" panose="020B0609020204030204" pitchFamily="49" charset="0"/>
              </a:rPr>
              <a:t>wholesale-customers</a:t>
            </a:r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 worksheet:</a:t>
            </a:r>
          </a:p>
          <a:p>
            <a:endParaRPr lang="en-US" sz="28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Get the total sum of sales by Region, then Channel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9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657</Words>
  <Application>Microsoft Office PowerPoint</Application>
  <PresentationFormat>Widescreen</PresentationFormat>
  <Paragraphs>105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Aliens &amp; cows</vt:lpstr>
      <vt:lpstr>Arial</vt:lpstr>
      <vt:lpstr>Calibri</vt:lpstr>
      <vt:lpstr>Calibri Light</vt:lpstr>
      <vt:lpstr>Consolas</vt:lpstr>
      <vt:lpstr>Gidole</vt:lpstr>
      <vt:lpstr>Normafixed Tryout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108</cp:revision>
  <dcterms:created xsi:type="dcterms:W3CDTF">2019-10-19T21:47:18Z</dcterms:created>
  <dcterms:modified xsi:type="dcterms:W3CDTF">2023-08-23T21:59:42Z</dcterms:modified>
</cp:coreProperties>
</file>