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330" r:id="rId4"/>
    <p:sldId id="266" r:id="rId5"/>
    <p:sldId id="267" r:id="rId6"/>
    <p:sldId id="352" r:id="rId7"/>
    <p:sldId id="328" r:id="rId8"/>
    <p:sldId id="324" r:id="rId9"/>
    <p:sldId id="341" r:id="rId10"/>
    <p:sldId id="348" r:id="rId11"/>
    <p:sldId id="340" r:id="rId12"/>
    <p:sldId id="349" r:id="rId13"/>
    <p:sldId id="275" r:id="rId14"/>
    <p:sldId id="344" r:id="rId15"/>
    <p:sldId id="351" r:id="rId16"/>
    <p:sldId id="342" r:id="rId17"/>
    <p:sldId id="347" r:id="rId18"/>
    <p:sldId id="354" r:id="rId19"/>
    <p:sldId id="322" r:id="rId20"/>
    <p:sldId id="350" r:id="rId21"/>
    <p:sldId id="343" r:id="rId22"/>
    <p:sldId id="346" r:id="rId23"/>
    <p:sldId id="329" r:id="rId24"/>
    <p:sldId id="306" r:id="rId25"/>
    <p:sldId id="338" r:id="rId26"/>
    <p:sldId id="356" r:id="rId27"/>
    <p:sldId id="357" r:id="rId28"/>
    <p:sldId id="355" r:id="rId29"/>
    <p:sldId id="336" r:id="rId30"/>
    <p:sldId id="35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295" autoAdjust="0"/>
  </p:normalViewPr>
  <p:slideViewPr>
    <p:cSldViewPr snapToGrid="0">
      <p:cViewPr varScale="1">
        <p:scale>
          <a:sx n="97" d="100"/>
          <a:sy n="97" d="100"/>
        </p:scale>
        <p:origin x="1005" y="7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669274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scary, it’s literally learning another language!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3399850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Excel community is </a:t>
            </a:r>
            <a:r>
              <a:rPr lang="en-US" dirty="0" err="1"/>
              <a:t>sooo</a:t>
            </a:r>
            <a:r>
              <a:rPr lang="en-US" dirty="0"/>
              <a:t> welcoming that is can be jarring when you get elsewhere. The forums can be pretty brutal. So take some time to learn for yourself.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4195261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26</a:t>
            </a:fld>
            <a:endParaRPr lang="en-US"/>
          </a:p>
        </p:txBody>
      </p:sp>
    </p:spTree>
    <p:extLst>
      <p:ext uri="{BB962C8B-B14F-4D97-AF65-F5344CB8AC3E}">
        <p14:creationId xmlns:p14="http://schemas.microsoft.com/office/powerpoint/2010/main" val="2096946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27</a:t>
            </a:fld>
            <a:endParaRPr lang="en-US"/>
          </a:p>
        </p:txBody>
      </p:sp>
    </p:spTree>
    <p:extLst>
      <p:ext uri="{BB962C8B-B14F-4D97-AF65-F5344CB8AC3E}">
        <p14:creationId xmlns:p14="http://schemas.microsoft.com/office/powerpoint/2010/main" val="1026504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different coming from Microsoft, proprietary technology</a:t>
            </a:r>
          </a:p>
          <a:p>
            <a:r>
              <a:rPr lang="en-US" dirty="0"/>
              <a:t>Python is open source what does that mean?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1413153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586087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In the demo you’ll get a tour of the notebook and how to work a bit with functions and objects.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2263882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4257777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2/16/2023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ithub.com/stringfestdata/fmi-intro-to-pytho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hyperlink" Target="https://stringfestanalytics.com/five-ways-to-get-help-in-python/" TargetMode="External"/><Relationship Id="rId5" Type="http://schemas.openxmlformats.org/officeDocument/2006/relationships/hyperlink" Target="https://stackoverflow.com/help/minimal-reproducible-example" TargetMode="External"/><Relationship Id="rId4" Type="http://schemas.openxmlformats.org/officeDocument/2006/relationships/hyperlink" Target="http://pythontutor.co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hyperlink" Target="http://stringfestanalytics.com/book/"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xlwings.org/book"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George@stringfestanalytics.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www.redhat.com/en/topics/open-source/what-is-open-source"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www.python.org/" TargetMode="External"/><Relationship Id="rId4" Type="http://schemas.openxmlformats.org/officeDocument/2006/relationships/hyperlink" Target="https://www.anaconda.com/" TargetMode="External"/><Relationship Id="rId9" Type="http://schemas.openxmlformats.org/officeDocument/2006/relationships/hyperlink" Target="https://jupyter.or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6" name="Picture 5" descr="A picture containing text, indoor, footwear&#10;&#10;Description automatically generated">
            <a:extLst>
              <a:ext uri="{FF2B5EF4-FFF2-40B4-BE49-F238E27FC236}">
                <a16:creationId xmlns:a16="http://schemas.microsoft.com/office/drawing/2014/main" id="{9C41796F-B23C-91CD-66A0-019D043B08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0476" cy="6858000"/>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Indexing?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39506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There’s a package for that!</a:t>
            </a:r>
          </a:p>
        </p:txBody>
      </p:sp>
    </p:spTree>
    <p:extLst>
      <p:ext uri="{BB962C8B-B14F-4D97-AF65-F5344CB8AC3E}">
        <p14:creationId xmlns:p14="http://schemas.microsoft.com/office/powerpoint/2010/main" val="858187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2633151771"/>
              </p:ext>
            </p:extLst>
          </p:nvPr>
        </p:nvGraphicFramePr>
        <p:xfrm>
          <a:off x="1014962" y="1685665"/>
          <a:ext cx="9879062" cy="4078827"/>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0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0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0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0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0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0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0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0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108543"/>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thing-3.ipynb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Confirm packages available to you</a:t>
            </a:r>
          </a:p>
          <a:p>
            <a:pPr marL="514350" indent="-514350">
              <a:buAutoNum type="arabicPeriod"/>
            </a:pPr>
            <a:r>
              <a:rPr lang="en-US" sz="2800" b="1" dirty="0">
                <a:solidFill>
                  <a:srgbClr val="CF3338"/>
                </a:solidFill>
                <a:latin typeface="Pragmatica" pitchFamily="2" charset="0"/>
              </a:rPr>
              <a:t>Import and alias </a:t>
            </a:r>
            <a:r>
              <a:rPr lang="en-US" sz="2800" b="1" dirty="0">
                <a:solidFill>
                  <a:srgbClr val="CF3338"/>
                </a:solidFill>
                <a:latin typeface="Consolas" panose="020B0609020204030204" pitchFamily="49" charset="0"/>
              </a:rPr>
              <a:t>pandas</a:t>
            </a:r>
          </a:p>
          <a:p>
            <a:pPr marL="514350" indent="-514350">
              <a:buAutoNum type="arabicPeriod"/>
            </a:pPr>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260701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959844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extLst>
              <p:ext uri="{D42A27DB-BD31-4B8C-83A1-F6EECF244321}">
                <p14:modId xmlns:p14="http://schemas.microsoft.com/office/powerpoint/2010/main" val="3032779713"/>
              </p:ext>
            </p:extLst>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857" y="0"/>
            <a:ext cx="10450286" cy="6858000"/>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thing-4.ipynb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292662"/>
          </a:xfrm>
          <a:prstGeom prst="rect">
            <a:avLst/>
          </a:prstGeom>
          <a:noFill/>
        </p:spPr>
        <p:txBody>
          <a:bodyPr wrap="square" rtlCol="0">
            <a:spAutoFit/>
          </a:bodyPr>
          <a:lstStyle/>
          <a:p>
            <a:r>
              <a:rPr lang="en-US" sz="2600" b="1" dirty="0">
                <a:solidFill>
                  <a:srgbClr val="CF3338"/>
                </a:solidFill>
                <a:latin typeface="Pragmatica" pitchFamily="2" charset="0"/>
              </a:rPr>
              <a:t>What can “Python-Powered Excel” do that “Pandas-Powered Excel” cannot? </a:t>
            </a:r>
          </a:p>
        </p:txBody>
      </p:sp>
    </p:spTree>
    <p:extLst>
      <p:ext uri="{BB962C8B-B14F-4D97-AF65-F5344CB8AC3E}">
        <p14:creationId xmlns:p14="http://schemas.microsoft.com/office/powerpoint/2010/main" val="1917160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471462"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https://github.com/stringfestdata/fmi-intro-to-python/</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this link now to run during presentation: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rotWithShape="1">
          <a:blip r:embed="rId5"/>
          <a:srcRect t="43450"/>
          <a:stretch/>
        </p:blipFill>
        <p:spPr>
          <a:xfrm>
            <a:off x="1515231" y="3429000"/>
            <a:ext cx="5780952" cy="953261"/>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3076" name="Picture 4" descr="Advanced Analytics in Power BI with R and Python af Ryan ...">
            <a:extLst>
              <a:ext uri="{FF2B5EF4-FFF2-40B4-BE49-F238E27FC236}">
                <a16:creationId xmlns:a16="http://schemas.microsoft.com/office/drawing/2014/main" id="{6438930D-ED51-4930-8840-C29BDF70C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9080" y="3345463"/>
            <a:ext cx="2267225" cy="3238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081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ways to get help…</a:t>
            </a:r>
          </a:p>
        </p:txBody>
      </p:sp>
      <p:sp>
        <p:nvSpPr>
          <p:cNvPr id="3" name="TextBox 2"/>
          <p:cNvSpPr txBox="1"/>
          <p:nvPr/>
        </p:nvSpPr>
        <p:spPr>
          <a:xfrm>
            <a:off x="255598" y="1271545"/>
            <a:ext cx="7512090" cy="5262979"/>
          </a:xfrm>
          <a:prstGeom prst="rect">
            <a:avLst/>
          </a:prstGeom>
          <a:noFill/>
        </p:spPr>
        <p:txBody>
          <a:bodyPr wrap="square" rtlCol="0">
            <a:spAutoFit/>
          </a:bodyPr>
          <a:lstStyle/>
          <a:p>
            <a:r>
              <a:rPr lang="en-US" sz="2800" dirty="0">
                <a:solidFill>
                  <a:srgbClr val="707070"/>
                </a:solidFill>
                <a:latin typeface="Pragmatica" panose="020B0403040502020204" pitchFamily="34" charset="0"/>
              </a:rPr>
              <a:t>0. Web search it</a:t>
            </a:r>
          </a:p>
          <a:p>
            <a:pPr marL="514350" indent="-514350">
              <a:buFont typeface="+mj-lt"/>
              <a:buAutoNum type="arabicPeriod"/>
            </a:pPr>
            <a:r>
              <a:rPr lang="en-US" sz="2800" dirty="0">
                <a:solidFill>
                  <a:srgbClr val="707070"/>
                </a:solidFill>
                <a:latin typeface="Pragmatica" panose="020B0403040502020204" pitchFamily="34" charset="0"/>
              </a:rPr>
              <a:t>Help documentation: </a:t>
            </a:r>
            <a:r>
              <a:rPr lang="en-US" sz="2800" dirty="0">
                <a:solidFill>
                  <a:srgbClr val="707070"/>
                </a:solidFill>
                <a:latin typeface="Consolas" panose="020B0609020204030204" pitchFamily="49" charset="0"/>
              </a:rPr>
              <a:t>?</a:t>
            </a:r>
            <a:r>
              <a:rPr lang="en-US" sz="2800" dirty="0">
                <a:solidFill>
                  <a:srgbClr val="707070"/>
                </a:solidFill>
                <a:latin typeface="Pragmatica" panose="020B0403040502020204" pitchFamily="34" charset="0"/>
              </a:rPr>
              <a:t> or </a:t>
            </a:r>
            <a:r>
              <a:rPr lang="en-US" sz="2800" dirty="0">
                <a:solidFill>
                  <a:srgbClr val="707070"/>
                </a:solidFill>
                <a:latin typeface="Consolas" panose="020B0609020204030204" pitchFamily="49" charset="0"/>
              </a:rPr>
              <a:t>help()</a:t>
            </a:r>
          </a:p>
          <a:p>
            <a:pPr marL="514350" indent="-514350">
              <a:buFont typeface="+mj-lt"/>
              <a:buAutoNum type="arabicPeriod"/>
            </a:pPr>
            <a:r>
              <a:rPr lang="en-US" sz="2800" dirty="0">
                <a:solidFill>
                  <a:srgbClr val="707070"/>
                </a:solidFill>
                <a:latin typeface="Pragmatica" panose="020B0403040502020204" pitchFamily="34" charset="0"/>
              </a:rPr>
              <a:t>Read package’s documentation</a:t>
            </a:r>
          </a:p>
          <a:p>
            <a:pPr marL="514350" indent="-514350">
              <a:buFont typeface="+mj-lt"/>
              <a:buAutoNum type="arabicPeriod"/>
            </a:pPr>
            <a:r>
              <a:rPr lang="en-US" sz="2800" dirty="0">
                <a:solidFill>
                  <a:srgbClr val="707070"/>
                </a:solidFill>
                <a:latin typeface="Pragmatica" panose="020B0403040502020204" pitchFamily="34" charset="0"/>
              </a:rPr>
              <a:t>Visualize your code with </a:t>
            </a:r>
            <a:r>
              <a:rPr lang="en-US" sz="2800" dirty="0" err="1">
                <a:solidFill>
                  <a:srgbClr val="707070"/>
                </a:solidFill>
                <a:latin typeface="Pragmatica" panose="020B0403040502020204" pitchFamily="34" charset="0"/>
                <a:hlinkClick r:id="rId4"/>
              </a:rPr>
              <a:t>PythonTutor</a:t>
            </a:r>
            <a:endParaRPr lang="en-US" sz="2800" dirty="0">
              <a:solidFill>
                <a:srgbClr val="707070"/>
              </a:solidFill>
              <a:latin typeface="Pragmatica" panose="020B0403040502020204" pitchFamily="34" charset="0"/>
            </a:endParaRPr>
          </a:p>
          <a:p>
            <a:pPr marL="514350" indent="-514350">
              <a:buFont typeface="+mj-lt"/>
              <a:buAutoNum type="arabicPeriod"/>
            </a:pPr>
            <a:r>
              <a:rPr lang="en-US" sz="2800" dirty="0">
                <a:solidFill>
                  <a:srgbClr val="707070"/>
                </a:solidFill>
                <a:latin typeface="Pragmatica" panose="020B0403040502020204" pitchFamily="34" charset="0"/>
              </a:rPr>
              <a:t>Compose an </a:t>
            </a:r>
            <a:r>
              <a:rPr lang="en-US" sz="2800" dirty="0">
                <a:solidFill>
                  <a:srgbClr val="707070"/>
                </a:solidFill>
                <a:latin typeface="Pragmatica" panose="020B0403040502020204" pitchFamily="34" charset="0"/>
                <a:hlinkClick r:id="rId5"/>
              </a:rPr>
              <a:t>MRE</a:t>
            </a:r>
            <a:endParaRPr lang="en-US" sz="2800" dirty="0">
              <a:solidFill>
                <a:srgbClr val="707070"/>
              </a:solidFill>
              <a:latin typeface="Pragmatica" panose="020B0403040502020204" pitchFamily="34" charset="0"/>
            </a:endParaRPr>
          </a:p>
          <a:p>
            <a:r>
              <a:rPr lang="en-US" sz="2800" i="1" dirty="0">
                <a:solidFill>
                  <a:srgbClr val="707070"/>
                </a:solidFill>
                <a:latin typeface="Pragmatica" panose="020B0403040502020204" pitchFamily="34" charset="0"/>
              </a:rPr>
              <a:t>And then…</a:t>
            </a:r>
          </a:p>
          <a:p>
            <a:r>
              <a:rPr lang="en-US" sz="2800" dirty="0">
                <a:solidFill>
                  <a:srgbClr val="707070"/>
                </a:solidFill>
                <a:latin typeface="Pragmatica" panose="020B0403040502020204" pitchFamily="34" charset="0"/>
              </a:rPr>
              <a:t>5. Hit the forums for help</a:t>
            </a:r>
          </a:p>
          <a:p>
            <a:endParaRPr lang="en-US" sz="2800" i="1"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More: </a:t>
            </a:r>
            <a:r>
              <a:rPr lang="en-US" sz="2800" dirty="0">
                <a:solidFill>
                  <a:srgbClr val="707070"/>
                </a:solidFill>
                <a:latin typeface="Pragmatica" panose="020B0403040502020204" pitchFamily="34" charset="0"/>
                <a:hlinkClick r:id="rId6"/>
              </a:rPr>
              <a:t>https://stringfestanalytics.com/five-ways-to-get-help-in-python/</a:t>
            </a:r>
            <a:r>
              <a:rPr lang="en-US" sz="2800" dirty="0">
                <a:solidFill>
                  <a:srgbClr val="707070"/>
                </a:solidFill>
                <a:latin typeface="Pragmatica" panose="020B0403040502020204" pitchFamily="34" charset="0"/>
              </a:rPr>
              <a:t>  </a:t>
            </a:r>
          </a:p>
          <a:p>
            <a:pPr marL="514350" indent="-514350">
              <a:buFont typeface="+mj-lt"/>
              <a:buAutoNum type="arabicPeriod"/>
            </a:pPr>
            <a:endParaRPr lang="en-US" sz="2800" dirty="0">
              <a:solidFill>
                <a:srgbClr val="707070"/>
              </a:solidFill>
              <a:latin typeface="Pragmatica" panose="020B0403040502020204" pitchFamily="34" charset="0"/>
            </a:endParaRPr>
          </a:p>
        </p:txBody>
      </p:sp>
      <p:pic>
        <p:nvPicPr>
          <p:cNvPr id="1026" name="Picture 2">
            <a:extLst>
              <a:ext uri="{FF2B5EF4-FFF2-40B4-BE49-F238E27FC236}">
                <a16:creationId xmlns:a16="http://schemas.microsoft.com/office/drawing/2014/main" id="{852D406E-2331-46A9-A399-A76B406632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4749" y="3676650"/>
            <a:ext cx="466725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329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181588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More info about </a:t>
            </a:r>
            <a:r>
              <a:rPr lang="en-US" sz="2800" dirty="0">
                <a:solidFill>
                  <a:srgbClr val="707070"/>
                </a:solidFill>
                <a:latin typeface="Pragmatica" panose="020B0403040502020204" pitchFamily="34" charset="0"/>
                <a:hlinkClick r:id="rId4"/>
              </a:rPr>
              <a:t>http://stringfestanalytics.com/book/</a:t>
            </a:r>
            <a:r>
              <a:rPr lang="en-US" sz="2800" dirty="0">
                <a:solidFill>
                  <a:srgbClr val="707070"/>
                </a:solidFill>
                <a:latin typeface="Pragmatica" panose="020B0403040502020204" pitchFamily="34" charset="0"/>
              </a:rPr>
              <a:t> , including how to </a:t>
            </a:r>
            <a:r>
              <a:rPr lang="en-US" sz="2800" i="1" dirty="0">
                <a:solidFill>
                  <a:srgbClr val="707070"/>
                </a:solidFill>
                <a:latin typeface="Pragmatica" panose="020B0403040502020204" pitchFamily="34" charset="0"/>
              </a:rPr>
              <a:t>read for free!</a:t>
            </a:r>
            <a:endParaRPr lang="en-US" sz="2800" dirty="0">
              <a:solidFill>
                <a:srgbClr val="707070"/>
              </a:solidFill>
              <a:latin typeface="Pragmatica" panose="020B0403040502020204" pitchFamily="34" charset="0"/>
            </a:endParaRP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278504" y="4038436"/>
            <a:ext cx="7697694" cy="2062103"/>
          </a:xfrm>
          <a:prstGeom prst="rect">
            <a:avLst/>
          </a:prstGeom>
        </p:spPr>
        <p:txBody>
          <a:bodyPr wrap="square">
            <a:spAutoFit/>
          </a:bodyPr>
          <a:lstStyle/>
          <a:p>
            <a:pPr>
              <a:buClr>
                <a:srgbClr val="CF3338"/>
              </a:buClr>
            </a:pPr>
            <a:r>
              <a:rPr lang="en-US" sz="3200"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3327978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1" y="1465093"/>
            <a:ext cx="7110528"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endParaRPr lang="en-US" sz="2800" dirty="0">
              <a:solidFill>
                <a:srgbClr val="707070"/>
              </a:solidFill>
              <a:latin typeface="Pragmatica" panose="020B0403040502020204" pitchFamily="34" charset="0"/>
            </a:endParaRP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3"/>
              </a:rPr>
              <a:t>https://www.xlwings.org/book</a:t>
            </a:r>
            <a:endParaRPr lang="en-US" sz="2800" dirty="0">
              <a:solidFill>
                <a:srgbClr val="707070"/>
              </a:solidFill>
              <a:latin typeface="Pragmatica" panose="020B0403040502020204" pitchFamily="34" charset="0"/>
            </a:endParaRPr>
          </a:p>
        </p:txBody>
      </p:sp>
      <p:pic>
        <p:nvPicPr>
          <p:cNvPr id="1026" name="Picture 2" descr="Responsive image">
            <a:extLst>
              <a:ext uri="{FF2B5EF4-FFF2-40B4-BE49-F238E27FC236}">
                <a16:creationId xmlns:a16="http://schemas.microsoft.com/office/drawing/2014/main" id="{57165E7C-A902-6348-991A-E62FB3E61F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0807" y="1509339"/>
            <a:ext cx="3874677" cy="508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762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1" y="1465093"/>
            <a:ext cx="7110528" cy="1384995"/>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Machine Learning and Data Science Blueprints for Finance </a:t>
            </a:r>
            <a:r>
              <a:rPr lang="en-US" sz="2800" dirty="0">
                <a:solidFill>
                  <a:srgbClr val="707070"/>
                </a:solidFill>
                <a:latin typeface="Pragmatica" panose="020B0403040502020204" pitchFamily="34" charset="0"/>
              </a:rPr>
              <a:t>by Hariom </a:t>
            </a:r>
            <a:r>
              <a:rPr lang="en-US" sz="2800" dirty="0" err="1">
                <a:solidFill>
                  <a:srgbClr val="707070"/>
                </a:solidFill>
                <a:latin typeface="Pragmatica" panose="020B0403040502020204" pitchFamily="34" charset="0"/>
              </a:rPr>
              <a:t>Tatasat</a:t>
            </a:r>
            <a:r>
              <a:rPr lang="en-US" sz="2800" dirty="0">
                <a:solidFill>
                  <a:srgbClr val="707070"/>
                </a:solidFill>
                <a:latin typeface="Pragmatica" panose="020B0403040502020204" pitchFamily="34" charset="0"/>
              </a:rPr>
              <a:t> </a:t>
            </a:r>
            <a:r>
              <a:rPr lang="en-US" sz="2800" i="1" dirty="0">
                <a:solidFill>
                  <a:srgbClr val="707070"/>
                </a:solidFill>
                <a:latin typeface="Pragmatica" panose="020B0403040502020204" pitchFamily="34" charset="0"/>
              </a:rPr>
              <a:t>et al.</a:t>
            </a:r>
            <a:endParaRPr lang="en-US" sz="2800" dirty="0">
              <a:solidFill>
                <a:srgbClr val="707070"/>
              </a:solidFill>
              <a:latin typeface="Pragmatica" panose="020B0403040502020204" pitchFamily="34" charset="0"/>
            </a:endParaRPr>
          </a:p>
        </p:txBody>
      </p:sp>
      <p:pic>
        <p:nvPicPr>
          <p:cNvPr id="2050" name="Picture 2" descr="Machine Learning and Data Science Blueprints for Finance: From Building  Trading Strategies to Robo-Advisors Using Python: Tatsat, Hariom, Puri,  Sahil, Lookabaugh, Brad: 9781492073055: Amazon.com: Books">
            <a:extLst>
              <a:ext uri="{FF2B5EF4-FFF2-40B4-BE49-F238E27FC236}">
                <a16:creationId xmlns:a16="http://schemas.microsoft.com/office/drawing/2014/main" id="{A704A7F4-EB77-77D3-352B-F475ADEB6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2299" y="1415845"/>
            <a:ext cx="3949925" cy="5043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603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3593041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&lt;&gt;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440120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FEEBACK PLEASE</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rPr>
              <a:t>Email to </a:t>
            </a:r>
            <a:r>
              <a:rPr lang="en-US" sz="2800" b="1" dirty="0">
                <a:solidFill>
                  <a:srgbClr val="707070"/>
                </a:solidFill>
                <a:latin typeface="Pragmatica" panose="020B0403040502020204" pitchFamily="34" charset="0"/>
                <a:hlinkClick r:id="rId4"/>
              </a:rPr>
              <a:t>George@stringfestanalytics.com</a:t>
            </a:r>
            <a:r>
              <a:rPr lang="en-US" sz="2800" b="1" dirty="0">
                <a:solidFill>
                  <a:srgbClr val="707070"/>
                </a:solidFill>
                <a:latin typeface="Pragmatica" panose="020B0403040502020204" pitchFamily="34" charset="0"/>
              </a:rPr>
              <a:t> </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did you learn?</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did you enjoy?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else would you like? </a:t>
            </a:r>
          </a:p>
          <a:p>
            <a:endParaRPr lang="en-US" sz="2800" b="1"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Provide your mailing address for Stringfest swag!</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(I may use testimonials for marketing)</a:t>
            </a:r>
          </a:p>
        </p:txBody>
      </p:sp>
    </p:spTree>
    <p:extLst>
      <p:ext uri="{BB962C8B-B14F-4D97-AF65-F5344CB8AC3E}">
        <p14:creationId xmlns:p14="http://schemas.microsoft.com/office/powerpoint/2010/main" val="173751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Win a book… maybe?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Read for free, either way!</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is open source? </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3108543"/>
          </a:xfrm>
          <a:prstGeom prst="rect">
            <a:avLst/>
          </a:prstGeom>
          <a:noFill/>
        </p:spPr>
        <p:txBody>
          <a:bodyPr wrap="square" rtlCol="0">
            <a:spAutoFit/>
          </a:bodyPr>
          <a:lstStyle/>
          <a:p>
            <a:r>
              <a:rPr lang="en-US" sz="2800" dirty="0">
                <a:solidFill>
                  <a:srgbClr val="707070"/>
                </a:solidFill>
                <a:latin typeface="Pragmatica" panose="020B0403040502020204" pitchFamily="34" charset="0"/>
              </a:rPr>
              <a:t>“… code that is designed to be publicly accessible—anyone can see, modify, and distribute the code as they see fit.”</a:t>
            </a:r>
          </a:p>
          <a:p>
            <a:r>
              <a:rPr lang="en-US" sz="2800" dirty="0">
                <a:solidFill>
                  <a:srgbClr val="707070"/>
                </a:solidFill>
                <a:latin typeface="Pragmatica" panose="020B0403040502020204" pitchFamily="34" charset="0"/>
              </a:rPr>
              <a:t>	</a:t>
            </a:r>
          </a:p>
          <a:p>
            <a:r>
              <a:rPr lang="en-US" sz="2800" dirty="0">
                <a:solidFill>
                  <a:srgbClr val="707070"/>
                </a:solidFill>
                <a:latin typeface="Pragmatica" panose="020B0403040502020204" pitchFamily="34" charset="0"/>
              </a:rPr>
              <a:t>	- </a:t>
            </a:r>
            <a:r>
              <a:rPr lang="en-US" sz="2800" dirty="0">
                <a:solidFill>
                  <a:srgbClr val="707070"/>
                </a:solidFill>
                <a:latin typeface="Pragmatica" panose="020B0403040502020204" pitchFamily="34" charset="0"/>
                <a:hlinkClick r:id="rId4"/>
              </a:rPr>
              <a:t>Red Hat, “What is open source?”</a:t>
            </a:r>
            <a:endParaRPr lang="en-US" sz="2800" dirty="0">
              <a:solidFill>
                <a:srgbClr val="707070"/>
              </a:solidFill>
              <a:latin typeface="Pragmatica" panose="020B0403040502020204" pitchFamily="34" charset="0"/>
            </a:endParaRP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3838922-6574-4562-9823-A20DD003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22" y="3805133"/>
            <a:ext cx="3987902" cy="2241286"/>
          </a:xfrm>
          <a:prstGeom prst="rect">
            <a:avLst/>
          </a:prstGeom>
        </p:spPr>
      </p:pic>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9B4F96E-8B41-483C-A2B6-35267541CD58}"/>
              </a:ext>
            </a:extLst>
          </p:cNvPr>
          <p:cNvSpPr txBox="1"/>
          <p:nvPr/>
        </p:nvSpPr>
        <p:spPr>
          <a:xfrm>
            <a:off x="0" y="6542749"/>
            <a:ext cx="9799936" cy="369332"/>
          </a:xfrm>
          <a:prstGeom prst="rect">
            <a:avLst/>
          </a:prstGeom>
          <a:noFill/>
        </p:spPr>
        <p:txBody>
          <a:bodyPr wrap="square">
            <a:spAutoFit/>
          </a:bodyPr>
          <a:lstStyle/>
          <a:p>
            <a:r>
              <a:rPr lang="en-US" dirty="0"/>
              <a:t>https://cloudblogs.microsoft.com/windowsserver/2015/05/06/microsoft-loves-linux/</a:t>
            </a:r>
          </a:p>
        </p:txBody>
      </p:sp>
    </p:spTree>
    <p:extLst>
      <p:ext uri="{BB962C8B-B14F-4D97-AF65-F5344CB8AC3E}">
        <p14:creationId xmlns:p14="http://schemas.microsoft.com/office/powerpoint/2010/main" val="67235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174952"/>
            <a:ext cx="3223967" cy="1569660"/>
          </a:xfrm>
          <a:prstGeom prst="rect">
            <a:avLst/>
          </a:prstGeom>
          <a:noFill/>
        </p:spPr>
        <p:txBody>
          <a:bodyPr wrap="square" rtlCol="0">
            <a:spAutoFit/>
          </a:bodyPr>
          <a:lstStyle/>
          <a:p>
            <a:pPr algn="ctr"/>
            <a:r>
              <a:rPr lang="en-US" sz="2400" dirty="0">
                <a:latin typeface="Pragmatica" pitchFamily="2" charset="0"/>
              </a:rPr>
              <a:t>The distribution of code &amp; apps</a:t>
            </a:r>
          </a:p>
          <a:p>
            <a:pPr algn="ctr"/>
            <a:endParaRPr lang="en-US" sz="2400" dirty="0">
              <a:latin typeface="Pragmatica" pitchFamily="2" charset="0"/>
            </a:endParaRPr>
          </a:p>
          <a:p>
            <a:pPr algn="ctr"/>
            <a:r>
              <a:rPr lang="en-US" sz="2400" dirty="0">
                <a:latin typeface="Pragmatica" pitchFamily="2" charset="0"/>
                <a:hlinkClick r:id="rId4"/>
              </a:rPr>
              <a:t>anaconda.com</a:t>
            </a:r>
            <a:endParaRPr lang="en-US" sz="2400" dirty="0">
              <a:latin typeface="Pragmatica" pitchFamily="2" charset="0"/>
            </a:endParaRP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1569660"/>
          </a:xfrm>
          <a:prstGeom prst="rect">
            <a:avLst/>
          </a:prstGeom>
          <a:noFill/>
        </p:spPr>
        <p:txBody>
          <a:bodyPr wrap="square">
            <a:spAutoFit/>
          </a:bodyPr>
          <a:lstStyle/>
          <a:p>
            <a:r>
              <a:rPr lang="en-US" sz="2400" dirty="0">
                <a:latin typeface="Pragmatica" pitchFamily="2" charset="0"/>
              </a:rPr>
              <a:t>The (open) source code</a:t>
            </a:r>
          </a:p>
          <a:p>
            <a:endParaRPr lang="en-US" sz="2400" dirty="0">
              <a:latin typeface="Pragmatica" pitchFamily="2" charset="0"/>
            </a:endParaRPr>
          </a:p>
          <a:p>
            <a:r>
              <a:rPr lang="en-US" sz="2400" dirty="0">
                <a:latin typeface="Pragmatica" pitchFamily="2" charset="0"/>
                <a:hlinkClick r:id="rId5"/>
              </a:rPr>
              <a:t>python.org  </a:t>
            </a:r>
            <a:endParaRPr lang="en-US" sz="2400" dirty="0">
              <a:latin typeface="Pragmatica" pitchFamily="2" charset="0"/>
            </a:endParaRP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92166"/>
            <a:ext cx="3136149" cy="1569660"/>
          </a:xfrm>
          <a:prstGeom prst="rect">
            <a:avLst/>
          </a:prstGeom>
          <a:noFill/>
        </p:spPr>
        <p:txBody>
          <a:bodyPr wrap="square" rtlCol="0">
            <a:spAutoFit/>
          </a:bodyPr>
          <a:lstStyle/>
          <a:p>
            <a:pPr algn="ctr"/>
            <a:r>
              <a:rPr lang="en-US" sz="2400" dirty="0">
                <a:latin typeface="Pragmatica" pitchFamily="2" charset="0"/>
              </a:rPr>
              <a:t>The browser-based app</a:t>
            </a:r>
          </a:p>
          <a:p>
            <a:pPr algn="ctr"/>
            <a:endParaRPr lang="en-US" sz="2400" dirty="0">
              <a:latin typeface="Pragmatica" pitchFamily="2" charset="0"/>
            </a:endParaRPr>
          </a:p>
          <a:p>
            <a:pPr algn="ctr"/>
            <a:r>
              <a:rPr lang="en-US" sz="2400" dirty="0">
                <a:latin typeface="Pragmatica" pitchFamily="2" charset="0"/>
                <a:hlinkClick r:id="rId9"/>
              </a:rPr>
              <a:t>jupyter.org</a:t>
            </a:r>
            <a:endParaRPr lang="en-US" sz="2400" dirty="0">
              <a:latin typeface="Pragmatica" pitchFamily="2" charset="0"/>
            </a:endParaRPr>
          </a:p>
        </p:txBody>
      </p:sp>
    </p:spTree>
    <p:extLst>
      <p:ext uri="{BB962C8B-B14F-4D97-AF65-F5344CB8AC3E}">
        <p14:creationId xmlns:p14="http://schemas.microsoft.com/office/powerpoint/2010/main" val="247051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3970318"/>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893963" y="2632993"/>
            <a:ext cx="4844484" cy="83525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pic>
        <p:nvPicPr>
          <p:cNvPr id="7" name="Picture 6">
            <a:extLst>
              <a:ext uri="{FF2B5EF4-FFF2-40B4-BE49-F238E27FC236}">
                <a16:creationId xmlns:a16="http://schemas.microsoft.com/office/drawing/2014/main" id="{0F85E3EE-BAB2-4C99-9B93-4F60B150B0CA}"/>
              </a:ext>
            </a:extLst>
          </p:cNvPr>
          <p:cNvPicPr>
            <a:picLocks noChangeAspect="1"/>
          </p:cNvPicPr>
          <p:nvPr/>
        </p:nvPicPr>
        <p:blipFill>
          <a:blip r:embed="rId6"/>
          <a:stretch>
            <a:fillRect/>
          </a:stretch>
        </p:blipFill>
        <p:spPr>
          <a:xfrm>
            <a:off x="9252068" y="829504"/>
            <a:ext cx="2100460" cy="2605088"/>
          </a:xfrm>
          <a:prstGeom prst="rect">
            <a:avLst/>
          </a:prstGeom>
        </p:spPr>
      </p:pic>
    </p:spTree>
    <p:extLst>
      <p:ext uri="{BB962C8B-B14F-4D97-AF65-F5344CB8AC3E}">
        <p14:creationId xmlns:p14="http://schemas.microsoft.com/office/powerpoint/2010/main" val="160382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1991586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1583</TotalTime>
  <Words>1548</Words>
  <Application>Microsoft Office PowerPoint</Application>
  <PresentationFormat>Widescreen</PresentationFormat>
  <Paragraphs>205</Paragraphs>
  <Slides>30</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Aliens &amp; cows</vt:lpstr>
      <vt:lpstr>Arial</vt:lpstr>
      <vt:lpstr>Calibri</vt:lpstr>
      <vt:lpstr>Calibri Light</vt:lpstr>
      <vt:lpstr>Consolas</vt:lpstr>
      <vt:lpstr>Georgia</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110</cp:revision>
  <dcterms:created xsi:type="dcterms:W3CDTF">2019-10-19T21:47:18Z</dcterms:created>
  <dcterms:modified xsi:type="dcterms:W3CDTF">2023-02-16T18:14:56Z</dcterms:modified>
</cp:coreProperties>
</file>