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8" r:id="rId3"/>
    <p:sldId id="360" r:id="rId4"/>
    <p:sldId id="361" r:id="rId5"/>
    <p:sldId id="330" r:id="rId6"/>
    <p:sldId id="266" r:id="rId7"/>
    <p:sldId id="267" r:id="rId8"/>
    <p:sldId id="352" r:id="rId9"/>
    <p:sldId id="328" r:id="rId10"/>
    <p:sldId id="324" r:id="rId11"/>
    <p:sldId id="341" r:id="rId12"/>
    <p:sldId id="348" r:id="rId13"/>
    <p:sldId id="340" r:id="rId14"/>
    <p:sldId id="349" r:id="rId15"/>
    <p:sldId id="275" r:id="rId16"/>
    <p:sldId id="344" r:id="rId17"/>
    <p:sldId id="351" r:id="rId18"/>
    <p:sldId id="342" r:id="rId19"/>
    <p:sldId id="347" r:id="rId20"/>
    <p:sldId id="354" r:id="rId21"/>
    <p:sldId id="322" r:id="rId22"/>
    <p:sldId id="350" r:id="rId23"/>
    <p:sldId id="343" r:id="rId24"/>
    <p:sldId id="346" r:id="rId25"/>
    <p:sldId id="362" r:id="rId26"/>
    <p:sldId id="329" r:id="rId27"/>
    <p:sldId id="306" r:id="rId28"/>
    <p:sldId id="338" r:id="rId29"/>
    <p:sldId id="356" r:id="rId30"/>
    <p:sldId id="357" r:id="rId31"/>
    <p:sldId id="355" r:id="rId32"/>
    <p:sldId id="336" r:id="rId33"/>
    <p:sldId id="35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6295" autoAdjust="0"/>
  </p:normalViewPr>
  <p:slideViewPr>
    <p:cSldViewPr snapToGrid="0">
      <p:cViewPr varScale="1">
        <p:scale>
          <a:sx n="60" d="100"/>
          <a:sy n="60" d="100"/>
        </p:scale>
        <p:origin x="57" y="333"/>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69429-6ED5-4301-866D-519E2D1EB5BF}" type="datetimeFigureOut">
              <a:rPr lang="en-US" smtClean="0"/>
              <a:t>3/13/2023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66621-ADCC-4EF8-8003-B9D3E881DCD2}" type="slidenum">
              <a:rPr lang="en-US" smtClean="0"/>
              <a:t>‹#›</a:t>
            </a:fld>
            <a:endParaRPr lang="en-US"/>
          </a:p>
        </p:txBody>
      </p:sp>
    </p:spTree>
    <p:extLst>
      <p:ext uri="{BB962C8B-B14F-4D97-AF65-F5344CB8AC3E}">
        <p14:creationId xmlns:p14="http://schemas.microsoft.com/office/powerpoint/2010/main" val="392453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the presentation, I am looking forward to it. </a:t>
            </a:r>
          </a:p>
        </p:txBody>
      </p:sp>
      <p:sp>
        <p:nvSpPr>
          <p:cNvPr id="4" name="Slide Number Placeholder 3"/>
          <p:cNvSpPr>
            <a:spLocks noGrp="1"/>
          </p:cNvSpPr>
          <p:nvPr>
            <p:ph type="sldNum" sz="quarter" idx="5"/>
          </p:nvPr>
        </p:nvSpPr>
        <p:spPr/>
        <p:txBody>
          <a:bodyPr/>
          <a:lstStyle/>
          <a:p>
            <a:fld id="{3BB66621-ADCC-4EF8-8003-B9D3E881DCD2}" type="slidenum">
              <a:rPr lang="en-US" smtClean="0"/>
              <a:t>1</a:t>
            </a:fld>
            <a:endParaRPr lang="en-US"/>
          </a:p>
        </p:txBody>
      </p:sp>
    </p:spTree>
    <p:extLst>
      <p:ext uri="{BB962C8B-B14F-4D97-AF65-F5344CB8AC3E}">
        <p14:creationId xmlns:p14="http://schemas.microsoft.com/office/powerpoint/2010/main" val="2316507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In the demo you’ll get a tour of the notebook and how to work a bit with functions and objects.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2263882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4257777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3669274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1548743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3230393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246833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1541855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847681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157423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19</a:t>
            </a:fld>
            <a:endParaRPr lang="en-US"/>
          </a:p>
        </p:txBody>
      </p:sp>
    </p:spTree>
    <p:extLst>
      <p:ext uri="{BB962C8B-B14F-4D97-AF65-F5344CB8AC3E}">
        <p14:creationId xmlns:p14="http://schemas.microsoft.com/office/powerpoint/2010/main" val="2453663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4160286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8862861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things that people get confused about is why learn Python if you’re getting into Power Query… or which to focus on.</a:t>
            </a:r>
          </a:p>
          <a:p>
            <a:endParaRPr lang="en-US" dirty="0"/>
          </a:p>
          <a:p>
            <a:r>
              <a:rPr lang="en-US" dirty="0"/>
              <a:t>You’re not leaving Microsoft’s stack. I have some documentation and a great book here. Now of course these are more about </a:t>
            </a:r>
            <a:r>
              <a:rPr lang="en-US" dirty="0" err="1"/>
              <a:t>PowerBI</a:t>
            </a:r>
            <a:r>
              <a:rPr lang="en-US" dirty="0"/>
              <a:t> but there’s every indication there’s more to come with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22</a:t>
            </a:fld>
            <a:endParaRPr lang="en-US"/>
          </a:p>
        </p:txBody>
      </p:sp>
    </p:spTree>
    <p:extLst>
      <p:ext uri="{BB962C8B-B14F-4D97-AF65-F5344CB8AC3E}">
        <p14:creationId xmlns:p14="http://schemas.microsoft.com/office/powerpoint/2010/main" val="7484584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is scary, it’s literally learning another language! </a:t>
            </a:r>
          </a:p>
        </p:txBody>
      </p:sp>
      <p:sp>
        <p:nvSpPr>
          <p:cNvPr id="4" name="Slide Number Placeholder 3"/>
          <p:cNvSpPr>
            <a:spLocks noGrp="1"/>
          </p:cNvSpPr>
          <p:nvPr>
            <p:ph type="sldNum" sz="quarter" idx="5"/>
          </p:nvPr>
        </p:nvSpPr>
        <p:spPr/>
        <p:txBody>
          <a:bodyPr/>
          <a:lstStyle/>
          <a:p>
            <a:fld id="{3BB66621-ADCC-4EF8-8003-B9D3E881DCD2}" type="slidenum">
              <a:rPr lang="en-US" smtClean="0"/>
              <a:t>23</a:t>
            </a:fld>
            <a:endParaRPr lang="en-US"/>
          </a:p>
        </p:txBody>
      </p:sp>
    </p:spTree>
    <p:extLst>
      <p:ext uri="{BB962C8B-B14F-4D97-AF65-F5344CB8AC3E}">
        <p14:creationId xmlns:p14="http://schemas.microsoft.com/office/powerpoint/2010/main" val="3399850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Excel community is </a:t>
            </a:r>
            <a:r>
              <a:rPr lang="en-US" dirty="0" err="1"/>
              <a:t>sooo</a:t>
            </a:r>
            <a:r>
              <a:rPr lang="en-US" dirty="0"/>
              <a:t> welcoming that is can be jarring when you get elsewhere. The forums can be pretty brutal. So take some time to learn for yourself. </a:t>
            </a:r>
          </a:p>
        </p:txBody>
      </p:sp>
      <p:sp>
        <p:nvSpPr>
          <p:cNvPr id="4" name="Slide Number Placeholder 3"/>
          <p:cNvSpPr>
            <a:spLocks noGrp="1"/>
          </p:cNvSpPr>
          <p:nvPr>
            <p:ph type="sldNum" sz="quarter" idx="5"/>
          </p:nvPr>
        </p:nvSpPr>
        <p:spPr/>
        <p:txBody>
          <a:bodyPr/>
          <a:lstStyle/>
          <a:p>
            <a:fld id="{3BB66621-ADCC-4EF8-8003-B9D3E881DCD2}" type="slidenum">
              <a:rPr lang="en-US" smtClean="0"/>
              <a:t>24</a:t>
            </a:fld>
            <a:endParaRPr lang="en-US"/>
          </a:p>
        </p:txBody>
      </p:sp>
    </p:spTree>
    <p:extLst>
      <p:ext uri="{BB962C8B-B14F-4D97-AF65-F5344CB8AC3E}">
        <p14:creationId xmlns:p14="http://schemas.microsoft.com/office/powerpoint/2010/main" val="41952611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Excel community is </a:t>
            </a:r>
            <a:r>
              <a:rPr lang="en-US" dirty="0" err="1"/>
              <a:t>sooo</a:t>
            </a:r>
            <a:r>
              <a:rPr lang="en-US" dirty="0"/>
              <a:t> welcoming that is can be jarring when you get elsewhere. The forums can be pretty brutal. So take some time to learn for yourself. </a:t>
            </a:r>
          </a:p>
        </p:txBody>
      </p:sp>
      <p:sp>
        <p:nvSpPr>
          <p:cNvPr id="4" name="Slide Number Placeholder 3"/>
          <p:cNvSpPr>
            <a:spLocks noGrp="1"/>
          </p:cNvSpPr>
          <p:nvPr>
            <p:ph type="sldNum" sz="quarter" idx="5"/>
          </p:nvPr>
        </p:nvSpPr>
        <p:spPr/>
        <p:txBody>
          <a:bodyPr/>
          <a:lstStyle/>
          <a:p>
            <a:fld id="{3BB66621-ADCC-4EF8-8003-B9D3E881DCD2}" type="slidenum">
              <a:rPr lang="en-US" smtClean="0"/>
              <a:t>25</a:t>
            </a:fld>
            <a:endParaRPr lang="en-US"/>
          </a:p>
        </p:txBody>
      </p:sp>
    </p:spTree>
    <p:extLst>
      <p:ext uri="{BB962C8B-B14F-4D97-AF65-F5344CB8AC3E}">
        <p14:creationId xmlns:p14="http://schemas.microsoft.com/office/powerpoint/2010/main" val="38845573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26</a:t>
            </a:fld>
            <a:endParaRPr lang="en-US"/>
          </a:p>
        </p:txBody>
      </p:sp>
    </p:spTree>
    <p:extLst>
      <p:ext uri="{BB962C8B-B14F-4D97-AF65-F5344CB8AC3E}">
        <p14:creationId xmlns:p14="http://schemas.microsoft.com/office/powerpoint/2010/main" val="20417025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28</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29</a:t>
            </a:fld>
            <a:endParaRPr lang="en-US"/>
          </a:p>
        </p:txBody>
      </p:sp>
    </p:spTree>
    <p:extLst>
      <p:ext uri="{BB962C8B-B14F-4D97-AF65-F5344CB8AC3E}">
        <p14:creationId xmlns:p14="http://schemas.microsoft.com/office/powerpoint/2010/main" val="20969463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30</a:t>
            </a:fld>
            <a:endParaRPr lang="en-US"/>
          </a:p>
        </p:txBody>
      </p:sp>
    </p:spTree>
    <p:extLst>
      <p:ext uri="{BB962C8B-B14F-4D97-AF65-F5344CB8AC3E}">
        <p14:creationId xmlns:p14="http://schemas.microsoft.com/office/powerpoint/2010/main" val="1026504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2598490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1171820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4261733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2105261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different coming from Microsoft, proprietary technology</a:t>
            </a:r>
          </a:p>
          <a:p>
            <a:r>
              <a:rPr lang="en-US" dirty="0"/>
              <a:t>Python is open source what does that mean? </a:t>
            </a:r>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3138835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1413153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586087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3/13/2023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3/13/2023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3/13/2023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3/13/2023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hyperlink" Target="https://stringfestanalytics.com/sourcing-python-packages/" TargetMode="Externa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ithub.com/stringfestdata/fmi-intro-to-python/"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9.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2.jpe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hyperlink" Target="https://stringfestanalytics.com/five-ways-to-get-help-in-python/" TargetMode="External"/><Relationship Id="rId5" Type="http://schemas.openxmlformats.org/officeDocument/2006/relationships/hyperlink" Target="https://stackoverflow.com/help/minimal-reproducible-example" TargetMode="External"/><Relationship Id="rId4" Type="http://schemas.openxmlformats.org/officeDocument/2006/relationships/hyperlink" Target="http://pythontutor.com/" TargetMode="External"/></Relationships>
</file>

<file path=ppt/slides/_rels/slide25.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png"/><Relationship Id="rId7" Type="http://schemas.openxmlformats.org/officeDocument/2006/relationships/image" Target="../media/image22.jpe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hyperlink" Target="https://stringfestanalytics.com/five-ways-to-get-help-in-python/" TargetMode="External"/><Relationship Id="rId5" Type="http://schemas.openxmlformats.org/officeDocument/2006/relationships/hyperlink" Target="https://stackoverflow.com/help/minimal-reproducible-example" TargetMode="External"/><Relationship Id="rId4" Type="http://schemas.openxmlformats.org/officeDocument/2006/relationships/hyperlink" Target="http://pythontutor.com/"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hyperlink" Target="http://stringfestanalytics.com/book/"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www.xlwings.org/book"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mailto:George@stringfestanalytics.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hyperlink" Target="https://www.redhat.com/en/topics/open-source/what-is-open-source"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hyperlink" Target="https://www.python.org/" TargetMode="External"/><Relationship Id="rId4" Type="http://schemas.openxmlformats.org/officeDocument/2006/relationships/hyperlink" Target="https://www.anaconda.com/" TargetMode="External"/><Relationship Id="rId9" Type="http://schemas.openxmlformats.org/officeDocument/2006/relationships/hyperlink" Target="https://jupyter.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dirty="0">
                <a:solidFill>
                  <a:srgbClr val="707070"/>
                </a:solidFill>
                <a:latin typeface="Pragmatica" panose="020B0403040502020204" pitchFamily="34" charset="0"/>
              </a:rPr>
              <a:t>Advancing into Analytics: From Excel to R and Python</a:t>
            </a:r>
          </a:p>
        </p:txBody>
      </p:sp>
      <p:pic>
        <p:nvPicPr>
          <p:cNvPr id="6" name="Picture 5" descr="A picture containing text, indoor, footwear&#10;&#10;Description automatically generated">
            <a:extLst>
              <a:ext uri="{FF2B5EF4-FFF2-40B4-BE49-F238E27FC236}">
                <a16:creationId xmlns:a16="http://schemas.microsoft.com/office/drawing/2014/main" id="{9C41796F-B23C-91CD-66A0-019D043B08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0476" cy="6858000"/>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57991" y="218174"/>
            <a:ext cx="6516429" cy="3970318"/>
          </a:xfrm>
          <a:prstGeom prst="rect">
            <a:avLst/>
          </a:prstGeom>
          <a:noFill/>
        </p:spPr>
        <p:txBody>
          <a:bodyPr wrap="square" rtlCol="0">
            <a:spAutoFit/>
          </a:bodyPr>
          <a:lstStyle/>
          <a:p>
            <a:r>
              <a:rPr lang="en-US" sz="2800" b="1" dirty="0">
                <a:solidFill>
                  <a:srgbClr val="CF3338"/>
                </a:solidFill>
                <a:latin typeface="Pragmatica" pitchFamily="2" charset="0"/>
              </a:rPr>
              <a:t>Navigate </a:t>
            </a: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 starting with 1 + 1</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Open a new </a:t>
            </a:r>
            <a:r>
              <a:rPr lang="en-US" sz="2800" b="1" dirty="0">
                <a:solidFill>
                  <a:srgbClr val="CF3338"/>
                </a:solidFill>
                <a:latin typeface="Consolas" panose="020B0609020204030204" pitchFamily="49" charset="0"/>
              </a:rPr>
              <a:t>.</a:t>
            </a:r>
            <a:r>
              <a:rPr lang="en-US" sz="2800" b="1" dirty="0" err="1">
                <a:solidFill>
                  <a:srgbClr val="CF3338"/>
                </a:solidFill>
                <a:latin typeface="Consolas" panose="020B0609020204030204" pitchFamily="49" charset="0"/>
              </a:rPr>
              <a:t>ipynb</a:t>
            </a:r>
            <a:r>
              <a:rPr lang="en-US" sz="2800" b="1" dirty="0">
                <a:solidFill>
                  <a:srgbClr val="CF3338"/>
                </a:solidFill>
                <a:latin typeface="Pragmatica" pitchFamily="2" charset="0"/>
              </a:rPr>
              <a:t> notebook…</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p:txBody>
      </p:sp>
      <p:pic>
        <p:nvPicPr>
          <p:cNvPr id="9" name="Picture 8">
            <a:extLst>
              <a:ext uri="{FF2B5EF4-FFF2-40B4-BE49-F238E27FC236}">
                <a16:creationId xmlns:a16="http://schemas.microsoft.com/office/drawing/2014/main" id="{54086B7D-6DA5-45E4-BFAC-565935D853D4}"/>
              </a:ext>
            </a:extLst>
          </p:cNvPr>
          <p:cNvPicPr>
            <a:picLocks noChangeAspect="1"/>
          </p:cNvPicPr>
          <p:nvPr/>
        </p:nvPicPr>
        <p:blipFill>
          <a:blip r:embed="rId4"/>
          <a:stretch>
            <a:fillRect/>
          </a:stretch>
        </p:blipFill>
        <p:spPr>
          <a:xfrm>
            <a:off x="392397" y="3923670"/>
            <a:ext cx="9856197" cy="2646866"/>
          </a:xfrm>
          <a:prstGeom prst="rect">
            <a:avLst/>
          </a:prstGeom>
        </p:spPr>
      </p:pic>
      <p:pic>
        <p:nvPicPr>
          <p:cNvPr id="11" name="Picture 10">
            <a:extLst>
              <a:ext uri="{FF2B5EF4-FFF2-40B4-BE49-F238E27FC236}">
                <a16:creationId xmlns:a16="http://schemas.microsoft.com/office/drawing/2014/main" id="{3CD83BF2-3603-4E70-91DF-99EE1A9BEFA8}"/>
              </a:ext>
            </a:extLst>
          </p:cNvPr>
          <p:cNvPicPr>
            <a:picLocks noChangeAspect="1"/>
          </p:cNvPicPr>
          <p:nvPr/>
        </p:nvPicPr>
        <p:blipFill>
          <a:blip r:embed="rId5"/>
          <a:stretch>
            <a:fillRect/>
          </a:stretch>
        </p:blipFill>
        <p:spPr>
          <a:xfrm>
            <a:off x="893963" y="2632993"/>
            <a:ext cx="4844484" cy="835256"/>
          </a:xfrm>
          <a:prstGeom prst="rect">
            <a:avLst/>
          </a:prstGeom>
        </p:spPr>
      </p:pic>
      <p:sp>
        <p:nvSpPr>
          <p:cNvPr id="13" name="TextBox 12">
            <a:extLst>
              <a:ext uri="{FF2B5EF4-FFF2-40B4-BE49-F238E27FC236}">
                <a16:creationId xmlns:a16="http://schemas.microsoft.com/office/drawing/2014/main" id="{15039CAE-3A25-441F-86F2-FB512EB8851E}"/>
              </a:ext>
            </a:extLst>
          </p:cNvPr>
          <p:cNvSpPr txBox="1"/>
          <p:nvPr/>
        </p:nvSpPr>
        <p:spPr>
          <a:xfrm>
            <a:off x="5429963" y="412069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Menu bar</a:t>
            </a:r>
          </a:p>
        </p:txBody>
      </p:sp>
      <p:sp>
        <p:nvSpPr>
          <p:cNvPr id="14" name="TextBox 13">
            <a:extLst>
              <a:ext uri="{FF2B5EF4-FFF2-40B4-BE49-F238E27FC236}">
                <a16:creationId xmlns:a16="http://schemas.microsoft.com/office/drawing/2014/main" id="{B4BC673B-ED2C-4075-A2A9-AF56F43DCED5}"/>
              </a:ext>
            </a:extLst>
          </p:cNvPr>
          <p:cNvSpPr txBox="1"/>
          <p:nvPr/>
        </p:nvSpPr>
        <p:spPr>
          <a:xfrm>
            <a:off x="6091171" y="4522932"/>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Toolbar</a:t>
            </a:r>
          </a:p>
        </p:txBody>
      </p:sp>
      <p:sp>
        <p:nvSpPr>
          <p:cNvPr id="15" name="TextBox 14">
            <a:extLst>
              <a:ext uri="{FF2B5EF4-FFF2-40B4-BE49-F238E27FC236}">
                <a16:creationId xmlns:a16="http://schemas.microsoft.com/office/drawing/2014/main" id="{65490B59-D9B7-4C84-BA19-C822A1B450EF}"/>
              </a:ext>
            </a:extLst>
          </p:cNvPr>
          <p:cNvSpPr txBox="1"/>
          <p:nvPr/>
        </p:nvSpPr>
        <p:spPr>
          <a:xfrm>
            <a:off x="1933748" y="524710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Code cell</a:t>
            </a:r>
          </a:p>
        </p:txBody>
      </p:sp>
      <p:pic>
        <p:nvPicPr>
          <p:cNvPr id="7" name="Picture 6">
            <a:extLst>
              <a:ext uri="{FF2B5EF4-FFF2-40B4-BE49-F238E27FC236}">
                <a16:creationId xmlns:a16="http://schemas.microsoft.com/office/drawing/2014/main" id="{0F85E3EE-BAB2-4C99-9B93-4F60B150B0CA}"/>
              </a:ext>
            </a:extLst>
          </p:cNvPr>
          <p:cNvPicPr>
            <a:picLocks noChangeAspect="1"/>
          </p:cNvPicPr>
          <p:nvPr/>
        </p:nvPicPr>
        <p:blipFill>
          <a:blip r:embed="rId6"/>
          <a:stretch>
            <a:fillRect/>
          </a:stretch>
        </p:blipFill>
        <p:spPr>
          <a:xfrm>
            <a:off x="9252068" y="829504"/>
            <a:ext cx="2100460" cy="2605088"/>
          </a:xfrm>
          <a:prstGeom prst="rect">
            <a:avLst/>
          </a:prstGeom>
        </p:spPr>
      </p:pic>
    </p:spTree>
    <p:extLst>
      <p:ext uri="{BB962C8B-B14F-4D97-AF65-F5344CB8AC3E}">
        <p14:creationId xmlns:p14="http://schemas.microsoft.com/office/powerpoint/2010/main" val="160382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2. It’s finnicky… or maybe logical?</a:t>
            </a:r>
          </a:p>
        </p:txBody>
      </p:sp>
    </p:spTree>
    <p:extLst>
      <p:ext uri="{BB962C8B-B14F-4D97-AF65-F5344CB8AC3E}">
        <p14:creationId xmlns:p14="http://schemas.microsoft.com/office/powerpoint/2010/main" val="1991586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thing-2.ipynb</a:t>
            </a:r>
          </a:p>
          <a:p>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1692771"/>
          </a:xfrm>
          <a:prstGeom prst="rect">
            <a:avLst/>
          </a:prstGeom>
          <a:noFill/>
        </p:spPr>
        <p:txBody>
          <a:bodyPr wrap="square" rtlCol="0">
            <a:spAutoFit/>
          </a:bodyPr>
          <a:lstStyle/>
          <a:p>
            <a:r>
              <a:rPr lang="en-US" sz="2600" b="1" dirty="0">
                <a:solidFill>
                  <a:srgbClr val="CF3338"/>
                </a:solidFill>
                <a:latin typeface="Pragmatica" pitchFamily="2" charset="0"/>
              </a:rPr>
              <a:t>How does Python handle</a:t>
            </a:r>
          </a:p>
          <a:p>
            <a:pPr marL="457200" indent="-457200">
              <a:buFont typeface="Arial" panose="020B0604020202020204" pitchFamily="34" charset="0"/>
              <a:buChar char="•"/>
            </a:pPr>
            <a:r>
              <a:rPr lang="en-US" sz="2600" b="1" dirty="0">
                <a:solidFill>
                  <a:srgbClr val="CF3338"/>
                </a:solidFill>
                <a:latin typeface="Pragmatica" pitchFamily="2" charset="0"/>
              </a:rPr>
              <a:t>Case sensitivity?</a:t>
            </a:r>
          </a:p>
          <a:p>
            <a:pPr marL="457200" indent="-457200">
              <a:buFont typeface="Arial" panose="020B0604020202020204" pitchFamily="34" charset="0"/>
              <a:buChar char="•"/>
            </a:pPr>
            <a:r>
              <a:rPr lang="en-US" sz="2600" b="1" dirty="0">
                <a:solidFill>
                  <a:srgbClr val="CF3338"/>
                </a:solidFill>
                <a:latin typeface="Pragmatica" pitchFamily="2" charset="0"/>
              </a:rPr>
              <a:t>Indexing?</a:t>
            </a:r>
          </a:p>
          <a:p>
            <a:pPr marL="457200" indent="-457200">
              <a:buFont typeface="Arial" panose="020B0604020202020204" pitchFamily="34" charset="0"/>
              <a:buChar char="•"/>
            </a:pPr>
            <a:r>
              <a:rPr lang="en-US" sz="2600" b="1" dirty="0">
                <a:solidFill>
                  <a:srgbClr val="CF3338"/>
                </a:solidFill>
                <a:latin typeface="Pragmatica" pitchFamily="2" charset="0"/>
              </a:rPr>
              <a:t>Whitespace?</a:t>
            </a:r>
          </a:p>
        </p:txBody>
      </p:sp>
    </p:spTree>
    <p:extLst>
      <p:ext uri="{BB962C8B-B14F-4D97-AF65-F5344CB8AC3E}">
        <p14:creationId xmlns:p14="http://schemas.microsoft.com/office/powerpoint/2010/main" val="3395063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3. There’s a package for that!</a:t>
            </a:r>
          </a:p>
        </p:txBody>
      </p:sp>
    </p:spTree>
    <p:extLst>
      <p:ext uri="{BB962C8B-B14F-4D97-AF65-F5344CB8AC3E}">
        <p14:creationId xmlns:p14="http://schemas.microsoft.com/office/powerpoint/2010/main" val="858187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a:latin typeface="Aliens &amp; cows" panose="00000500000000000000" pitchFamily="2" charset="0"/>
              </a:rPr>
              <a:t>You won’t get far without these…</a:t>
            </a:r>
          </a:p>
        </p:txBody>
      </p:sp>
      <p:graphicFrame>
        <p:nvGraphicFramePr>
          <p:cNvPr id="2" name="Table 1">
            <a:extLst>
              <a:ext uri="{FF2B5EF4-FFF2-40B4-BE49-F238E27FC236}">
                <a16:creationId xmlns:a16="http://schemas.microsoft.com/office/drawing/2014/main" id="{9D34DC8C-8B2D-4697-AB4F-D6A56C324B2A}"/>
              </a:ext>
            </a:extLst>
          </p:cNvPr>
          <p:cNvGraphicFramePr>
            <a:graphicFrameLocks noGrp="1"/>
          </p:cNvGraphicFramePr>
          <p:nvPr>
            <p:extLst>
              <p:ext uri="{D42A27DB-BD31-4B8C-83A1-F6EECF244321}">
                <p14:modId xmlns:p14="http://schemas.microsoft.com/office/powerpoint/2010/main" val="2633151771"/>
              </p:ext>
            </p:extLst>
          </p:nvPr>
        </p:nvGraphicFramePr>
        <p:xfrm>
          <a:off x="1014962" y="1685665"/>
          <a:ext cx="9879062" cy="4078827"/>
        </p:xfrm>
        <a:graphic>
          <a:graphicData uri="http://schemas.openxmlformats.org/drawingml/2006/table">
            <a:tbl>
              <a:tblPr firstRow="1" firstCol="1" bandRow="1">
                <a:tableStyleId>{F2DE63D5-997A-4646-A377-4702673A728D}</a:tableStyleId>
              </a:tblPr>
              <a:tblGrid>
                <a:gridCol w="3647981">
                  <a:extLst>
                    <a:ext uri="{9D8B030D-6E8A-4147-A177-3AD203B41FA5}">
                      <a16:colId xmlns:a16="http://schemas.microsoft.com/office/drawing/2014/main" val="1478276448"/>
                    </a:ext>
                  </a:extLst>
                </a:gridCol>
                <a:gridCol w="6231081">
                  <a:extLst>
                    <a:ext uri="{9D8B030D-6E8A-4147-A177-3AD203B41FA5}">
                      <a16:colId xmlns:a16="http://schemas.microsoft.com/office/drawing/2014/main" val="4256962740"/>
                    </a:ext>
                  </a:extLst>
                </a:gridCol>
              </a:tblGrid>
              <a:tr h="258821">
                <a:tc>
                  <a:txBody>
                    <a:bodyPr/>
                    <a:lstStyle/>
                    <a:p>
                      <a:pPr marL="0" marR="0">
                        <a:lnSpc>
                          <a:spcPct val="107000"/>
                        </a:lnSpc>
                        <a:spcBef>
                          <a:spcPts val="0"/>
                        </a:spcBef>
                        <a:spcAft>
                          <a:spcPts val="0"/>
                        </a:spcAft>
                      </a:pPr>
                      <a:r>
                        <a:rPr lang="en-US" sz="2800">
                          <a:effectLst/>
                        </a:rPr>
                        <a:t>Package</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2800" dirty="0">
                          <a:effectLst/>
                        </a:rPr>
                        <a:t>Description</a:t>
                      </a:r>
                      <a:endParaRPr lang="en-US" sz="32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19258521"/>
                  </a:ext>
                </a:extLst>
              </a:tr>
              <a:tr h="107584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numpy</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Pragmatica" panose="020B7200000000000000" pitchFamily="34" charset="0"/>
                          <a:ea typeface="Calibri" panose="020F0502020204030204" pitchFamily="34" charset="0"/>
                          <a:cs typeface="Times New Roman" panose="02020603050405020304" pitchFamily="18" charset="0"/>
                        </a:rPr>
                        <a:t>Designed for </a:t>
                      </a:r>
                      <a:r>
                        <a:rPr lang="en-US" sz="2000" i="1">
                          <a:effectLst/>
                          <a:latin typeface="Pragmatica" panose="020B7200000000000000" pitchFamily="34" charset="0"/>
                          <a:ea typeface="Calibri" panose="020F0502020204030204" pitchFamily="34" charset="0"/>
                          <a:cs typeface="Times New Roman" panose="02020603050405020304" pitchFamily="18" charset="0"/>
                        </a:rPr>
                        <a:t>numerical computing </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707264"/>
                  </a:ext>
                </a:extLst>
              </a:tr>
              <a:tr h="107584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pandas</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Pragmatica" panose="020B7200000000000000" pitchFamily="34" charset="0"/>
                          <a:ea typeface="Calibri" panose="020F0502020204030204" pitchFamily="34" charset="0"/>
                          <a:cs typeface="Times New Roman" panose="02020603050405020304" pitchFamily="18" charset="0"/>
                        </a:rPr>
                        <a:t>Designed to work with </a:t>
                      </a:r>
                      <a:r>
                        <a:rPr lang="en-US" sz="2000" i="1" dirty="0">
                          <a:effectLst/>
                          <a:latin typeface="Pragmatica" panose="020B7200000000000000" pitchFamily="34" charset="0"/>
                          <a:ea typeface="Calibri" panose="020F0502020204030204" pitchFamily="34" charset="0"/>
                          <a:cs typeface="Times New Roman" panose="02020603050405020304" pitchFamily="18" charset="0"/>
                        </a:rPr>
                        <a:t>panel data </a:t>
                      </a:r>
                      <a:r>
                        <a:rPr lang="en-US" sz="2000" dirty="0">
                          <a:effectLst/>
                          <a:latin typeface="Pragmatica" panose="020B7200000000000000" pitchFamily="34" charset="0"/>
                          <a:ea typeface="Calibri" panose="020F0502020204030204" pitchFamily="34" charset="0"/>
                          <a:cs typeface="Times New Roman" panose="02020603050405020304" pitchFamily="18" charset="0"/>
                        </a:rPr>
                        <a:t>and other tabular data structures (think rows and columns. This package leverages code from </a:t>
                      </a:r>
                      <a:r>
                        <a:rPr lang="en-US" sz="2000" dirty="0" err="1">
                          <a:effectLst/>
                          <a:latin typeface="Consolas" panose="020B0609020204030204" pitchFamily="49" charset="0"/>
                          <a:ea typeface="Calibri" panose="020F0502020204030204" pitchFamily="34" charset="0"/>
                          <a:cs typeface="Times New Roman" panose="02020603050405020304" pitchFamily="18" charset="0"/>
                        </a:rPr>
                        <a:t>numpy</a:t>
                      </a:r>
                      <a:r>
                        <a:rPr lang="en-US" sz="2000" dirty="0">
                          <a:effectLst/>
                          <a:latin typeface="Pragmatica" panose="020B7200000000000000" pitchFamily="34" charset="0"/>
                          <a:ea typeface="Calibri" panose="020F0502020204030204" pitchFamily="34" charset="0"/>
                          <a:cs typeface="Times New Roman" panose="02020603050405020304" pitchFamily="18" charset="0"/>
                        </a:rPr>
                        <a:t>.</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3806054"/>
                  </a:ext>
                </a:extLst>
              </a:tr>
              <a:tr h="53116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matplotlib</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Pragmatica" panose="020B7200000000000000" pitchFamily="34" charset="0"/>
                          <a:ea typeface="Calibri" panose="020F0502020204030204" pitchFamily="34" charset="0"/>
                          <a:cs typeface="Times New Roman" panose="02020603050405020304" pitchFamily="18" charset="0"/>
                        </a:rPr>
                        <a:t>a popular package for data visualization</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7659388"/>
                  </a:ext>
                </a:extLst>
              </a:tr>
              <a:tr h="258821">
                <a:tc>
                  <a:txBody>
                    <a:bodyPr/>
                    <a:lstStyle/>
                    <a:p>
                      <a:pPr marL="0" marR="0">
                        <a:lnSpc>
                          <a:spcPct val="107000"/>
                        </a:lnSpc>
                        <a:spcBef>
                          <a:spcPts val="0"/>
                        </a:spcBef>
                        <a:spcAft>
                          <a:spcPts val="0"/>
                        </a:spcAft>
                      </a:pPr>
                      <a:r>
                        <a:rPr lang="en-US" sz="2800" dirty="0">
                          <a:effectLst/>
                          <a:latin typeface="Consolas" panose="020B0609020204030204" pitchFamily="49" charset="0"/>
                          <a:ea typeface="Calibri" panose="020F0502020204030204" pitchFamily="34" charset="0"/>
                          <a:cs typeface="Times New Roman" panose="02020603050405020304" pitchFamily="18" charset="0"/>
                        </a:rPr>
                        <a:t>seaborn</a:t>
                      </a:r>
                      <a:endParaRPr lang="en-US" sz="32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Pragmatica" panose="020B7200000000000000" pitchFamily="34" charset="0"/>
                          <a:ea typeface="Calibri" panose="020F0502020204030204" pitchFamily="34" charset="0"/>
                          <a:cs typeface="Times New Roman" panose="02020603050405020304" pitchFamily="18" charset="0"/>
                        </a:rPr>
                        <a:t>another package for data visualization, built on top of </a:t>
                      </a:r>
                      <a:r>
                        <a:rPr lang="en-US" sz="2000" dirty="0">
                          <a:effectLst/>
                          <a:latin typeface="Consolas" panose="020B0609020204030204" pitchFamily="49" charset="0"/>
                          <a:ea typeface="Calibri" panose="020F0502020204030204" pitchFamily="34" charset="0"/>
                          <a:cs typeface="Times New Roman" panose="02020603050405020304" pitchFamily="18" charset="0"/>
                        </a:rPr>
                        <a:t>matplotlib</a:t>
                      </a:r>
                      <a:r>
                        <a:rPr lang="en-US" sz="2000" dirty="0">
                          <a:effectLst/>
                          <a:latin typeface="Pragmatica" panose="020B7200000000000000" pitchFamily="34" charset="0"/>
                          <a:ea typeface="Calibri" panose="020F0502020204030204" pitchFamily="34" charset="0"/>
                          <a:cs typeface="Times New Roman" panose="02020603050405020304" pitchFamily="18" charset="0"/>
                        </a:rPr>
                        <a:t> and designed to work well with </a:t>
                      </a:r>
                      <a:r>
                        <a:rPr lang="en-US" sz="2000" dirty="0">
                          <a:effectLst/>
                          <a:latin typeface="Consolas" panose="020B0609020204030204" pitchFamily="49" charset="0"/>
                          <a:ea typeface="Calibri" panose="020F0502020204030204" pitchFamily="34" charset="0"/>
                          <a:cs typeface="Times New Roman" panose="02020603050405020304" pitchFamily="18" charset="0"/>
                        </a:rPr>
                        <a:t>pandas</a:t>
                      </a:r>
                      <a:r>
                        <a:rPr lang="en-US" sz="2000" dirty="0">
                          <a:effectLst/>
                          <a:latin typeface="Pragmatica" panose="020B7200000000000000" pitchFamily="34" charset="0"/>
                          <a:ea typeface="Calibri" panose="020F0502020204030204" pitchFamily="34" charset="0"/>
                          <a:cs typeface="Times New Roman" panose="02020603050405020304" pitchFamily="18" charset="0"/>
                        </a:rPr>
                        <a:t>. </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effectLst/>
                          <a:latin typeface="Pragmatica" panose="020B7200000000000000" pitchFamily="34" charset="0"/>
                          <a:ea typeface="Calibri" panose="020F0502020204030204" pitchFamily="34" charset="0"/>
                          <a:cs typeface="Times New Roman" panose="02020603050405020304" pitchFamily="18" charset="0"/>
                        </a:rPr>
                        <a:t> </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5882974"/>
                  </a:ext>
                </a:extLst>
              </a:tr>
            </a:tbl>
          </a:graphicData>
        </a:graphic>
      </p:graphicFrame>
    </p:spTree>
    <p:extLst>
      <p:ext uri="{BB962C8B-B14F-4D97-AF65-F5344CB8AC3E}">
        <p14:creationId xmlns:p14="http://schemas.microsoft.com/office/powerpoint/2010/main" val="3706976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 icon&#10;&#10;Description automatically generated">
            <a:extLst>
              <a:ext uri="{FF2B5EF4-FFF2-40B4-BE49-F238E27FC236}">
                <a16:creationId xmlns:a16="http://schemas.microsoft.com/office/drawing/2014/main" id="{A712A01B-0288-4354-8C7C-A34D5AF2C311}"/>
              </a:ext>
            </a:extLst>
          </p:cNvPr>
          <p:cNvPicPr>
            <a:picLocks noChangeAspect="1"/>
          </p:cNvPicPr>
          <p:nvPr/>
        </p:nvPicPr>
        <p:blipFill rotWithShape="1">
          <a:blip r:embed="rId3">
            <a:extLst>
              <a:ext uri="{28A0092B-C50C-407E-A947-70E740481C1C}">
                <a14:useLocalDpi xmlns:a14="http://schemas.microsoft.com/office/drawing/2010/main" val="0"/>
              </a:ext>
            </a:extLst>
          </a:blip>
          <a:srcRect l="18586" t="26117" r="24476" b="19863"/>
          <a:stretch/>
        </p:blipFill>
        <p:spPr>
          <a:xfrm>
            <a:off x="7428412" y="1543847"/>
            <a:ext cx="3047384" cy="5140006"/>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package two-step…</a:t>
            </a:r>
          </a:p>
        </p:txBody>
      </p:sp>
      <p:sp>
        <p:nvSpPr>
          <p:cNvPr id="3" name="TextBox 2"/>
          <p:cNvSpPr txBox="1"/>
          <p:nvPr/>
        </p:nvSpPr>
        <p:spPr>
          <a:xfrm>
            <a:off x="454109" y="2297968"/>
            <a:ext cx="6086650" cy="2246769"/>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 if needed</a:t>
            </a:r>
          </a:p>
          <a:p>
            <a:pPr marL="971550" lvl="1" indent="-514350">
              <a:buFont typeface="Arial" panose="020B0604020202020204" pitchFamily="34" charset="0"/>
              <a:buChar char="•"/>
            </a:pPr>
            <a:r>
              <a:rPr lang="en-US" sz="2800" dirty="0" err="1">
                <a:solidFill>
                  <a:srgbClr val="707070"/>
                </a:solidFill>
                <a:latin typeface="Consolas" panose="020B0609020204030204" pitchFamily="49" charset="0"/>
              </a:rPr>
              <a:t>conda</a:t>
            </a:r>
            <a:r>
              <a:rPr lang="en-US" sz="2800" dirty="0">
                <a:solidFill>
                  <a:srgbClr val="707070"/>
                </a:solidFill>
                <a:latin typeface="Consolas" panose="020B0609020204030204" pitchFamily="49" charset="0"/>
              </a:rPr>
              <a:t> install </a:t>
            </a:r>
            <a:r>
              <a:rPr lang="en-US" sz="2800" dirty="0" err="1">
                <a:solidFill>
                  <a:srgbClr val="707070"/>
                </a:solidFill>
                <a:latin typeface="Consolas" panose="020B0609020204030204" pitchFamily="49" charset="0"/>
              </a:rPr>
              <a:t>packagename</a:t>
            </a:r>
            <a:r>
              <a:rPr lang="en-US" sz="2800" dirty="0">
                <a:solidFill>
                  <a:srgbClr val="707070"/>
                </a:solidFill>
                <a:latin typeface="Consolas" panose="020B0609020204030204" pitchFamily="49" charset="0"/>
              </a:rPr>
              <a:t> </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pip install </a:t>
            </a:r>
            <a:r>
              <a:rPr lang="en-US" sz="2800" dirty="0" err="1">
                <a:solidFill>
                  <a:srgbClr val="707070"/>
                </a:solidFill>
                <a:latin typeface="Consolas" panose="020B0609020204030204" pitchFamily="49" charset="0"/>
              </a:rPr>
              <a:t>packagename</a:t>
            </a:r>
            <a:endParaRPr lang="en-US" sz="2800" dirty="0">
              <a:solidFill>
                <a:srgbClr val="707070"/>
              </a:solidFill>
              <a:latin typeface="Consolas" panose="020B0609020204030204" pitchFamily="49" charset="0"/>
            </a:endParaRPr>
          </a:p>
          <a:p>
            <a:pPr marL="514350" indent="-514350">
              <a:buFont typeface="+mj-lt"/>
              <a:buAutoNum type="arabicPeriod"/>
            </a:pPr>
            <a:r>
              <a:rPr lang="en-US" sz="2800" dirty="0">
                <a:solidFill>
                  <a:srgbClr val="707070"/>
                </a:solidFill>
                <a:latin typeface="Pragmatica" panose="020B0403040502020204" pitchFamily="34" charset="0"/>
              </a:rPr>
              <a:t>Open the package</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import </a:t>
            </a:r>
            <a:r>
              <a:rPr lang="en-US" sz="2800" dirty="0" err="1">
                <a:solidFill>
                  <a:srgbClr val="707070"/>
                </a:solidFill>
                <a:latin typeface="Consolas" panose="020B0609020204030204" pitchFamily="49" charset="0"/>
              </a:rPr>
              <a:t>packagename</a:t>
            </a:r>
            <a:endParaRPr lang="en-US" sz="2800" dirty="0">
              <a:solidFill>
                <a:srgbClr val="707070"/>
              </a:solidFill>
              <a:latin typeface="Consolas" panose="020B0609020204030204" pitchFamily="49" charset="0"/>
            </a:endParaRPr>
          </a:p>
        </p:txBody>
      </p:sp>
      <p:sp>
        <p:nvSpPr>
          <p:cNvPr id="8" name="TextBox 7">
            <a:extLst>
              <a:ext uri="{FF2B5EF4-FFF2-40B4-BE49-F238E27FC236}">
                <a16:creationId xmlns:a16="http://schemas.microsoft.com/office/drawing/2014/main" id="{1FC30B21-711F-42B6-A594-4AB6BE1C1C42}"/>
              </a:ext>
            </a:extLst>
          </p:cNvPr>
          <p:cNvSpPr txBox="1"/>
          <p:nvPr/>
        </p:nvSpPr>
        <p:spPr>
          <a:xfrm>
            <a:off x="347240" y="4943758"/>
            <a:ext cx="6086650" cy="1384995"/>
          </a:xfrm>
          <a:prstGeom prst="rect">
            <a:avLst/>
          </a:prstGeom>
          <a:noFill/>
        </p:spPr>
        <p:txBody>
          <a:bodyPr wrap="square" rtlCol="0">
            <a:spAutoFit/>
          </a:bodyPr>
          <a:lstStyle/>
          <a:p>
            <a:r>
              <a:rPr lang="en-US" sz="2800" dirty="0">
                <a:solidFill>
                  <a:srgbClr val="707070"/>
                </a:solidFill>
                <a:latin typeface="Pragmatica" panose="020B7200000000000000" pitchFamily="34" charset="0"/>
              </a:rPr>
              <a:t>More:  </a:t>
            </a:r>
            <a:r>
              <a:rPr lang="en-US" sz="2800" dirty="0">
                <a:solidFill>
                  <a:srgbClr val="707070"/>
                </a:solidFill>
                <a:latin typeface="Pragmatica" panose="020B7200000000000000" pitchFamily="34" charset="0"/>
                <a:hlinkClick r:id="rId5"/>
              </a:rPr>
              <a:t>https://stringfestanalytics.com/sourcing-python-packages/</a:t>
            </a:r>
            <a:r>
              <a:rPr lang="en-US" sz="2800" dirty="0">
                <a:solidFill>
                  <a:srgbClr val="707070"/>
                </a:solidFill>
                <a:latin typeface="Pragmatica" panose="020B7200000000000000" pitchFamily="34" charset="0"/>
              </a:rPr>
              <a:t>  </a:t>
            </a:r>
          </a:p>
        </p:txBody>
      </p:sp>
    </p:spTree>
    <p:extLst>
      <p:ext uri="{BB962C8B-B14F-4D97-AF65-F5344CB8AC3E}">
        <p14:creationId xmlns:p14="http://schemas.microsoft.com/office/powerpoint/2010/main" val="3221926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3108543"/>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thing-3.ipynb</a:t>
            </a:r>
          </a:p>
          <a:p>
            <a:endParaRPr lang="en-US" sz="2800" b="1" dirty="0">
              <a:solidFill>
                <a:srgbClr val="CF3338"/>
              </a:solidFill>
              <a:latin typeface="Pragmatica" pitchFamily="2" charset="0"/>
            </a:endParaRPr>
          </a:p>
          <a:p>
            <a:pPr marL="514350" indent="-514350">
              <a:buAutoNum type="arabicPeriod"/>
            </a:pPr>
            <a:r>
              <a:rPr lang="en-US" sz="2800" b="1" dirty="0">
                <a:solidFill>
                  <a:srgbClr val="CF3338"/>
                </a:solidFill>
                <a:latin typeface="Pragmatica" pitchFamily="2" charset="0"/>
              </a:rPr>
              <a:t>Import from the Standard Library</a:t>
            </a:r>
          </a:p>
          <a:p>
            <a:pPr marL="514350" indent="-514350">
              <a:buAutoNum type="arabicPeriod"/>
            </a:pPr>
            <a:r>
              <a:rPr lang="en-US" sz="2800" b="1" dirty="0">
                <a:solidFill>
                  <a:srgbClr val="CF3338"/>
                </a:solidFill>
                <a:latin typeface="Pragmatica" pitchFamily="2" charset="0"/>
              </a:rPr>
              <a:t>Confirm packages available to you</a:t>
            </a:r>
          </a:p>
          <a:p>
            <a:pPr marL="514350" indent="-514350">
              <a:buAutoNum type="arabicPeriod"/>
            </a:pPr>
            <a:r>
              <a:rPr lang="en-US" sz="2800" b="1" dirty="0">
                <a:solidFill>
                  <a:srgbClr val="CF3338"/>
                </a:solidFill>
                <a:latin typeface="Pragmatica" pitchFamily="2" charset="0"/>
              </a:rPr>
              <a:t>Import and alias </a:t>
            </a:r>
            <a:r>
              <a:rPr lang="en-US" sz="2800" b="1" dirty="0">
                <a:solidFill>
                  <a:srgbClr val="CF3338"/>
                </a:solidFill>
                <a:latin typeface="Consolas" panose="020B0609020204030204" pitchFamily="49" charset="0"/>
              </a:rPr>
              <a:t>pandas</a:t>
            </a:r>
          </a:p>
          <a:p>
            <a:pPr marL="514350" indent="-514350">
              <a:buAutoNum type="arabicPeriod"/>
            </a:pPr>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4260701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959844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4. It can augment and automate Excel</a:t>
            </a:r>
          </a:p>
        </p:txBody>
      </p:sp>
    </p:spTree>
    <p:extLst>
      <p:ext uri="{BB962C8B-B14F-4D97-AF65-F5344CB8AC3E}">
        <p14:creationId xmlns:p14="http://schemas.microsoft.com/office/powerpoint/2010/main" val="2129663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So many choices, so many use cases…</a:t>
            </a:r>
          </a:p>
        </p:txBody>
      </p:sp>
      <p:graphicFrame>
        <p:nvGraphicFramePr>
          <p:cNvPr id="5" name="Table 4">
            <a:extLst>
              <a:ext uri="{FF2B5EF4-FFF2-40B4-BE49-F238E27FC236}">
                <a16:creationId xmlns:a16="http://schemas.microsoft.com/office/drawing/2014/main" id="{E886E6FA-2AF7-4A8B-BFA5-39BAE93A3F80}"/>
              </a:ext>
            </a:extLst>
          </p:cNvPr>
          <p:cNvGraphicFramePr>
            <a:graphicFrameLocks noGrp="1"/>
          </p:cNvGraphicFramePr>
          <p:nvPr>
            <p:extLst>
              <p:ext uri="{D42A27DB-BD31-4B8C-83A1-F6EECF244321}">
                <p14:modId xmlns:p14="http://schemas.microsoft.com/office/powerpoint/2010/main" val="3032779713"/>
              </p:ext>
            </p:extLst>
          </p:nvPr>
        </p:nvGraphicFramePr>
        <p:xfrm>
          <a:off x="347240" y="2236772"/>
          <a:ext cx="11572065" cy="4254612"/>
        </p:xfrm>
        <a:graphic>
          <a:graphicData uri="http://schemas.openxmlformats.org/drawingml/2006/table">
            <a:tbl>
              <a:tblPr firstRow="1" firstCol="1" bandRow="1">
                <a:tableStyleId>{F2DE63D5-997A-4646-A377-4702673A728D}</a:tableStyleId>
              </a:tblPr>
              <a:tblGrid>
                <a:gridCol w="2722531">
                  <a:extLst>
                    <a:ext uri="{9D8B030D-6E8A-4147-A177-3AD203B41FA5}">
                      <a16:colId xmlns:a16="http://schemas.microsoft.com/office/drawing/2014/main" val="2384021324"/>
                    </a:ext>
                  </a:extLst>
                </a:gridCol>
                <a:gridCol w="4650328">
                  <a:extLst>
                    <a:ext uri="{9D8B030D-6E8A-4147-A177-3AD203B41FA5}">
                      <a16:colId xmlns:a16="http://schemas.microsoft.com/office/drawing/2014/main" val="3118748205"/>
                    </a:ext>
                  </a:extLst>
                </a:gridCol>
                <a:gridCol w="4199206">
                  <a:extLst>
                    <a:ext uri="{9D8B030D-6E8A-4147-A177-3AD203B41FA5}">
                      <a16:colId xmlns:a16="http://schemas.microsoft.com/office/drawing/2014/main" val="2234250270"/>
                    </a:ext>
                  </a:extLst>
                </a:gridCol>
              </a:tblGrid>
              <a:tr h="258821">
                <a:tc>
                  <a:txBody>
                    <a:bodyPr/>
                    <a:lstStyle/>
                    <a:p>
                      <a:pPr marL="0" marR="0">
                        <a:lnSpc>
                          <a:spcPct val="107000"/>
                        </a:lnSpc>
                        <a:spcBef>
                          <a:spcPts val="0"/>
                        </a:spcBef>
                        <a:spcAft>
                          <a:spcPts val="0"/>
                        </a:spcAft>
                      </a:pPr>
                      <a:r>
                        <a:rPr lang="en-US" sz="1800">
                          <a:effectLst/>
                        </a:rPr>
                        <a:t>Package</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a:effectLst/>
                        </a:rPr>
                        <a:t>Pros</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dirty="0">
                          <a:effectLst/>
                        </a:rPr>
                        <a:t>Cons</a:t>
                      </a:r>
                      <a:endParaRPr lang="en-US" sz="20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413004774"/>
                  </a:ext>
                </a:extLst>
              </a:tr>
              <a:tr h="1075841">
                <a:tc>
                  <a:txBody>
                    <a:bodyPr/>
                    <a:lstStyle/>
                    <a:p>
                      <a:pPr marL="0" marR="0">
                        <a:lnSpc>
                          <a:spcPct val="107000"/>
                        </a:lnSpc>
                        <a:spcBef>
                          <a:spcPts val="0"/>
                        </a:spcBef>
                        <a:spcAft>
                          <a:spcPts val="0"/>
                        </a:spcAft>
                      </a:pPr>
                      <a:r>
                        <a:rPr lang="en-US" sz="2400" dirty="0" err="1">
                          <a:effectLst/>
                          <a:latin typeface="Consolas" panose="020B0609020204030204" pitchFamily="49" charset="0"/>
                        </a:rPr>
                        <a:t>xlsxwriter</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Write almost anything from Excel from Python (data, formats, workbook settings, etc.) </a:t>
                      </a:r>
                      <a:endParaRPr lang="en-US" sz="28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Writes to Excel only/no reading</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40278"/>
                  </a:ext>
                </a:extLst>
              </a:tr>
              <a:tr h="1075841">
                <a:tc>
                  <a:txBody>
                    <a:bodyPr/>
                    <a:lstStyle/>
                    <a:p>
                      <a:pPr marL="0" marR="0">
                        <a:lnSpc>
                          <a:spcPct val="107000"/>
                        </a:lnSpc>
                        <a:spcBef>
                          <a:spcPts val="0"/>
                        </a:spcBef>
                        <a:spcAft>
                          <a:spcPts val="0"/>
                        </a:spcAft>
                      </a:pPr>
                      <a:r>
                        <a:rPr lang="en-US" sz="2400">
                          <a:effectLst/>
                          <a:latin typeface="Consolas" panose="020B0609020204030204" pitchFamily="49" charset="0"/>
                        </a:rPr>
                        <a:t>xlwings</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Feature-rich: write data/UDFs, call VBA procedures, robust debugging tools</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Local Python/Excel downloads needed</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9429041"/>
                  </a:ext>
                </a:extLst>
              </a:tr>
              <a:tr h="531161">
                <a:tc>
                  <a:txBody>
                    <a:bodyPr/>
                    <a:lstStyle/>
                    <a:p>
                      <a:pPr marL="0" marR="0">
                        <a:lnSpc>
                          <a:spcPct val="107000"/>
                        </a:lnSpc>
                        <a:spcBef>
                          <a:spcPts val="0"/>
                        </a:spcBef>
                        <a:spcAft>
                          <a:spcPts val="0"/>
                        </a:spcAft>
                      </a:pPr>
                      <a:r>
                        <a:rPr lang="en-US" sz="2400">
                          <a:effectLst/>
                          <a:latin typeface="Consolas" panose="020B0609020204030204" pitchFamily="49" charset="0"/>
                        </a:rPr>
                        <a:t>openpyxl</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.xlsx</a:t>
                      </a:r>
                      <a:r>
                        <a:rPr lang="en-US" sz="2400" dirty="0">
                          <a:effectLst/>
                        </a:rPr>
                        <a:t>, </a:t>
                      </a:r>
                      <a:r>
                        <a:rPr lang="en-US" sz="2400" i="1" dirty="0">
                          <a:effectLst/>
                        </a:rPr>
                        <a:t>.</a:t>
                      </a:r>
                      <a:r>
                        <a:rPr lang="en-US" sz="2400" i="1" dirty="0" err="1">
                          <a:effectLst/>
                        </a:rPr>
                        <a:t>xlsm</a:t>
                      </a:r>
                      <a:r>
                        <a:rPr lang="en-US" sz="2400" i="1" dirty="0">
                          <a:effectLst/>
                        </a:rPr>
                        <a:t> </a:t>
                      </a:r>
                      <a:r>
                        <a:rPr lang="en-US" sz="2400" dirty="0">
                          <a:effectLst/>
                        </a:rPr>
                        <a:t>Excel files</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Limited ability to edit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1153270"/>
                  </a:ext>
                </a:extLst>
              </a:tr>
              <a:tr h="258821">
                <a:tc>
                  <a:txBody>
                    <a:bodyPr/>
                    <a:lstStyle/>
                    <a:p>
                      <a:pPr marL="0" marR="0">
                        <a:lnSpc>
                          <a:spcPct val="107000"/>
                        </a:lnSpc>
                        <a:spcBef>
                          <a:spcPts val="0"/>
                        </a:spcBef>
                        <a:spcAft>
                          <a:spcPts val="0"/>
                        </a:spcAft>
                      </a:pPr>
                      <a:r>
                        <a:rPr lang="en-US" sz="2400">
                          <a:effectLst/>
                          <a:latin typeface="Consolas" panose="020B0609020204030204" pitchFamily="49" charset="0"/>
                        </a:rPr>
                        <a:t>pyxlsb</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a:t>
                      </a:r>
                      <a:r>
                        <a:rPr lang="en-US" sz="2400" i="1" dirty="0" err="1">
                          <a:effectLst/>
                        </a:rPr>
                        <a:t>xlsb</a:t>
                      </a:r>
                      <a:r>
                        <a:rPr lang="en-US" sz="2400" dirty="0">
                          <a:effectLst/>
                        </a:rPr>
                        <a:t> files</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Limited features</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7693877"/>
                  </a:ext>
                </a:extLst>
              </a:tr>
              <a:tr h="258821">
                <a:tc>
                  <a:txBody>
                    <a:bodyPr/>
                    <a:lstStyle/>
                    <a:p>
                      <a:pPr marL="0" marR="0">
                        <a:lnSpc>
                          <a:spcPct val="107000"/>
                        </a:lnSpc>
                        <a:spcBef>
                          <a:spcPts val="0"/>
                        </a:spcBef>
                        <a:spcAft>
                          <a:spcPts val="0"/>
                        </a:spcAft>
                      </a:pPr>
                      <a:r>
                        <a:rPr lang="en-US" sz="2400" dirty="0" err="1">
                          <a:effectLst/>
                          <a:latin typeface="Consolas" panose="020B0609020204030204" pitchFamily="49" charset="0"/>
                        </a:rPr>
                        <a:t>xlrd</a:t>
                      </a:r>
                      <a:r>
                        <a:rPr lang="en-US" sz="2400" dirty="0">
                          <a:effectLst/>
                          <a:latin typeface="Consolas" panose="020B0609020204030204" pitchFamily="49" charset="0"/>
                        </a:rPr>
                        <a:t>, </a:t>
                      </a:r>
                      <a:r>
                        <a:rPr lang="en-US" sz="2400" dirty="0" err="1">
                          <a:effectLst/>
                          <a:latin typeface="Consolas" panose="020B0609020204030204" pitchFamily="49" charset="0"/>
                        </a:rPr>
                        <a:t>xlwt</a:t>
                      </a:r>
                      <a:r>
                        <a:rPr lang="en-US" sz="2400" dirty="0">
                          <a:effectLst/>
                          <a:latin typeface="Consolas" panose="020B0609020204030204" pitchFamily="49" charset="0"/>
                        </a:rPr>
                        <a:t>, </a:t>
                      </a:r>
                      <a:r>
                        <a:rPr lang="en-US" sz="2400" dirty="0" err="1">
                          <a:effectLst/>
                          <a:latin typeface="Consolas" panose="020B0609020204030204" pitchFamily="49" charset="0"/>
                        </a:rPr>
                        <a:t>xlutils</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Can work with </a:t>
                      </a:r>
                      <a:r>
                        <a:rPr lang="en-US" sz="2400" i="1" dirty="0">
                          <a:effectLst/>
                        </a:rPr>
                        <a:t>.</a:t>
                      </a:r>
                      <a:r>
                        <a:rPr lang="en-US" sz="2400" i="1" dirty="0" err="1">
                          <a:effectLst/>
                        </a:rPr>
                        <a:t>xls</a:t>
                      </a:r>
                      <a:r>
                        <a:rPr lang="en-US" sz="2400" dirty="0">
                          <a:effectLst/>
                        </a:rPr>
                        <a:t> files</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Limited features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832669"/>
                  </a:ext>
                </a:extLst>
              </a:tr>
            </a:tbl>
          </a:graphicData>
        </a:graphic>
      </p:graphicFrame>
    </p:spTree>
    <p:extLst>
      <p:ext uri="{BB962C8B-B14F-4D97-AF65-F5344CB8AC3E}">
        <p14:creationId xmlns:p14="http://schemas.microsoft.com/office/powerpoint/2010/main" val="2959552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471462"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https://github.com/stringfestdata/fmi-intro-to-python/</a:t>
            </a: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Click through this link now to run during presentation:</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(this could take some time so feel free to ask questions now)…</a:t>
            </a:r>
          </a:p>
        </p:txBody>
      </p:sp>
      <p:pic>
        <p:nvPicPr>
          <p:cNvPr id="4" name="Picture 3">
            <a:extLst>
              <a:ext uri="{FF2B5EF4-FFF2-40B4-BE49-F238E27FC236}">
                <a16:creationId xmlns:a16="http://schemas.microsoft.com/office/drawing/2014/main" id="{F51C6B1B-A060-47A7-9AD8-3F6C3CE0AD77}"/>
              </a:ext>
            </a:extLst>
          </p:cNvPr>
          <p:cNvPicPr>
            <a:picLocks noChangeAspect="1"/>
          </p:cNvPicPr>
          <p:nvPr/>
        </p:nvPicPr>
        <p:blipFill rotWithShape="1">
          <a:blip r:embed="rId5"/>
          <a:srcRect t="43450"/>
          <a:stretch/>
        </p:blipFill>
        <p:spPr>
          <a:xfrm>
            <a:off x="1515231" y="3429000"/>
            <a:ext cx="5780952" cy="953261"/>
          </a:xfrm>
          <a:prstGeom prst="rect">
            <a:avLst/>
          </a:prstGeom>
        </p:spPr>
      </p:pic>
    </p:spTree>
    <p:extLst>
      <p:ext uri="{BB962C8B-B14F-4D97-AF65-F5344CB8AC3E}">
        <p14:creationId xmlns:p14="http://schemas.microsoft.com/office/powerpoint/2010/main" val="3830029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2" name="AutoShape 2" descr="Python &lt;&gt; Excel workflow ">
            <a:extLst>
              <a:ext uri="{FF2B5EF4-FFF2-40B4-BE49-F238E27FC236}">
                <a16:creationId xmlns:a16="http://schemas.microsoft.com/office/drawing/2014/main" id="{91483D37-5084-4245-94A4-D861F5DF93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C9300B92-55F8-410A-9111-DD9A1A8C26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857" y="0"/>
            <a:ext cx="10450286" cy="6858000"/>
          </a:xfrm>
          <a:prstGeom prst="rect">
            <a:avLst/>
          </a:prstGeom>
        </p:spPr>
      </p:pic>
    </p:spTree>
    <p:extLst>
      <p:ext uri="{BB962C8B-B14F-4D97-AF65-F5344CB8AC3E}">
        <p14:creationId xmlns:p14="http://schemas.microsoft.com/office/powerpoint/2010/main" val="1849313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thing-4.ipynb</a:t>
            </a:r>
          </a:p>
          <a:p>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1292662"/>
          </a:xfrm>
          <a:prstGeom prst="rect">
            <a:avLst/>
          </a:prstGeom>
          <a:noFill/>
        </p:spPr>
        <p:txBody>
          <a:bodyPr wrap="square" rtlCol="0">
            <a:spAutoFit/>
          </a:bodyPr>
          <a:lstStyle/>
          <a:p>
            <a:r>
              <a:rPr lang="en-US" sz="2600" b="1" dirty="0">
                <a:solidFill>
                  <a:srgbClr val="CF3338"/>
                </a:solidFill>
                <a:latin typeface="Pragmatica" pitchFamily="2" charset="0"/>
              </a:rPr>
              <a:t>What can “Python-Powered Excel” do that “Pandas-Powered Excel” cannot? </a:t>
            </a:r>
          </a:p>
        </p:txBody>
      </p:sp>
    </p:spTree>
    <p:extLst>
      <p:ext uri="{BB962C8B-B14F-4D97-AF65-F5344CB8AC3E}">
        <p14:creationId xmlns:p14="http://schemas.microsoft.com/office/powerpoint/2010/main" val="1917160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You’re not leaving the stack…</a:t>
            </a:r>
          </a:p>
        </p:txBody>
      </p:sp>
      <p:pic>
        <p:nvPicPr>
          <p:cNvPr id="3074" name="Picture 2" descr="text over a background picture of a person posing for the camera">
            <a:extLst>
              <a:ext uri="{FF2B5EF4-FFF2-40B4-BE49-F238E27FC236}">
                <a16:creationId xmlns:a16="http://schemas.microsoft.com/office/drawing/2014/main" id="{3F3EB0D1-A469-44EF-9527-27EB893CF8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8806" y="1316904"/>
            <a:ext cx="6029325" cy="3752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D02035A-818C-4764-BD01-AFD799E9B16D}"/>
              </a:ext>
            </a:extLst>
          </p:cNvPr>
          <p:cNvPicPr>
            <a:picLocks noChangeAspect="1"/>
          </p:cNvPicPr>
          <p:nvPr/>
        </p:nvPicPr>
        <p:blipFill>
          <a:blip r:embed="rId5"/>
          <a:stretch>
            <a:fillRect/>
          </a:stretch>
        </p:blipFill>
        <p:spPr>
          <a:xfrm>
            <a:off x="347240" y="1383785"/>
            <a:ext cx="4443846" cy="1867199"/>
          </a:xfrm>
          <a:prstGeom prst="rect">
            <a:avLst/>
          </a:prstGeom>
        </p:spPr>
      </p:pic>
      <p:pic>
        <p:nvPicPr>
          <p:cNvPr id="3076" name="Picture 4" descr="Advanced Analytics in Power BI with R and Python af Ryan ...">
            <a:extLst>
              <a:ext uri="{FF2B5EF4-FFF2-40B4-BE49-F238E27FC236}">
                <a16:creationId xmlns:a16="http://schemas.microsoft.com/office/drawing/2014/main" id="{6438930D-ED51-4930-8840-C29BDF70C0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9080" y="3345463"/>
            <a:ext cx="2267225" cy="3238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081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5. It’s not worth panicking over</a:t>
            </a:r>
          </a:p>
        </p:txBody>
      </p:sp>
    </p:spTree>
    <p:extLst>
      <p:ext uri="{BB962C8B-B14F-4D97-AF65-F5344CB8AC3E}">
        <p14:creationId xmlns:p14="http://schemas.microsoft.com/office/powerpoint/2010/main" val="2173197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5 ways to get help…</a:t>
            </a:r>
          </a:p>
        </p:txBody>
      </p:sp>
      <p:sp>
        <p:nvSpPr>
          <p:cNvPr id="3" name="TextBox 2"/>
          <p:cNvSpPr txBox="1"/>
          <p:nvPr/>
        </p:nvSpPr>
        <p:spPr>
          <a:xfrm>
            <a:off x="255598" y="1271545"/>
            <a:ext cx="7512090" cy="5262979"/>
          </a:xfrm>
          <a:prstGeom prst="rect">
            <a:avLst/>
          </a:prstGeom>
          <a:noFill/>
        </p:spPr>
        <p:txBody>
          <a:bodyPr wrap="square" rtlCol="0">
            <a:spAutoFit/>
          </a:bodyPr>
          <a:lstStyle/>
          <a:p>
            <a:r>
              <a:rPr lang="en-US" sz="2800" dirty="0">
                <a:solidFill>
                  <a:srgbClr val="707070"/>
                </a:solidFill>
                <a:latin typeface="Pragmatica" panose="020B0403040502020204" pitchFamily="34" charset="0"/>
              </a:rPr>
              <a:t>0. Web search it</a:t>
            </a:r>
          </a:p>
          <a:p>
            <a:pPr marL="514350" indent="-514350">
              <a:buFont typeface="+mj-lt"/>
              <a:buAutoNum type="arabicPeriod"/>
            </a:pPr>
            <a:r>
              <a:rPr lang="en-US" sz="2800" dirty="0">
                <a:solidFill>
                  <a:srgbClr val="707070"/>
                </a:solidFill>
                <a:latin typeface="Pragmatica" panose="020B0403040502020204" pitchFamily="34" charset="0"/>
              </a:rPr>
              <a:t>Help documentation: </a:t>
            </a:r>
            <a:r>
              <a:rPr lang="en-US" sz="2800" dirty="0">
                <a:solidFill>
                  <a:srgbClr val="707070"/>
                </a:solidFill>
                <a:latin typeface="Consolas" panose="020B0609020204030204" pitchFamily="49" charset="0"/>
              </a:rPr>
              <a:t>?</a:t>
            </a:r>
            <a:r>
              <a:rPr lang="en-US" sz="2800" dirty="0">
                <a:solidFill>
                  <a:srgbClr val="707070"/>
                </a:solidFill>
                <a:latin typeface="Pragmatica" panose="020B0403040502020204" pitchFamily="34" charset="0"/>
              </a:rPr>
              <a:t> or </a:t>
            </a:r>
            <a:r>
              <a:rPr lang="en-US" sz="2800" dirty="0">
                <a:solidFill>
                  <a:srgbClr val="707070"/>
                </a:solidFill>
                <a:latin typeface="Consolas" panose="020B0609020204030204" pitchFamily="49" charset="0"/>
              </a:rPr>
              <a:t>help()</a:t>
            </a:r>
          </a:p>
          <a:p>
            <a:pPr marL="514350" indent="-514350">
              <a:buFont typeface="+mj-lt"/>
              <a:buAutoNum type="arabicPeriod"/>
            </a:pPr>
            <a:r>
              <a:rPr lang="en-US" sz="2800" dirty="0">
                <a:solidFill>
                  <a:srgbClr val="707070"/>
                </a:solidFill>
                <a:latin typeface="Pragmatica" panose="020B0403040502020204" pitchFamily="34" charset="0"/>
              </a:rPr>
              <a:t>Read package’s documentation</a:t>
            </a:r>
          </a:p>
          <a:p>
            <a:pPr marL="514350" indent="-514350">
              <a:buFont typeface="+mj-lt"/>
              <a:buAutoNum type="arabicPeriod"/>
            </a:pPr>
            <a:r>
              <a:rPr lang="en-US" sz="2800" dirty="0">
                <a:solidFill>
                  <a:srgbClr val="707070"/>
                </a:solidFill>
                <a:latin typeface="Pragmatica" panose="020B0403040502020204" pitchFamily="34" charset="0"/>
              </a:rPr>
              <a:t>Visualize your code with </a:t>
            </a:r>
            <a:r>
              <a:rPr lang="en-US" sz="2800" dirty="0" err="1">
                <a:solidFill>
                  <a:srgbClr val="707070"/>
                </a:solidFill>
                <a:latin typeface="Pragmatica" panose="020B0403040502020204" pitchFamily="34" charset="0"/>
                <a:hlinkClick r:id="rId4"/>
              </a:rPr>
              <a:t>PythonTutor</a:t>
            </a:r>
            <a:endParaRPr lang="en-US" sz="2800" dirty="0">
              <a:solidFill>
                <a:srgbClr val="707070"/>
              </a:solidFill>
              <a:latin typeface="Pragmatica" panose="020B0403040502020204" pitchFamily="34" charset="0"/>
            </a:endParaRPr>
          </a:p>
          <a:p>
            <a:pPr marL="514350" indent="-514350">
              <a:buFont typeface="+mj-lt"/>
              <a:buAutoNum type="arabicPeriod"/>
            </a:pPr>
            <a:r>
              <a:rPr lang="en-US" sz="2800" dirty="0">
                <a:solidFill>
                  <a:srgbClr val="707070"/>
                </a:solidFill>
                <a:latin typeface="Pragmatica" panose="020B0403040502020204" pitchFamily="34" charset="0"/>
              </a:rPr>
              <a:t>Compose an </a:t>
            </a:r>
            <a:r>
              <a:rPr lang="en-US" sz="2800" dirty="0">
                <a:solidFill>
                  <a:srgbClr val="707070"/>
                </a:solidFill>
                <a:latin typeface="Pragmatica" panose="020B0403040502020204" pitchFamily="34" charset="0"/>
                <a:hlinkClick r:id="rId5"/>
              </a:rPr>
              <a:t>MRE</a:t>
            </a:r>
            <a:endParaRPr lang="en-US" sz="2800" dirty="0">
              <a:solidFill>
                <a:srgbClr val="707070"/>
              </a:solidFill>
              <a:latin typeface="Pragmatica" panose="020B0403040502020204" pitchFamily="34" charset="0"/>
            </a:endParaRPr>
          </a:p>
          <a:p>
            <a:r>
              <a:rPr lang="en-US" sz="2800" i="1" dirty="0">
                <a:solidFill>
                  <a:srgbClr val="707070"/>
                </a:solidFill>
                <a:latin typeface="Pragmatica" panose="020B0403040502020204" pitchFamily="34" charset="0"/>
              </a:rPr>
              <a:t>And then…</a:t>
            </a:r>
          </a:p>
          <a:p>
            <a:r>
              <a:rPr lang="en-US" sz="2800" dirty="0">
                <a:solidFill>
                  <a:srgbClr val="707070"/>
                </a:solidFill>
                <a:latin typeface="Pragmatica" panose="020B0403040502020204" pitchFamily="34" charset="0"/>
              </a:rPr>
              <a:t>5. Hit the forums for help</a:t>
            </a:r>
          </a:p>
          <a:p>
            <a:endParaRPr lang="en-US" sz="2800" i="1"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More: </a:t>
            </a:r>
            <a:r>
              <a:rPr lang="en-US" sz="2800" dirty="0">
                <a:solidFill>
                  <a:srgbClr val="707070"/>
                </a:solidFill>
                <a:latin typeface="Pragmatica" panose="020B0403040502020204" pitchFamily="34" charset="0"/>
                <a:hlinkClick r:id="rId6"/>
              </a:rPr>
              <a:t>https://stringfestanalytics.com/five-ways-to-get-help-in-python/</a:t>
            </a:r>
            <a:r>
              <a:rPr lang="en-US" sz="2800" dirty="0">
                <a:solidFill>
                  <a:srgbClr val="707070"/>
                </a:solidFill>
                <a:latin typeface="Pragmatica" panose="020B0403040502020204" pitchFamily="34" charset="0"/>
              </a:rPr>
              <a:t>  </a:t>
            </a:r>
          </a:p>
          <a:p>
            <a:pPr marL="514350" indent="-514350">
              <a:buFont typeface="+mj-lt"/>
              <a:buAutoNum type="arabicPeriod"/>
            </a:pPr>
            <a:endParaRPr lang="en-US" sz="2800" dirty="0">
              <a:solidFill>
                <a:srgbClr val="707070"/>
              </a:solidFill>
              <a:latin typeface="Pragmatica" panose="020B0403040502020204" pitchFamily="34" charset="0"/>
            </a:endParaRPr>
          </a:p>
        </p:txBody>
      </p:sp>
      <p:pic>
        <p:nvPicPr>
          <p:cNvPr id="1026" name="Picture 2">
            <a:extLst>
              <a:ext uri="{FF2B5EF4-FFF2-40B4-BE49-F238E27FC236}">
                <a16:creationId xmlns:a16="http://schemas.microsoft.com/office/drawing/2014/main" id="{852D406E-2331-46A9-A399-A76B406632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24749" y="3676650"/>
            <a:ext cx="4667250"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329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5 ways to get help…</a:t>
            </a:r>
          </a:p>
        </p:txBody>
      </p:sp>
      <p:sp>
        <p:nvSpPr>
          <p:cNvPr id="3" name="TextBox 2"/>
          <p:cNvSpPr txBox="1"/>
          <p:nvPr/>
        </p:nvSpPr>
        <p:spPr>
          <a:xfrm>
            <a:off x="255598" y="1271545"/>
            <a:ext cx="7512090" cy="5262979"/>
          </a:xfrm>
          <a:prstGeom prst="rect">
            <a:avLst/>
          </a:prstGeom>
          <a:noFill/>
        </p:spPr>
        <p:txBody>
          <a:bodyPr wrap="square" rtlCol="0">
            <a:spAutoFit/>
          </a:bodyPr>
          <a:lstStyle/>
          <a:p>
            <a:r>
              <a:rPr lang="en-US" sz="2800" dirty="0">
                <a:solidFill>
                  <a:srgbClr val="707070"/>
                </a:solidFill>
                <a:latin typeface="Pragmatica" panose="020B0403040502020204" pitchFamily="34" charset="0"/>
              </a:rPr>
              <a:t>0. Web search it</a:t>
            </a:r>
          </a:p>
          <a:p>
            <a:pPr marL="514350" indent="-514350">
              <a:buFont typeface="+mj-lt"/>
              <a:buAutoNum type="arabicPeriod"/>
            </a:pPr>
            <a:r>
              <a:rPr lang="en-US" sz="2800" dirty="0">
                <a:solidFill>
                  <a:srgbClr val="707070"/>
                </a:solidFill>
                <a:latin typeface="Pragmatica" panose="020B0403040502020204" pitchFamily="34" charset="0"/>
              </a:rPr>
              <a:t>Help documentation: </a:t>
            </a:r>
            <a:r>
              <a:rPr lang="en-US" sz="2800" dirty="0">
                <a:solidFill>
                  <a:srgbClr val="707070"/>
                </a:solidFill>
                <a:latin typeface="Consolas" panose="020B0609020204030204" pitchFamily="49" charset="0"/>
              </a:rPr>
              <a:t>?</a:t>
            </a:r>
            <a:r>
              <a:rPr lang="en-US" sz="2800" dirty="0">
                <a:solidFill>
                  <a:srgbClr val="707070"/>
                </a:solidFill>
                <a:latin typeface="Pragmatica" panose="020B0403040502020204" pitchFamily="34" charset="0"/>
              </a:rPr>
              <a:t> or </a:t>
            </a:r>
            <a:r>
              <a:rPr lang="en-US" sz="2800" dirty="0">
                <a:solidFill>
                  <a:srgbClr val="707070"/>
                </a:solidFill>
                <a:latin typeface="Consolas" panose="020B0609020204030204" pitchFamily="49" charset="0"/>
              </a:rPr>
              <a:t>help()</a:t>
            </a:r>
          </a:p>
          <a:p>
            <a:pPr marL="514350" indent="-514350">
              <a:buFont typeface="+mj-lt"/>
              <a:buAutoNum type="arabicPeriod"/>
            </a:pPr>
            <a:r>
              <a:rPr lang="en-US" sz="2800" dirty="0">
                <a:solidFill>
                  <a:srgbClr val="707070"/>
                </a:solidFill>
                <a:latin typeface="Pragmatica" panose="020B0403040502020204" pitchFamily="34" charset="0"/>
              </a:rPr>
              <a:t>Read package’s documentation</a:t>
            </a:r>
          </a:p>
          <a:p>
            <a:pPr marL="514350" indent="-514350">
              <a:buFont typeface="+mj-lt"/>
              <a:buAutoNum type="arabicPeriod"/>
            </a:pPr>
            <a:r>
              <a:rPr lang="en-US" sz="2800" dirty="0">
                <a:solidFill>
                  <a:srgbClr val="707070"/>
                </a:solidFill>
                <a:latin typeface="Pragmatica" panose="020B0403040502020204" pitchFamily="34" charset="0"/>
              </a:rPr>
              <a:t>Visualize your code with </a:t>
            </a:r>
            <a:r>
              <a:rPr lang="en-US" sz="2800" dirty="0" err="1">
                <a:solidFill>
                  <a:srgbClr val="707070"/>
                </a:solidFill>
                <a:latin typeface="Pragmatica" panose="020B0403040502020204" pitchFamily="34" charset="0"/>
                <a:hlinkClick r:id="rId4"/>
              </a:rPr>
              <a:t>PythonTutor</a:t>
            </a:r>
            <a:endParaRPr lang="en-US" sz="2800" dirty="0">
              <a:solidFill>
                <a:srgbClr val="707070"/>
              </a:solidFill>
              <a:latin typeface="Pragmatica" panose="020B0403040502020204" pitchFamily="34" charset="0"/>
            </a:endParaRPr>
          </a:p>
          <a:p>
            <a:pPr marL="514350" indent="-514350">
              <a:buFont typeface="+mj-lt"/>
              <a:buAutoNum type="arabicPeriod"/>
            </a:pPr>
            <a:r>
              <a:rPr lang="en-US" sz="2800" dirty="0">
                <a:solidFill>
                  <a:srgbClr val="707070"/>
                </a:solidFill>
                <a:latin typeface="Pragmatica" panose="020B0403040502020204" pitchFamily="34" charset="0"/>
              </a:rPr>
              <a:t>Compose an </a:t>
            </a:r>
            <a:r>
              <a:rPr lang="en-US" sz="2800" dirty="0">
                <a:solidFill>
                  <a:srgbClr val="707070"/>
                </a:solidFill>
                <a:latin typeface="Pragmatica" panose="020B0403040502020204" pitchFamily="34" charset="0"/>
                <a:hlinkClick r:id="rId5"/>
              </a:rPr>
              <a:t>MRE</a:t>
            </a:r>
            <a:endParaRPr lang="en-US" sz="2800" dirty="0">
              <a:solidFill>
                <a:srgbClr val="707070"/>
              </a:solidFill>
              <a:latin typeface="Pragmatica" panose="020B0403040502020204" pitchFamily="34" charset="0"/>
            </a:endParaRPr>
          </a:p>
          <a:p>
            <a:r>
              <a:rPr lang="en-US" sz="2800" i="1" dirty="0">
                <a:solidFill>
                  <a:srgbClr val="707070"/>
                </a:solidFill>
                <a:latin typeface="Pragmatica" panose="020B0403040502020204" pitchFamily="34" charset="0"/>
              </a:rPr>
              <a:t>And then…</a:t>
            </a:r>
          </a:p>
          <a:p>
            <a:r>
              <a:rPr lang="en-US" sz="2800" dirty="0">
                <a:solidFill>
                  <a:srgbClr val="707070"/>
                </a:solidFill>
                <a:latin typeface="Pragmatica" panose="020B0403040502020204" pitchFamily="34" charset="0"/>
              </a:rPr>
              <a:t>5. Hit the forums for help</a:t>
            </a:r>
          </a:p>
          <a:p>
            <a:endParaRPr lang="en-US" sz="2800" i="1"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More: </a:t>
            </a:r>
            <a:r>
              <a:rPr lang="en-US" sz="2800" dirty="0">
                <a:solidFill>
                  <a:srgbClr val="707070"/>
                </a:solidFill>
                <a:latin typeface="Pragmatica" panose="020B0403040502020204" pitchFamily="34" charset="0"/>
                <a:hlinkClick r:id="rId6"/>
              </a:rPr>
              <a:t>https://stringfestanalytics.com/five-ways-to-get-help-in-python/</a:t>
            </a:r>
            <a:r>
              <a:rPr lang="en-US" sz="2800" dirty="0">
                <a:solidFill>
                  <a:srgbClr val="707070"/>
                </a:solidFill>
                <a:latin typeface="Pragmatica" panose="020B0403040502020204" pitchFamily="34" charset="0"/>
              </a:rPr>
              <a:t>  </a:t>
            </a:r>
          </a:p>
          <a:p>
            <a:pPr marL="514350" indent="-514350">
              <a:buFont typeface="+mj-lt"/>
              <a:buAutoNum type="arabicPeriod"/>
            </a:pPr>
            <a:endParaRPr lang="en-US" sz="2800" dirty="0">
              <a:solidFill>
                <a:srgbClr val="707070"/>
              </a:solidFill>
              <a:latin typeface="Pragmatica" panose="020B0403040502020204" pitchFamily="34" charset="0"/>
            </a:endParaRPr>
          </a:p>
        </p:txBody>
      </p:sp>
      <p:pic>
        <p:nvPicPr>
          <p:cNvPr id="1026" name="Picture 2">
            <a:extLst>
              <a:ext uri="{FF2B5EF4-FFF2-40B4-BE49-F238E27FC236}">
                <a16:creationId xmlns:a16="http://schemas.microsoft.com/office/drawing/2014/main" id="{852D406E-2331-46A9-A399-A76B406632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24749" y="3676650"/>
            <a:ext cx="4667250" cy="318135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B3E0E063-4640-1C79-CE56-51337DFF6F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00077" y="250010"/>
            <a:ext cx="7153525" cy="6255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939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84881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2952985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1815882"/>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Advancing into Analytics </a:t>
            </a:r>
            <a:r>
              <a:rPr lang="en-US" sz="2800" dirty="0">
                <a:solidFill>
                  <a:srgbClr val="707070"/>
                </a:solidFill>
                <a:latin typeface="Pragmatica" panose="020B0403040502020204" pitchFamily="34" charset="0"/>
              </a:rPr>
              <a:t>by George Mount</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More info about </a:t>
            </a:r>
            <a:r>
              <a:rPr lang="en-US" sz="2800" dirty="0">
                <a:solidFill>
                  <a:srgbClr val="707070"/>
                </a:solidFill>
                <a:latin typeface="Pragmatica" panose="020B0403040502020204" pitchFamily="34" charset="0"/>
                <a:hlinkClick r:id="rId4"/>
              </a:rPr>
              <a:t>http://stringfestanalytics.com/book/</a:t>
            </a:r>
            <a:r>
              <a:rPr lang="en-US" sz="2800" dirty="0">
                <a:solidFill>
                  <a:srgbClr val="707070"/>
                </a:solidFill>
                <a:latin typeface="Pragmatica" panose="020B0403040502020204" pitchFamily="34" charset="0"/>
              </a:rPr>
              <a:t> , including how to </a:t>
            </a:r>
            <a:r>
              <a:rPr lang="en-US" sz="2800" i="1" dirty="0">
                <a:solidFill>
                  <a:srgbClr val="707070"/>
                </a:solidFill>
                <a:latin typeface="Pragmatica" panose="020B0403040502020204" pitchFamily="34" charset="0"/>
              </a:rPr>
              <a:t>read for free!</a:t>
            </a:r>
            <a:endParaRPr lang="en-US" sz="2800" dirty="0">
              <a:solidFill>
                <a:srgbClr val="707070"/>
              </a:solidFill>
              <a:latin typeface="Pragmatica" panose="020B0403040502020204" pitchFamily="34" charset="0"/>
            </a:endParaRPr>
          </a:p>
        </p:txBody>
      </p:sp>
      <p:pic>
        <p:nvPicPr>
          <p:cNvPr id="4098" name="Picture 2" descr="Advancing into Analytics Cover Image">
            <a:extLst>
              <a:ext uri="{FF2B5EF4-FFF2-40B4-BE49-F238E27FC236}">
                <a16:creationId xmlns:a16="http://schemas.microsoft.com/office/drawing/2014/main" id="{58958D3C-C4DB-4EBB-9EE6-AA9672AA99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2631" y="1804894"/>
            <a:ext cx="3869369" cy="505310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681DC4C-77BB-4A7B-909D-F6A177016ADE}"/>
              </a:ext>
            </a:extLst>
          </p:cNvPr>
          <p:cNvSpPr/>
          <p:nvPr/>
        </p:nvSpPr>
        <p:spPr>
          <a:xfrm>
            <a:off x="278504" y="4038436"/>
            <a:ext cx="7697694" cy="2062103"/>
          </a:xfrm>
          <a:prstGeom prst="rect">
            <a:avLst/>
          </a:prstGeom>
        </p:spPr>
        <p:txBody>
          <a:bodyPr wrap="square">
            <a:spAutoFit/>
          </a:bodyPr>
          <a:lstStyle/>
          <a:p>
            <a:pPr>
              <a:buClr>
                <a:srgbClr val="CF3338"/>
              </a:buClr>
            </a:pPr>
            <a:r>
              <a:rPr lang="en-US" sz="3200"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3200" dirty="0">
                <a:solidFill>
                  <a:srgbClr val="707070"/>
                </a:solidFill>
                <a:latin typeface="Pragmatica" panose="020B0403040502020204" pitchFamily="34" charset="0"/>
              </a:rPr>
              <a:t>hypothesis testing using a programming language.”</a:t>
            </a:r>
          </a:p>
        </p:txBody>
      </p:sp>
    </p:spTree>
    <p:extLst>
      <p:ext uri="{BB962C8B-B14F-4D97-AF65-F5344CB8AC3E}">
        <p14:creationId xmlns:p14="http://schemas.microsoft.com/office/powerpoint/2010/main" val="3327978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1" y="1465093"/>
            <a:ext cx="7110528"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Excel </a:t>
            </a:r>
            <a:r>
              <a:rPr lang="en-US" sz="2800" dirty="0">
                <a:solidFill>
                  <a:srgbClr val="707070"/>
                </a:solidFill>
                <a:latin typeface="Pragmatica" panose="020B0403040502020204" pitchFamily="34" charset="0"/>
              </a:rPr>
              <a:t>by Felix </a:t>
            </a:r>
            <a:r>
              <a:rPr lang="en-US" sz="2800" dirty="0" err="1">
                <a:solidFill>
                  <a:srgbClr val="707070"/>
                </a:solidFill>
                <a:latin typeface="Pragmatica" panose="020B0403040502020204" pitchFamily="34" charset="0"/>
              </a:rPr>
              <a:t>Zumstein</a:t>
            </a:r>
            <a:endParaRPr lang="en-US" sz="2800" dirty="0">
              <a:solidFill>
                <a:srgbClr val="707070"/>
              </a:solidFill>
              <a:latin typeface="Pragmatica" panose="020B0403040502020204" pitchFamily="34" charset="0"/>
            </a:endParaRP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hlinkClick r:id="rId3"/>
              </a:rPr>
              <a:t>https://www.xlwings.org/book</a:t>
            </a:r>
            <a:endParaRPr lang="en-US" sz="2800" dirty="0">
              <a:solidFill>
                <a:srgbClr val="707070"/>
              </a:solidFill>
              <a:latin typeface="Pragmatica" panose="020B0403040502020204" pitchFamily="34" charset="0"/>
            </a:endParaRPr>
          </a:p>
        </p:txBody>
      </p:sp>
      <p:pic>
        <p:nvPicPr>
          <p:cNvPr id="1026" name="Picture 2" descr="Responsive image">
            <a:extLst>
              <a:ext uri="{FF2B5EF4-FFF2-40B4-BE49-F238E27FC236}">
                <a16:creationId xmlns:a16="http://schemas.microsoft.com/office/drawing/2014/main" id="{57165E7C-A902-6348-991A-E62FB3E61F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0807" y="1509339"/>
            <a:ext cx="3874677" cy="5080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762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Hi, I’m George</a:t>
            </a:r>
          </a:p>
        </p:txBody>
      </p:sp>
      <p:pic>
        <p:nvPicPr>
          <p:cNvPr id="2" name="Picture 6" descr="Free photos of Cleveland">
            <a:extLst>
              <a:ext uri="{FF2B5EF4-FFF2-40B4-BE49-F238E27FC236}">
                <a16:creationId xmlns:a16="http://schemas.microsoft.com/office/drawing/2014/main" id="{735B7E03-D415-5D79-F61E-E8B7630C0B9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95007" y="1129051"/>
            <a:ext cx="3811198" cy="25368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dvancing into Analytics Cover Image">
            <a:extLst>
              <a:ext uri="{FF2B5EF4-FFF2-40B4-BE49-F238E27FC236}">
                <a16:creationId xmlns:a16="http://schemas.microsoft.com/office/drawing/2014/main" id="{1B32CF75-EAC9-2BF3-264D-9FCCF83CE47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53234" y="2528472"/>
            <a:ext cx="3093943" cy="404106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icrosoft Most Valuable Professional">
            <a:extLst>
              <a:ext uri="{FF2B5EF4-FFF2-40B4-BE49-F238E27FC236}">
                <a16:creationId xmlns:a16="http://schemas.microsoft.com/office/drawing/2014/main" id="{09FDEC6E-AB1C-5FBB-3AC5-A60E34A225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6279" y="467129"/>
            <a:ext cx="4277265" cy="1725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3804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1" y="1465093"/>
            <a:ext cx="7110528" cy="1384995"/>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Machine Learning and Data Science Blueprints for Finance </a:t>
            </a:r>
            <a:r>
              <a:rPr lang="en-US" sz="2800" dirty="0">
                <a:solidFill>
                  <a:srgbClr val="707070"/>
                </a:solidFill>
                <a:latin typeface="Pragmatica" panose="020B0403040502020204" pitchFamily="34" charset="0"/>
              </a:rPr>
              <a:t>by Hariom </a:t>
            </a:r>
            <a:r>
              <a:rPr lang="en-US" sz="2800" dirty="0" err="1">
                <a:solidFill>
                  <a:srgbClr val="707070"/>
                </a:solidFill>
                <a:latin typeface="Pragmatica" panose="020B0403040502020204" pitchFamily="34" charset="0"/>
              </a:rPr>
              <a:t>Tatasat</a:t>
            </a:r>
            <a:r>
              <a:rPr lang="en-US" sz="2800" dirty="0">
                <a:solidFill>
                  <a:srgbClr val="707070"/>
                </a:solidFill>
                <a:latin typeface="Pragmatica" panose="020B0403040502020204" pitchFamily="34" charset="0"/>
              </a:rPr>
              <a:t> </a:t>
            </a:r>
            <a:r>
              <a:rPr lang="en-US" sz="2800" i="1" dirty="0">
                <a:solidFill>
                  <a:srgbClr val="707070"/>
                </a:solidFill>
                <a:latin typeface="Pragmatica" panose="020B0403040502020204" pitchFamily="34" charset="0"/>
              </a:rPr>
              <a:t>et al.</a:t>
            </a:r>
            <a:endParaRPr lang="en-US" sz="2800" dirty="0">
              <a:solidFill>
                <a:srgbClr val="707070"/>
              </a:solidFill>
              <a:latin typeface="Pragmatica" panose="020B0403040502020204" pitchFamily="34" charset="0"/>
            </a:endParaRPr>
          </a:p>
        </p:txBody>
      </p:sp>
      <p:pic>
        <p:nvPicPr>
          <p:cNvPr id="2050" name="Picture 2" descr="Machine Learning and Data Science Blueprints for Finance: From Building  Trading Strategies to Robo-Advisors Using Python: Tatsat, Hariom, Puri,  Sahil, Lookabaugh, Brad: 9781492073055: Amazon.com: Books">
            <a:extLst>
              <a:ext uri="{FF2B5EF4-FFF2-40B4-BE49-F238E27FC236}">
                <a16:creationId xmlns:a16="http://schemas.microsoft.com/office/drawing/2014/main" id="{A704A7F4-EB77-77D3-352B-F475ADEB6C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2299" y="1415845"/>
            <a:ext cx="3949925" cy="5043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6039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Get in touch</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39" y="1424949"/>
            <a:ext cx="6352413" cy="1384995"/>
          </a:xfrm>
          <a:prstGeom prst="rect">
            <a:avLst/>
          </a:prstGeom>
          <a:noFill/>
        </p:spPr>
        <p:txBody>
          <a:bodyPr wrap="square" rtlCol="0">
            <a:spAutoFit/>
          </a:bodyPr>
          <a:lstStyle/>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george@stringfestanalytics.com</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stringfestanalytics.com/book</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linkedin.com/in/gjmount  </a:t>
            </a:r>
          </a:p>
        </p:txBody>
      </p:sp>
    </p:spTree>
    <p:extLst>
      <p:ext uri="{BB962C8B-B14F-4D97-AF65-F5344CB8AC3E}">
        <p14:creationId xmlns:p14="http://schemas.microsoft.com/office/powerpoint/2010/main" val="35930416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a:p>
            <a:endParaRPr lang="en-US" sz="2800" b="1" dirty="0">
              <a:solidFill>
                <a:srgbClr val="707070"/>
              </a:solidFill>
              <a:latin typeface="Pragmatica" panose="020B0403040502020204" pitchFamily="34" charset="0"/>
            </a:endParaRPr>
          </a:p>
          <a:p>
            <a:r>
              <a:rPr lang="en-US" sz="2800" b="1" i="1" dirty="0">
                <a:solidFill>
                  <a:srgbClr val="707070"/>
                </a:solidFill>
                <a:latin typeface="Pragmatica" panose="020B0403040502020204" pitchFamily="34" charset="0"/>
              </a:rPr>
              <a:t>Who wants to win a book?</a:t>
            </a:r>
          </a:p>
        </p:txBody>
      </p:sp>
    </p:spTree>
    <p:extLst>
      <p:ext uri="{BB962C8B-B14F-4D97-AF65-F5344CB8AC3E}">
        <p14:creationId xmlns:p14="http://schemas.microsoft.com/office/powerpoint/2010/main" val="23120718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440120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FEEBACK PLEASE</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rPr>
              <a:t>Email to </a:t>
            </a:r>
            <a:r>
              <a:rPr lang="en-US" sz="2800" b="1" dirty="0">
                <a:solidFill>
                  <a:srgbClr val="707070"/>
                </a:solidFill>
                <a:latin typeface="Pragmatica" panose="020B0403040502020204" pitchFamily="34" charset="0"/>
                <a:hlinkClick r:id="rId4"/>
              </a:rPr>
              <a:t>George@stringfestanalytics.com</a:t>
            </a:r>
            <a:r>
              <a:rPr lang="en-US" sz="2800" b="1" dirty="0">
                <a:solidFill>
                  <a:srgbClr val="707070"/>
                </a:solidFill>
                <a:latin typeface="Pragmatica" panose="020B0403040502020204" pitchFamily="34" charset="0"/>
              </a:rPr>
              <a:t> </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What did you learn?</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What did you enjoy?</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What else would you like? </a:t>
            </a:r>
          </a:p>
          <a:p>
            <a:endParaRPr lang="en-US" sz="2800" b="1"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Provide your mailing address for Stringfest swag!</a:t>
            </a: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(I may use testimonials for marketing)</a:t>
            </a:r>
          </a:p>
        </p:txBody>
      </p:sp>
    </p:spTree>
    <p:extLst>
      <p:ext uri="{BB962C8B-B14F-4D97-AF65-F5344CB8AC3E}">
        <p14:creationId xmlns:p14="http://schemas.microsoft.com/office/powerpoint/2010/main" val="1737514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Hi, I’m George</a:t>
            </a:r>
          </a:p>
        </p:txBody>
      </p:sp>
      <p:pic>
        <p:nvPicPr>
          <p:cNvPr id="2" name="Picture 6" descr="Free photos of Cleveland">
            <a:extLst>
              <a:ext uri="{FF2B5EF4-FFF2-40B4-BE49-F238E27FC236}">
                <a16:creationId xmlns:a16="http://schemas.microsoft.com/office/drawing/2014/main" id="{735B7E03-D415-5D79-F61E-E8B7630C0B9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95007" y="1129051"/>
            <a:ext cx="3811198" cy="25368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dvancing into Analytics Cover Image">
            <a:extLst>
              <a:ext uri="{FF2B5EF4-FFF2-40B4-BE49-F238E27FC236}">
                <a16:creationId xmlns:a16="http://schemas.microsoft.com/office/drawing/2014/main" id="{1B32CF75-EAC9-2BF3-264D-9FCCF83CE47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53234" y="2528472"/>
            <a:ext cx="3093943" cy="404106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icrosoft Most Valuable Professional">
            <a:extLst>
              <a:ext uri="{FF2B5EF4-FFF2-40B4-BE49-F238E27FC236}">
                <a16:creationId xmlns:a16="http://schemas.microsoft.com/office/drawing/2014/main" id="{09FDEC6E-AB1C-5FBB-3AC5-A60E34A225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6279" y="467129"/>
            <a:ext cx="4277265" cy="172571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Free photos of People">
            <a:extLst>
              <a:ext uri="{FF2B5EF4-FFF2-40B4-BE49-F238E27FC236}">
                <a16:creationId xmlns:a16="http://schemas.microsoft.com/office/drawing/2014/main" id="{A86CCC75-DB4B-E404-8382-E55DB576A87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24626" y="3916394"/>
            <a:ext cx="3829176" cy="2536829"/>
          </a:xfrm>
          <a:prstGeom prst="rect">
            <a:avLst/>
          </a:prstGeom>
          <a:noFill/>
          <a:extLst>
            <a:ext uri="{909E8E84-426E-40DD-AFC4-6F175D3DCCD1}">
              <a14:hiddenFill xmlns:a14="http://schemas.microsoft.com/office/drawing/2010/main">
                <a:solidFill>
                  <a:srgbClr val="FFFFFF"/>
                </a:solidFill>
              </a14:hiddenFill>
            </a:ext>
          </a:extLst>
        </p:spPr>
      </p:pic>
      <p:sp>
        <p:nvSpPr>
          <p:cNvPr id="4" name="Multiplication Sign 3">
            <a:extLst>
              <a:ext uri="{FF2B5EF4-FFF2-40B4-BE49-F238E27FC236}">
                <a16:creationId xmlns:a16="http://schemas.microsoft.com/office/drawing/2014/main" id="{2E39627E-16E0-C703-2F7A-26D06879605C}"/>
              </a:ext>
            </a:extLst>
          </p:cNvPr>
          <p:cNvSpPr/>
          <p:nvPr/>
        </p:nvSpPr>
        <p:spPr>
          <a:xfrm>
            <a:off x="-205660" y="3051208"/>
            <a:ext cx="7010400" cy="4267200"/>
          </a:xfrm>
          <a:prstGeom prst="mathMultiply">
            <a:avLst>
              <a:gd name="adj1" fmla="val 4936"/>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01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&lt;&gt; Python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Chart a clear learning path from Excel to Python</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Demonstrate tangible use cases for combining these tools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144046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Unofficial learning objective</a:t>
            </a:r>
          </a:p>
        </p:txBody>
      </p:sp>
      <p:sp>
        <p:nvSpPr>
          <p:cNvPr id="3" name="TextBox 2"/>
          <p:cNvSpPr txBox="1"/>
          <p:nvPr/>
        </p:nvSpPr>
        <p:spPr>
          <a:xfrm>
            <a:off x="462987" y="1365813"/>
            <a:ext cx="959541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Having fun with data &amp; computers</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Win a book… maybe? </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Read for free, either way!</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088404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anose="020B0403040502020204"/>
              </a:rPr>
              <a:t>1. Open source means a license to build and distribute</a:t>
            </a:r>
          </a:p>
        </p:txBody>
      </p:sp>
    </p:spTree>
    <p:extLst>
      <p:ext uri="{BB962C8B-B14F-4D97-AF65-F5344CB8AC3E}">
        <p14:creationId xmlns:p14="http://schemas.microsoft.com/office/powerpoint/2010/main" val="2967702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What is open source? </a:t>
            </a:r>
          </a:p>
        </p:txBody>
      </p:sp>
      <p:sp>
        <p:nvSpPr>
          <p:cNvPr id="14" name="TextBox 13">
            <a:extLst>
              <a:ext uri="{FF2B5EF4-FFF2-40B4-BE49-F238E27FC236}">
                <a16:creationId xmlns:a16="http://schemas.microsoft.com/office/drawing/2014/main" id="{987BDCDF-757F-4E48-9C6B-C8C1CA6B94EC}"/>
              </a:ext>
            </a:extLst>
          </p:cNvPr>
          <p:cNvSpPr txBox="1"/>
          <p:nvPr/>
        </p:nvSpPr>
        <p:spPr>
          <a:xfrm>
            <a:off x="462987" y="1365813"/>
            <a:ext cx="6626071" cy="3108543"/>
          </a:xfrm>
          <a:prstGeom prst="rect">
            <a:avLst/>
          </a:prstGeom>
          <a:noFill/>
        </p:spPr>
        <p:txBody>
          <a:bodyPr wrap="square" rtlCol="0">
            <a:spAutoFit/>
          </a:bodyPr>
          <a:lstStyle/>
          <a:p>
            <a:r>
              <a:rPr lang="en-US" sz="2800" dirty="0">
                <a:solidFill>
                  <a:srgbClr val="707070"/>
                </a:solidFill>
                <a:latin typeface="Pragmatica" panose="020B0403040502020204" pitchFamily="34" charset="0"/>
              </a:rPr>
              <a:t>“… code that is designed to be publicly accessible—anyone can see, modify, and distribute the code as they see fit.”</a:t>
            </a:r>
          </a:p>
          <a:p>
            <a:r>
              <a:rPr lang="en-US" sz="2800" dirty="0">
                <a:solidFill>
                  <a:srgbClr val="707070"/>
                </a:solidFill>
                <a:latin typeface="Pragmatica" panose="020B0403040502020204" pitchFamily="34" charset="0"/>
              </a:rPr>
              <a:t>	</a:t>
            </a:r>
          </a:p>
          <a:p>
            <a:r>
              <a:rPr lang="en-US" sz="2800" dirty="0">
                <a:solidFill>
                  <a:srgbClr val="707070"/>
                </a:solidFill>
                <a:latin typeface="Pragmatica" panose="020B0403040502020204" pitchFamily="34" charset="0"/>
              </a:rPr>
              <a:t>	- </a:t>
            </a:r>
            <a:r>
              <a:rPr lang="en-US" sz="2800" dirty="0">
                <a:solidFill>
                  <a:srgbClr val="707070"/>
                </a:solidFill>
                <a:latin typeface="Pragmatica" panose="020B0403040502020204" pitchFamily="34" charset="0"/>
                <a:hlinkClick r:id="rId4"/>
              </a:rPr>
              <a:t>Red Hat, “What is open source?”</a:t>
            </a:r>
            <a:endParaRPr lang="en-US" sz="2800" dirty="0">
              <a:solidFill>
                <a:srgbClr val="707070"/>
              </a:solidFill>
              <a:latin typeface="Pragmatica" panose="020B0403040502020204" pitchFamily="34" charset="0"/>
            </a:endParaRPr>
          </a:p>
        </p:txBody>
      </p:sp>
      <p:sp>
        <p:nvSpPr>
          <p:cNvPr id="2" name="AutoShape 2" descr=" ">
            <a:extLst>
              <a:ext uri="{FF2B5EF4-FFF2-40B4-BE49-F238E27FC236}">
                <a16:creationId xmlns:a16="http://schemas.microsoft.com/office/drawing/2014/main" id="{286C5CAD-5FED-4FFC-8152-A938406CA40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 ">
            <a:extLst>
              <a:ext uri="{FF2B5EF4-FFF2-40B4-BE49-F238E27FC236}">
                <a16:creationId xmlns:a16="http://schemas.microsoft.com/office/drawing/2014/main" id="{D933B68E-56B1-4D9A-95B9-E25C2038DB0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03838922-6574-4562-9823-A20DD00356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6122" y="3805133"/>
            <a:ext cx="3987902" cy="2241286"/>
          </a:xfrm>
          <a:prstGeom prst="rect">
            <a:avLst/>
          </a:prstGeom>
        </p:spPr>
      </p:pic>
      <p:sp>
        <p:nvSpPr>
          <p:cNvPr id="6" name="AutoShape 6" descr=" ">
            <a:extLst>
              <a:ext uri="{FF2B5EF4-FFF2-40B4-BE49-F238E27FC236}">
                <a16:creationId xmlns:a16="http://schemas.microsoft.com/office/drawing/2014/main" id="{DC4C3A35-8A65-4BA5-BACA-77889C5605DE}"/>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TextBox 16">
            <a:extLst>
              <a:ext uri="{FF2B5EF4-FFF2-40B4-BE49-F238E27FC236}">
                <a16:creationId xmlns:a16="http://schemas.microsoft.com/office/drawing/2014/main" id="{B9B4F96E-8B41-483C-A2B6-35267541CD58}"/>
              </a:ext>
            </a:extLst>
          </p:cNvPr>
          <p:cNvSpPr txBox="1"/>
          <p:nvPr/>
        </p:nvSpPr>
        <p:spPr>
          <a:xfrm>
            <a:off x="0" y="6542749"/>
            <a:ext cx="9799936" cy="369332"/>
          </a:xfrm>
          <a:prstGeom prst="rect">
            <a:avLst/>
          </a:prstGeom>
          <a:noFill/>
        </p:spPr>
        <p:txBody>
          <a:bodyPr wrap="square">
            <a:spAutoFit/>
          </a:bodyPr>
          <a:lstStyle/>
          <a:p>
            <a:r>
              <a:rPr lang="en-US" dirty="0"/>
              <a:t>https://cloudblogs.microsoft.com/windowsserver/2015/05/06/microsoft-loves-linux/</a:t>
            </a:r>
          </a:p>
        </p:txBody>
      </p:sp>
    </p:spTree>
    <p:extLst>
      <p:ext uri="{BB962C8B-B14F-4D97-AF65-F5344CB8AC3E}">
        <p14:creationId xmlns:p14="http://schemas.microsoft.com/office/powerpoint/2010/main" val="672356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174952"/>
            <a:ext cx="3223967" cy="1569660"/>
          </a:xfrm>
          <a:prstGeom prst="rect">
            <a:avLst/>
          </a:prstGeom>
          <a:noFill/>
        </p:spPr>
        <p:txBody>
          <a:bodyPr wrap="square" rtlCol="0">
            <a:spAutoFit/>
          </a:bodyPr>
          <a:lstStyle/>
          <a:p>
            <a:pPr algn="ctr"/>
            <a:r>
              <a:rPr lang="en-US" sz="2400" dirty="0">
                <a:latin typeface="Pragmatica" pitchFamily="2" charset="0"/>
              </a:rPr>
              <a:t>The distribution of code &amp; apps</a:t>
            </a:r>
          </a:p>
          <a:p>
            <a:pPr algn="ctr"/>
            <a:endParaRPr lang="en-US" sz="2400" dirty="0">
              <a:latin typeface="Pragmatica" pitchFamily="2" charset="0"/>
            </a:endParaRPr>
          </a:p>
          <a:p>
            <a:pPr algn="ctr"/>
            <a:r>
              <a:rPr lang="en-US" sz="2400" dirty="0">
                <a:latin typeface="Pragmatica" pitchFamily="2" charset="0"/>
                <a:hlinkClick r:id="rId4"/>
              </a:rPr>
              <a:t>anaconda.com</a:t>
            </a:r>
            <a:endParaRPr lang="en-US" sz="2400" dirty="0">
              <a:latin typeface="Pragmatica" pitchFamily="2" charset="0"/>
            </a:endParaRP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1569660"/>
          </a:xfrm>
          <a:prstGeom prst="rect">
            <a:avLst/>
          </a:prstGeom>
          <a:noFill/>
        </p:spPr>
        <p:txBody>
          <a:bodyPr wrap="square">
            <a:spAutoFit/>
          </a:bodyPr>
          <a:lstStyle/>
          <a:p>
            <a:r>
              <a:rPr lang="en-US" sz="2400" dirty="0">
                <a:latin typeface="Pragmatica" pitchFamily="2" charset="0"/>
              </a:rPr>
              <a:t>The (open) source code</a:t>
            </a:r>
          </a:p>
          <a:p>
            <a:endParaRPr lang="en-US" sz="2400" dirty="0">
              <a:latin typeface="Pragmatica" pitchFamily="2" charset="0"/>
            </a:endParaRPr>
          </a:p>
          <a:p>
            <a:r>
              <a:rPr lang="en-US" sz="2400" dirty="0">
                <a:latin typeface="Pragmatica" pitchFamily="2" charset="0"/>
                <a:hlinkClick r:id="rId5"/>
              </a:rPr>
              <a:t>python.org  </a:t>
            </a:r>
            <a:endParaRPr lang="en-US" sz="2400" dirty="0">
              <a:latin typeface="Pragmatica" pitchFamily="2" charset="0"/>
            </a:endParaRP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92166"/>
            <a:ext cx="3136149" cy="1569660"/>
          </a:xfrm>
          <a:prstGeom prst="rect">
            <a:avLst/>
          </a:prstGeom>
          <a:noFill/>
        </p:spPr>
        <p:txBody>
          <a:bodyPr wrap="square" rtlCol="0">
            <a:spAutoFit/>
          </a:bodyPr>
          <a:lstStyle/>
          <a:p>
            <a:pPr algn="ctr"/>
            <a:r>
              <a:rPr lang="en-US" sz="2400" dirty="0">
                <a:latin typeface="Pragmatica" pitchFamily="2" charset="0"/>
              </a:rPr>
              <a:t>The browser-based app</a:t>
            </a:r>
          </a:p>
          <a:p>
            <a:pPr algn="ctr"/>
            <a:endParaRPr lang="en-US" sz="2400" dirty="0">
              <a:latin typeface="Pragmatica" pitchFamily="2" charset="0"/>
            </a:endParaRPr>
          </a:p>
          <a:p>
            <a:pPr algn="ctr"/>
            <a:r>
              <a:rPr lang="en-US" sz="2400" dirty="0">
                <a:latin typeface="Pragmatica" pitchFamily="2" charset="0"/>
                <a:hlinkClick r:id="rId9"/>
              </a:rPr>
              <a:t>jupyter.org</a:t>
            </a:r>
            <a:endParaRPr lang="en-US" sz="2400" dirty="0">
              <a:latin typeface="Pragmatica" pitchFamily="2" charset="0"/>
            </a:endParaRPr>
          </a:p>
        </p:txBody>
      </p:sp>
    </p:spTree>
    <p:extLst>
      <p:ext uri="{BB962C8B-B14F-4D97-AF65-F5344CB8AC3E}">
        <p14:creationId xmlns:p14="http://schemas.microsoft.com/office/powerpoint/2010/main" val="2470518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1587</TotalTime>
  <Words>1641</Words>
  <Application>Microsoft Office PowerPoint</Application>
  <PresentationFormat>Widescreen</PresentationFormat>
  <Paragraphs>221</Paragraphs>
  <Slides>33</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Aliens &amp; cows</vt:lpstr>
      <vt:lpstr>Arial</vt:lpstr>
      <vt:lpstr>Calibri</vt:lpstr>
      <vt:lpstr>Calibri Light</vt:lpstr>
      <vt:lpstr>Consolas</vt:lpstr>
      <vt:lpstr>Georgia</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112</cp:revision>
  <dcterms:created xsi:type="dcterms:W3CDTF">2019-10-19T21:47:18Z</dcterms:created>
  <dcterms:modified xsi:type="dcterms:W3CDTF">2023-03-13T16:24:42Z</dcterms:modified>
</cp:coreProperties>
</file>