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56" r:id="rId2"/>
    <p:sldId id="437" r:id="rId3"/>
    <p:sldId id="258" r:id="rId4"/>
    <p:sldId id="435" r:id="rId5"/>
    <p:sldId id="267" r:id="rId6"/>
    <p:sldId id="352" r:id="rId7"/>
    <p:sldId id="328" r:id="rId8"/>
    <p:sldId id="324" r:id="rId9"/>
    <p:sldId id="341" r:id="rId10"/>
    <p:sldId id="348" r:id="rId11"/>
    <p:sldId id="340" r:id="rId12"/>
    <p:sldId id="275" r:id="rId13"/>
    <p:sldId id="349" r:id="rId14"/>
    <p:sldId id="344" r:id="rId15"/>
    <p:sldId id="351" r:id="rId16"/>
    <p:sldId id="342" r:id="rId17"/>
    <p:sldId id="347" r:id="rId18"/>
    <p:sldId id="354" r:id="rId19"/>
    <p:sldId id="350" r:id="rId20"/>
    <p:sldId id="343" r:id="rId21"/>
    <p:sldId id="355" r:id="rId22"/>
    <p:sldId id="329" r:id="rId23"/>
    <p:sldId id="306" r:id="rId24"/>
    <p:sldId id="433" r:id="rId25"/>
    <p:sldId id="436" r:id="rId26"/>
    <p:sldId id="43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6295" autoAdjust="0"/>
  </p:normalViewPr>
  <p:slideViewPr>
    <p:cSldViewPr snapToGrid="0">
      <p:cViewPr varScale="1">
        <p:scale>
          <a:sx n="80" d="100"/>
          <a:sy n="80" d="100"/>
        </p:scale>
        <p:origin x="696" y="34"/>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3/9/2022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45499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3669274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1548743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246833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3230393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1541855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847681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157423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2453663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4160286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things that people get confused about is why learn Python if you’re getting into Power Query… or which to focus on.</a:t>
            </a:r>
          </a:p>
          <a:p>
            <a:endParaRPr lang="en-US" dirty="0"/>
          </a:p>
          <a:p>
            <a:r>
              <a:rPr lang="en-US" dirty="0"/>
              <a:t>You’re not leaving Microsoft’s stack. I have some documentation and a great book here. Now of course these are more about </a:t>
            </a:r>
            <a:r>
              <a:rPr lang="en-US" dirty="0" err="1"/>
              <a:t>PowerBI</a:t>
            </a:r>
            <a:r>
              <a:rPr lang="en-US" dirty="0"/>
              <a:t> but there’s every indication there’s more to come with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748458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641381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is scary, it’s literally learning another language!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3399850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22445085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17255538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3626982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524119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different coming from Microsoft, proprietary technology</a:t>
            </a:r>
          </a:p>
          <a:p>
            <a:r>
              <a:rPr lang="en-US" dirty="0"/>
              <a:t>Python is open source what does that mean?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means anyone is free to build on it or redistribute it… and that’s how we’ll get our code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1413153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586087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In the demo you’ll get a tour of the notebook and how to work a bit with functions and objects.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2263882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4257777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3/9/2022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3/9/2022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3/9/2022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3/9/2022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ithub.com/stringfestdata/ms-excel-toronto-pyth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stringfestanalytics.com/sourcing-python-packages/"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8.jpg"/><Relationship Id="rId5" Type="http://schemas.openxmlformats.org/officeDocument/2006/relationships/image" Target="../media/image17.png"/><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stringfestanalytics.com/five-things-python-exce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stringfestanalytics.com/five-things-python-exce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8.jpg"/><Relationship Id="rId4" Type="http://schemas.openxmlformats.org/officeDocument/2006/relationships/hyperlink" Target="https://stringfestanalytics.com/book/"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ithub.com/stringfestdata/python-for-excel-users-crash-cours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www.redhat.com/en/topics/open-source/what-is-open-source"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www.python.org/" TargetMode="External"/><Relationship Id="rId4" Type="http://schemas.openxmlformats.org/officeDocument/2006/relationships/hyperlink" Target="https://www.anaconda.com/" TargetMode="External"/><Relationship Id="rId9" Type="http://schemas.openxmlformats.org/officeDocument/2006/relationships/hyperlink" Target="https://jupyter.or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https://github.com/stringfestdata/ms-excel-toronto-python</a:t>
            </a:r>
            <a:r>
              <a:rPr lang="en-US" sz="2800" dirty="0">
                <a:solidFill>
                  <a:srgbClr val="707070"/>
                </a:solidFill>
                <a:latin typeface="Pragmatica" panose="020B0403040502020204" pitchFamily="34" charset="0"/>
              </a:rPr>
              <a:t> </a:t>
            </a:r>
          </a:p>
        </p:txBody>
      </p:sp>
      <p:pic>
        <p:nvPicPr>
          <p:cNvPr id="7" name="Picture 6" descr="Graphical user interface, text&#10;&#10;Description automatically generated">
            <a:extLst>
              <a:ext uri="{FF2B5EF4-FFF2-40B4-BE49-F238E27FC236}">
                <a16:creationId xmlns:a16="http://schemas.microsoft.com/office/drawing/2014/main" id="{4761E39C-5B02-4663-AAEB-9599ED16E7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143285"/>
            <a:ext cx="12190476" cy="6571429"/>
          </a:xfrm>
          <a:prstGeom prst="rect">
            <a:avLst/>
          </a:prstGeom>
        </p:spPr>
      </p:pic>
    </p:spTree>
    <p:extLst>
      <p:ext uri="{BB962C8B-B14F-4D97-AF65-F5344CB8AC3E}">
        <p14:creationId xmlns:p14="http://schemas.microsoft.com/office/powerpoint/2010/main" val="1832731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thing-2.ipynb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692771"/>
          </a:xfrm>
          <a:prstGeom prst="rect">
            <a:avLst/>
          </a:prstGeom>
          <a:noFill/>
        </p:spPr>
        <p:txBody>
          <a:bodyPr wrap="square" rtlCol="0">
            <a:spAutoFit/>
          </a:bodyPr>
          <a:lstStyle/>
          <a:p>
            <a:r>
              <a:rPr lang="en-US" sz="2600" b="1" dirty="0">
                <a:solidFill>
                  <a:srgbClr val="CF3338"/>
                </a:solidFill>
                <a:latin typeface="Pragmatica" pitchFamily="2" charset="0"/>
              </a:rPr>
              <a:t>How does Python handle</a:t>
            </a:r>
          </a:p>
          <a:p>
            <a:pPr marL="457200" indent="-457200">
              <a:buFont typeface="Arial" panose="020B0604020202020204" pitchFamily="34" charset="0"/>
              <a:buChar char="•"/>
            </a:pPr>
            <a:r>
              <a:rPr lang="en-US" sz="2600" b="1" dirty="0">
                <a:solidFill>
                  <a:srgbClr val="CF3338"/>
                </a:solidFill>
                <a:latin typeface="Pragmatica" pitchFamily="2" charset="0"/>
              </a:rPr>
              <a:t>Case sensitivity?</a:t>
            </a:r>
          </a:p>
          <a:p>
            <a:pPr marL="457200" indent="-457200">
              <a:buFont typeface="Arial" panose="020B0604020202020204" pitchFamily="34" charset="0"/>
              <a:buChar char="•"/>
            </a:pPr>
            <a:r>
              <a:rPr lang="en-US" sz="2600" b="1" dirty="0">
                <a:solidFill>
                  <a:srgbClr val="CF3338"/>
                </a:solidFill>
                <a:latin typeface="Pragmatica" pitchFamily="2" charset="0"/>
              </a:rPr>
              <a:t>Indexing?</a:t>
            </a:r>
          </a:p>
          <a:p>
            <a:pPr marL="457200" indent="-457200">
              <a:buFont typeface="Arial" panose="020B0604020202020204" pitchFamily="34" charset="0"/>
              <a:buChar char="•"/>
            </a:pPr>
            <a:r>
              <a:rPr lang="en-US" sz="2600" b="1" dirty="0">
                <a:solidFill>
                  <a:srgbClr val="CF3338"/>
                </a:solidFill>
                <a:latin typeface="Pragmatica" pitchFamily="2" charset="0"/>
              </a:rPr>
              <a:t>Whitespace?</a:t>
            </a:r>
          </a:p>
        </p:txBody>
      </p:sp>
    </p:spTree>
    <p:extLst>
      <p:ext uri="{BB962C8B-B14F-4D97-AF65-F5344CB8AC3E}">
        <p14:creationId xmlns:p14="http://schemas.microsoft.com/office/powerpoint/2010/main" val="3395063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3. There’s a package for that!</a:t>
            </a:r>
          </a:p>
        </p:txBody>
      </p:sp>
    </p:spTree>
    <p:extLst>
      <p:ext uri="{BB962C8B-B14F-4D97-AF65-F5344CB8AC3E}">
        <p14:creationId xmlns:p14="http://schemas.microsoft.com/office/powerpoint/2010/main" val="858187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 icon&#10;&#10;Description automatically generated">
            <a:extLst>
              <a:ext uri="{FF2B5EF4-FFF2-40B4-BE49-F238E27FC236}">
                <a16:creationId xmlns:a16="http://schemas.microsoft.com/office/drawing/2014/main" id="{A712A01B-0288-4354-8C7C-A34D5AF2C311}"/>
              </a:ext>
            </a:extLst>
          </p:cNvPr>
          <p:cNvPicPr>
            <a:picLocks noChangeAspect="1"/>
          </p:cNvPicPr>
          <p:nvPr/>
        </p:nvPicPr>
        <p:blipFill rotWithShape="1">
          <a:blip r:embed="rId3">
            <a:extLst>
              <a:ext uri="{28A0092B-C50C-407E-A947-70E740481C1C}">
                <a14:useLocalDpi xmlns:a14="http://schemas.microsoft.com/office/drawing/2010/main" val="0"/>
              </a:ext>
            </a:extLst>
          </a:blip>
          <a:srcRect l="18586" t="26117" r="24476" b="19863"/>
          <a:stretch/>
        </p:blipFill>
        <p:spPr>
          <a:xfrm>
            <a:off x="7428412" y="1543847"/>
            <a:ext cx="3047384" cy="5140006"/>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package two-step…</a:t>
            </a:r>
          </a:p>
        </p:txBody>
      </p:sp>
      <p:sp>
        <p:nvSpPr>
          <p:cNvPr id="3" name="TextBox 2"/>
          <p:cNvSpPr txBox="1"/>
          <p:nvPr/>
        </p:nvSpPr>
        <p:spPr>
          <a:xfrm>
            <a:off x="454109" y="2297968"/>
            <a:ext cx="6086650" cy="2246769"/>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if needed</a:t>
            </a:r>
          </a:p>
          <a:p>
            <a:pPr marL="971550" lvl="1" indent="-514350">
              <a:buFont typeface="Arial" panose="020B0604020202020204" pitchFamily="34" charset="0"/>
              <a:buChar char="•"/>
            </a:pPr>
            <a:r>
              <a:rPr lang="en-US" sz="2800" dirty="0" err="1">
                <a:solidFill>
                  <a:srgbClr val="707070"/>
                </a:solidFill>
                <a:latin typeface="Consolas" panose="020B0609020204030204" pitchFamily="49" charset="0"/>
              </a:rPr>
              <a:t>conda</a:t>
            </a:r>
            <a:r>
              <a:rPr lang="en-US" sz="2800" dirty="0">
                <a:solidFill>
                  <a:srgbClr val="707070"/>
                </a:solidFill>
                <a:latin typeface="Consolas" panose="020B0609020204030204" pitchFamily="49" charset="0"/>
              </a:rPr>
              <a:t> install </a:t>
            </a:r>
            <a:r>
              <a:rPr lang="en-US" sz="2800" dirty="0" err="1">
                <a:solidFill>
                  <a:srgbClr val="707070"/>
                </a:solidFill>
                <a:latin typeface="Consolas" panose="020B0609020204030204" pitchFamily="49" charset="0"/>
              </a:rPr>
              <a:t>packagename</a:t>
            </a:r>
            <a:r>
              <a:rPr lang="en-US" sz="2800" dirty="0">
                <a:solidFill>
                  <a:srgbClr val="707070"/>
                </a:solidFill>
                <a:latin typeface="Consolas" panose="020B0609020204030204" pitchFamily="49" charset="0"/>
              </a:rPr>
              <a:t> </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pip install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a:p>
            <a:pPr marL="514350" indent="-514350">
              <a:buFont typeface="+mj-lt"/>
              <a:buAutoNum type="arabicPeriod"/>
            </a:pPr>
            <a:r>
              <a:rPr lang="en-US" sz="2800" dirty="0">
                <a:solidFill>
                  <a:srgbClr val="707070"/>
                </a:solidFill>
                <a:latin typeface="Pragmatica" panose="020B0403040502020204" pitchFamily="34" charset="0"/>
              </a:rPr>
              <a:t>Open the package</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import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p:txBody>
      </p:sp>
      <p:sp>
        <p:nvSpPr>
          <p:cNvPr id="8" name="TextBox 7">
            <a:extLst>
              <a:ext uri="{FF2B5EF4-FFF2-40B4-BE49-F238E27FC236}">
                <a16:creationId xmlns:a16="http://schemas.microsoft.com/office/drawing/2014/main" id="{1FC30B21-711F-42B6-A594-4AB6BE1C1C42}"/>
              </a:ext>
            </a:extLst>
          </p:cNvPr>
          <p:cNvSpPr txBox="1"/>
          <p:nvPr/>
        </p:nvSpPr>
        <p:spPr>
          <a:xfrm>
            <a:off x="347240" y="4943758"/>
            <a:ext cx="6086650" cy="1384995"/>
          </a:xfrm>
          <a:prstGeom prst="rect">
            <a:avLst/>
          </a:prstGeom>
          <a:noFill/>
        </p:spPr>
        <p:txBody>
          <a:bodyPr wrap="square" rtlCol="0">
            <a:spAutoFit/>
          </a:bodyPr>
          <a:lstStyle/>
          <a:p>
            <a:r>
              <a:rPr lang="en-US" sz="2800" dirty="0">
                <a:solidFill>
                  <a:srgbClr val="707070"/>
                </a:solidFill>
                <a:latin typeface="Pragmatica" panose="020B7200000000000000" pitchFamily="34" charset="0"/>
              </a:rPr>
              <a:t>More:  </a:t>
            </a:r>
            <a:r>
              <a:rPr lang="en-US" sz="2800" dirty="0">
                <a:solidFill>
                  <a:srgbClr val="707070"/>
                </a:solidFill>
                <a:latin typeface="Pragmatica" panose="020B7200000000000000" pitchFamily="34" charset="0"/>
                <a:hlinkClick r:id="rId5"/>
              </a:rPr>
              <a:t>https://stringfestanalytics.com/sourcing-python-packages/</a:t>
            </a:r>
            <a:r>
              <a:rPr lang="en-US" sz="2800" dirty="0">
                <a:solidFill>
                  <a:srgbClr val="707070"/>
                </a:solidFill>
                <a:latin typeface="Pragmatica" panose="020B7200000000000000" pitchFamily="34" charset="0"/>
              </a:rPr>
              <a:t>  </a:t>
            </a:r>
          </a:p>
        </p:txBody>
      </p:sp>
    </p:spTree>
    <p:extLst>
      <p:ext uri="{BB962C8B-B14F-4D97-AF65-F5344CB8AC3E}">
        <p14:creationId xmlns:p14="http://schemas.microsoft.com/office/powerpoint/2010/main" val="3221926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You won’t get far without these…</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1056670891"/>
              </p:ext>
            </p:extLst>
          </p:nvPr>
        </p:nvGraphicFramePr>
        <p:xfrm>
          <a:off x="1014962" y="1685665"/>
          <a:ext cx="9879062" cy="4741426"/>
        </p:xfrm>
        <a:graphic>
          <a:graphicData uri="http://schemas.openxmlformats.org/drawingml/2006/table">
            <a:tbl>
              <a:tblPr firstRow="1" firstCol="1" bandRow="1">
                <a:tableStyleId>{F2DE63D5-997A-4646-A377-4702673A728D}</a:tableStyleId>
              </a:tblPr>
              <a:tblGrid>
                <a:gridCol w="3647981">
                  <a:extLst>
                    <a:ext uri="{9D8B030D-6E8A-4147-A177-3AD203B41FA5}">
                      <a16:colId xmlns:a16="http://schemas.microsoft.com/office/drawing/2014/main" val="1478276448"/>
                    </a:ext>
                  </a:extLst>
                </a:gridCol>
                <a:gridCol w="6231081">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2800">
                          <a:effectLst/>
                        </a:rPr>
                        <a:t>Package</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800" dirty="0">
                          <a:effectLst/>
                        </a:rPr>
                        <a:t>Description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numpy</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Pragmatica" panose="020B7200000000000000" pitchFamily="34" charset="0"/>
                          <a:ea typeface="Calibri" panose="020F0502020204030204" pitchFamily="34" charset="0"/>
                          <a:cs typeface="Times New Roman" panose="02020603050405020304" pitchFamily="18" charset="0"/>
                        </a:rPr>
                        <a:t>Designed for </a:t>
                      </a:r>
                      <a:r>
                        <a:rPr lang="en-US" sz="2400" i="1">
                          <a:effectLst/>
                          <a:latin typeface="Pragmatica" panose="020B7200000000000000" pitchFamily="34" charset="0"/>
                          <a:ea typeface="Calibri" panose="020F0502020204030204" pitchFamily="34" charset="0"/>
                          <a:cs typeface="Times New Roman" panose="02020603050405020304" pitchFamily="18" charset="0"/>
                        </a:rPr>
                        <a:t>numerical computing </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pandas</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Designed to work with </a:t>
                      </a:r>
                      <a:r>
                        <a:rPr lang="en-US" sz="2400" i="1" dirty="0">
                          <a:effectLst/>
                          <a:latin typeface="Pragmatica" panose="020B7200000000000000" pitchFamily="34" charset="0"/>
                          <a:ea typeface="Calibri" panose="020F0502020204030204" pitchFamily="34" charset="0"/>
                          <a:cs typeface="Times New Roman" panose="02020603050405020304" pitchFamily="18" charset="0"/>
                        </a:rPr>
                        <a:t>panel data </a:t>
                      </a:r>
                      <a:r>
                        <a:rPr lang="en-US" sz="2400" dirty="0">
                          <a:effectLst/>
                          <a:latin typeface="Pragmatica" panose="020B7200000000000000" pitchFamily="34" charset="0"/>
                          <a:ea typeface="Calibri" panose="020F0502020204030204" pitchFamily="34" charset="0"/>
                          <a:cs typeface="Times New Roman" panose="02020603050405020304" pitchFamily="18" charset="0"/>
                        </a:rPr>
                        <a:t>and other tabular data structures (think rows and columns. This package leverages code from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numpy</a:t>
                      </a:r>
                      <a:r>
                        <a:rPr lang="en-US" sz="2400" dirty="0">
                          <a:effectLst/>
                          <a:latin typeface="Pragmatica" panose="020B7200000000000000" pitchFamily="34" charset="0"/>
                          <a:ea typeface="Calibri" panose="020F0502020204030204" pitchFamily="34" charset="0"/>
                          <a:cs typeface="Times New Roman" panose="02020603050405020304" pitchFamily="18" charset="0"/>
                        </a:rPr>
                        <a:t>.</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matplotlib</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Pragmatica" panose="020B7200000000000000" pitchFamily="34" charset="0"/>
                          <a:ea typeface="Calibri" panose="020F0502020204030204" pitchFamily="34" charset="0"/>
                          <a:cs typeface="Times New Roman" panose="02020603050405020304" pitchFamily="18" charset="0"/>
                        </a:rPr>
                        <a:t>a popular package for data visualization</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r h="258821">
                <a:tc>
                  <a:txBody>
                    <a:bodyPr/>
                    <a:lstStyle/>
                    <a:p>
                      <a:pPr marL="0" marR="0">
                        <a:lnSpc>
                          <a:spcPct val="107000"/>
                        </a:lnSpc>
                        <a:spcBef>
                          <a:spcPts val="0"/>
                        </a:spcBef>
                        <a:spcAft>
                          <a:spcPts val="0"/>
                        </a:spcAft>
                      </a:pPr>
                      <a:r>
                        <a:rPr lang="en-US" sz="2800" dirty="0">
                          <a:effectLst/>
                          <a:latin typeface="Consolas" panose="020B0609020204030204" pitchFamily="49" charset="0"/>
                          <a:ea typeface="Calibri" panose="020F0502020204030204" pitchFamily="34" charset="0"/>
                          <a:cs typeface="Times New Roman" panose="02020603050405020304" pitchFamily="18" charset="0"/>
                        </a:rPr>
                        <a:t>seaborn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another package for data visualization, built on top of </a:t>
                      </a:r>
                      <a:r>
                        <a:rPr lang="en-US" sz="2400" dirty="0">
                          <a:effectLst/>
                          <a:latin typeface="Consolas" panose="020B0609020204030204" pitchFamily="49" charset="0"/>
                          <a:ea typeface="Calibri" panose="020F0502020204030204" pitchFamily="34" charset="0"/>
                          <a:cs typeface="Times New Roman" panose="02020603050405020304" pitchFamily="18" charset="0"/>
                        </a:rPr>
                        <a:t>matplotlib</a:t>
                      </a:r>
                      <a:r>
                        <a:rPr lang="en-US" sz="2400" dirty="0">
                          <a:effectLst/>
                          <a:latin typeface="Pragmatica" panose="020B7200000000000000" pitchFamily="34" charset="0"/>
                          <a:ea typeface="Calibri" panose="020F0502020204030204" pitchFamily="34" charset="0"/>
                          <a:cs typeface="Times New Roman" panose="02020603050405020304" pitchFamily="18" charset="0"/>
                        </a:rPr>
                        <a:t> and designed to work well with </a:t>
                      </a:r>
                      <a:r>
                        <a:rPr lang="en-US" sz="2400" dirty="0">
                          <a:effectLst/>
                          <a:latin typeface="Consolas" panose="020B0609020204030204" pitchFamily="49" charset="0"/>
                          <a:ea typeface="Calibri" panose="020F0502020204030204" pitchFamily="34" charset="0"/>
                          <a:cs typeface="Times New Roman" panose="02020603050405020304" pitchFamily="18" charset="0"/>
                        </a:rPr>
                        <a:t>pandas</a:t>
                      </a:r>
                      <a:r>
                        <a:rPr lang="en-US" sz="24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Tree>
    <p:extLst>
      <p:ext uri="{BB962C8B-B14F-4D97-AF65-F5344CB8AC3E}">
        <p14:creationId xmlns:p14="http://schemas.microsoft.com/office/powerpoint/2010/main" val="3706976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3108543"/>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thing-3.ipynb</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Import from the Standard Library</a:t>
            </a:r>
          </a:p>
          <a:p>
            <a:pPr marL="514350" indent="-514350">
              <a:buAutoNum type="arabicPeriod"/>
            </a:pPr>
            <a:r>
              <a:rPr lang="en-US" sz="2800" b="1" dirty="0">
                <a:solidFill>
                  <a:srgbClr val="CF3338"/>
                </a:solidFill>
                <a:latin typeface="Pragmatica" pitchFamily="2" charset="0"/>
              </a:rPr>
              <a:t>Confirm packages available to you</a:t>
            </a:r>
          </a:p>
          <a:p>
            <a:pPr marL="514350" indent="-514350">
              <a:buAutoNum type="arabicPeriod"/>
            </a:pPr>
            <a:r>
              <a:rPr lang="en-US" sz="2800" b="1" dirty="0">
                <a:solidFill>
                  <a:srgbClr val="CF3338"/>
                </a:solidFill>
                <a:latin typeface="Pragmatica" pitchFamily="2" charset="0"/>
              </a:rPr>
              <a:t>Import and alias </a:t>
            </a:r>
            <a:r>
              <a:rPr lang="en-US" sz="2800" b="1" dirty="0">
                <a:solidFill>
                  <a:srgbClr val="CF3338"/>
                </a:solidFill>
                <a:latin typeface="Consolas" panose="020B0609020204030204" pitchFamily="49" charset="0"/>
              </a:rPr>
              <a:t>pandas</a:t>
            </a:r>
          </a:p>
          <a:p>
            <a:pPr marL="514350" indent="-514350">
              <a:buAutoNum type="arabicPeriod"/>
            </a:pPr>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4260701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r>
              <a:rPr lang="en-US" sz="2800" b="1" i="1" dirty="0">
                <a:solidFill>
                  <a:srgbClr val="707070"/>
                </a:solidFill>
                <a:latin typeface="Pragmatica" panose="020B0403040502020204" pitchFamily="34" charset="0"/>
              </a:rPr>
              <a:t>Who wants to win a book? </a:t>
            </a:r>
          </a:p>
        </p:txBody>
      </p:sp>
    </p:spTree>
    <p:extLst>
      <p:ext uri="{BB962C8B-B14F-4D97-AF65-F5344CB8AC3E}">
        <p14:creationId xmlns:p14="http://schemas.microsoft.com/office/powerpoint/2010/main" val="3959844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4. It can augment and automate Excel</a:t>
            </a:r>
          </a:p>
        </p:txBody>
      </p:sp>
    </p:spTree>
    <p:extLst>
      <p:ext uri="{BB962C8B-B14F-4D97-AF65-F5344CB8AC3E}">
        <p14:creationId xmlns:p14="http://schemas.microsoft.com/office/powerpoint/2010/main" val="2129663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So many choices, so many use cases…</a:t>
            </a:r>
          </a:p>
        </p:txBody>
      </p:sp>
      <p:graphicFrame>
        <p:nvGraphicFramePr>
          <p:cNvPr id="5" name="Table 4">
            <a:extLst>
              <a:ext uri="{FF2B5EF4-FFF2-40B4-BE49-F238E27FC236}">
                <a16:creationId xmlns:a16="http://schemas.microsoft.com/office/drawing/2014/main" id="{E886E6FA-2AF7-4A8B-BFA5-39BAE93A3F80}"/>
              </a:ext>
            </a:extLst>
          </p:cNvPr>
          <p:cNvGraphicFramePr>
            <a:graphicFrameLocks noGrp="1"/>
          </p:cNvGraphicFramePr>
          <p:nvPr>
            <p:extLst>
              <p:ext uri="{D42A27DB-BD31-4B8C-83A1-F6EECF244321}">
                <p14:modId xmlns:p14="http://schemas.microsoft.com/office/powerpoint/2010/main" val="3896872137"/>
              </p:ext>
            </p:extLst>
          </p:nvPr>
        </p:nvGraphicFramePr>
        <p:xfrm>
          <a:off x="347240" y="2236772"/>
          <a:ext cx="11572065" cy="4254612"/>
        </p:xfrm>
        <a:graphic>
          <a:graphicData uri="http://schemas.openxmlformats.org/drawingml/2006/table">
            <a:tbl>
              <a:tblPr firstRow="1" firstCol="1" bandRow="1">
                <a:tableStyleId>{F2DE63D5-997A-4646-A377-4702673A728D}</a:tableStyleId>
              </a:tblPr>
              <a:tblGrid>
                <a:gridCol w="2722531">
                  <a:extLst>
                    <a:ext uri="{9D8B030D-6E8A-4147-A177-3AD203B41FA5}">
                      <a16:colId xmlns:a16="http://schemas.microsoft.com/office/drawing/2014/main" val="2384021324"/>
                    </a:ext>
                  </a:extLst>
                </a:gridCol>
                <a:gridCol w="4650328">
                  <a:extLst>
                    <a:ext uri="{9D8B030D-6E8A-4147-A177-3AD203B41FA5}">
                      <a16:colId xmlns:a16="http://schemas.microsoft.com/office/drawing/2014/main" val="3118748205"/>
                    </a:ext>
                  </a:extLst>
                </a:gridCol>
                <a:gridCol w="4199206">
                  <a:extLst>
                    <a:ext uri="{9D8B030D-6E8A-4147-A177-3AD203B41FA5}">
                      <a16:colId xmlns:a16="http://schemas.microsoft.com/office/drawing/2014/main" val="2234250270"/>
                    </a:ext>
                  </a:extLst>
                </a:gridCol>
              </a:tblGrid>
              <a:tr h="258821">
                <a:tc>
                  <a:txBody>
                    <a:bodyPr/>
                    <a:lstStyle/>
                    <a:p>
                      <a:pPr marL="0" marR="0">
                        <a:lnSpc>
                          <a:spcPct val="107000"/>
                        </a:lnSpc>
                        <a:spcBef>
                          <a:spcPts val="0"/>
                        </a:spcBef>
                        <a:spcAft>
                          <a:spcPts val="0"/>
                        </a:spcAft>
                      </a:pPr>
                      <a:r>
                        <a:rPr lang="en-US" sz="1800">
                          <a:effectLst/>
                        </a:rPr>
                        <a:t>Package</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a:effectLst/>
                        </a:rPr>
                        <a:t>Pros</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dirty="0">
                          <a:effectLst/>
                        </a:rPr>
                        <a:t>Cons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413004774"/>
                  </a:ext>
                </a:extLst>
              </a:tr>
              <a:tr h="1075841">
                <a:tc>
                  <a:txBody>
                    <a:bodyPr/>
                    <a:lstStyle/>
                    <a:p>
                      <a:pPr marL="0" marR="0">
                        <a:lnSpc>
                          <a:spcPct val="107000"/>
                        </a:lnSpc>
                        <a:spcBef>
                          <a:spcPts val="0"/>
                        </a:spcBef>
                        <a:spcAft>
                          <a:spcPts val="0"/>
                        </a:spcAft>
                      </a:pPr>
                      <a:r>
                        <a:rPr lang="en-US" sz="2400" dirty="0" err="1">
                          <a:effectLst/>
                          <a:latin typeface="Consolas" panose="020B0609020204030204" pitchFamily="49" charset="0"/>
                        </a:rPr>
                        <a:t>xlsxwriter</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Write almost anything from Excel from Python (data, formats, workbook settings, etc.) </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Writes to Excel only/no reading</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40278"/>
                  </a:ext>
                </a:extLst>
              </a:tr>
              <a:tr h="1075841">
                <a:tc>
                  <a:txBody>
                    <a:bodyPr/>
                    <a:lstStyle/>
                    <a:p>
                      <a:pPr marL="0" marR="0">
                        <a:lnSpc>
                          <a:spcPct val="107000"/>
                        </a:lnSpc>
                        <a:spcBef>
                          <a:spcPts val="0"/>
                        </a:spcBef>
                        <a:spcAft>
                          <a:spcPts val="0"/>
                        </a:spcAft>
                      </a:pPr>
                      <a:r>
                        <a:rPr lang="en-US" sz="2400">
                          <a:effectLst/>
                          <a:latin typeface="Consolas" panose="020B0609020204030204" pitchFamily="49" charset="0"/>
                        </a:rPr>
                        <a:t>xlwings</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Feature-rich: write data/UDFs, call VBA procedures, robust debugging tools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Local Python/Excel downloads needed</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9429041"/>
                  </a:ext>
                </a:extLst>
              </a:tr>
              <a:tr h="531161">
                <a:tc>
                  <a:txBody>
                    <a:bodyPr/>
                    <a:lstStyle/>
                    <a:p>
                      <a:pPr marL="0" marR="0">
                        <a:lnSpc>
                          <a:spcPct val="107000"/>
                        </a:lnSpc>
                        <a:spcBef>
                          <a:spcPts val="0"/>
                        </a:spcBef>
                        <a:spcAft>
                          <a:spcPts val="0"/>
                        </a:spcAft>
                      </a:pPr>
                      <a:r>
                        <a:rPr lang="en-US" sz="2400">
                          <a:effectLst/>
                          <a:latin typeface="Consolas" panose="020B0609020204030204" pitchFamily="49" charset="0"/>
                        </a:rPr>
                        <a:t>openpyxl</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.xlsx</a:t>
                      </a:r>
                      <a:r>
                        <a:rPr lang="en-US" sz="2400" dirty="0">
                          <a:effectLst/>
                        </a:rPr>
                        <a:t>, </a:t>
                      </a:r>
                      <a:r>
                        <a:rPr lang="en-US" sz="2400" i="1" dirty="0">
                          <a:effectLst/>
                        </a:rPr>
                        <a:t>.</a:t>
                      </a:r>
                      <a:r>
                        <a:rPr lang="en-US" sz="2400" i="1" dirty="0" err="1">
                          <a:effectLst/>
                        </a:rPr>
                        <a:t>xlsm</a:t>
                      </a:r>
                      <a:r>
                        <a:rPr lang="en-US" sz="2400" i="1" dirty="0">
                          <a:effectLst/>
                        </a:rPr>
                        <a:t> </a:t>
                      </a:r>
                      <a:r>
                        <a:rPr lang="en-US" sz="2400" dirty="0">
                          <a:effectLst/>
                        </a:rPr>
                        <a:t>Excel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ability to edit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1153270"/>
                  </a:ext>
                </a:extLst>
              </a:tr>
              <a:tr h="258821">
                <a:tc>
                  <a:txBody>
                    <a:bodyPr/>
                    <a:lstStyle/>
                    <a:p>
                      <a:pPr marL="0" marR="0">
                        <a:lnSpc>
                          <a:spcPct val="107000"/>
                        </a:lnSpc>
                        <a:spcBef>
                          <a:spcPts val="0"/>
                        </a:spcBef>
                        <a:spcAft>
                          <a:spcPts val="0"/>
                        </a:spcAft>
                      </a:pPr>
                      <a:r>
                        <a:rPr lang="en-US" sz="2400">
                          <a:effectLst/>
                          <a:latin typeface="Consolas" panose="020B0609020204030204" pitchFamily="49" charset="0"/>
                        </a:rPr>
                        <a:t>pyxlsb</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a:t>
                      </a:r>
                      <a:r>
                        <a:rPr lang="en-US" sz="2400" i="1" dirty="0" err="1">
                          <a:effectLst/>
                        </a:rPr>
                        <a:t>xlsb</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Limited features</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7693877"/>
                  </a:ext>
                </a:extLst>
              </a:tr>
              <a:tr h="258821">
                <a:tc>
                  <a:txBody>
                    <a:bodyPr/>
                    <a:lstStyle/>
                    <a:p>
                      <a:pPr marL="0" marR="0">
                        <a:lnSpc>
                          <a:spcPct val="107000"/>
                        </a:lnSpc>
                        <a:spcBef>
                          <a:spcPts val="0"/>
                        </a:spcBef>
                        <a:spcAft>
                          <a:spcPts val="0"/>
                        </a:spcAft>
                      </a:pPr>
                      <a:r>
                        <a:rPr lang="en-US" sz="2400" dirty="0" err="1">
                          <a:effectLst/>
                          <a:latin typeface="Consolas" panose="020B0609020204030204" pitchFamily="49" charset="0"/>
                        </a:rPr>
                        <a:t>xlrd</a:t>
                      </a:r>
                      <a:r>
                        <a:rPr lang="en-US" sz="2400" dirty="0">
                          <a:effectLst/>
                          <a:latin typeface="Consolas" panose="020B0609020204030204" pitchFamily="49" charset="0"/>
                        </a:rPr>
                        <a:t>, </a:t>
                      </a:r>
                      <a:r>
                        <a:rPr lang="en-US" sz="2400" dirty="0" err="1">
                          <a:effectLst/>
                          <a:latin typeface="Consolas" panose="020B0609020204030204" pitchFamily="49" charset="0"/>
                        </a:rPr>
                        <a:t>xlwt</a:t>
                      </a:r>
                      <a:r>
                        <a:rPr lang="en-US" sz="2400" dirty="0">
                          <a:effectLst/>
                          <a:latin typeface="Consolas" panose="020B0609020204030204" pitchFamily="49" charset="0"/>
                        </a:rPr>
                        <a:t>, </a:t>
                      </a:r>
                      <a:r>
                        <a:rPr lang="en-US" sz="2400" dirty="0" err="1">
                          <a:effectLst/>
                          <a:latin typeface="Consolas" panose="020B0609020204030204" pitchFamily="49" charset="0"/>
                        </a:rPr>
                        <a:t>xlutils</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Can work with </a:t>
                      </a:r>
                      <a:r>
                        <a:rPr lang="en-US" sz="2400" i="1" dirty="0">
                          <a:effectLst/>
                        </a:rPr>
                        <a:t>.</a:t>
                      </a:r>
                      <a:r>
                        <a:rPr lang="en-US" sz="2400" i="1" dirty="0" err="1">
                          <a:effectLst/>
                        </a:rPr>
                        <a:t>xls</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features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32669"/>
                  </a:ext>
                </a:extLst>
              </a:tr>
            </a:tbl>
          </a:graphicData>
        </a:graphic>
      </p:graphicFrame>
    </p:spTree>
    <p:extLst>
      <p:ext uri="{BB962C8B-B14F-4D97-AF65-F5344CB8AC3E}">
        <p14:creationId xmlns:p14="http://schemas.microsoft.com/office/powerpoint/2010/main" val="2959552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2" name="AutoShape 2" descr="Python &lt;&gt; Excel workflow ">
            <a:extLst>
              <a:ext uri="{FF2B5EF4-FFF2-40B4-BE49-F238E27FC236}">
                <a16:creationId xmlns:a16="http://schemas.microsoft.com/office/drawing/2014/main" id="{91483D37-5084-4245-94A4-D861F5DF93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9300B92-55F8-410A-9111-DD9A1A8C2633}"/>
              </a:ext>
            </a:extLst>
          </p:cNvPr>
          <p:cNvPicPr>
            <a:picLocks noChangeAspect="1"/>
          </p:cNvPicPr>
          <p:nvPr/>
        </p:nvPicPr>
        <p:blipFill rotWithShape="1">
          <a:blip r:embed="rId4">
            <a:extLst>
              <a:ext uri="{28A0092B-C50C-407E-A947-70E740481C1C}">
                <a14:useLocalDpi xmlns:a14="http://schemas.microsoft.com/office/drawing/2010/main" val="0"/>
              </a:ext>
            </a:extLst>
          </a:blip>
          <a:srcRect t="21762" b="20230"/>
          <a:stretch/>
        </p:blipFill>
        <p:spPr>
          <a:xfrm>
            <a:off x="353175" y="998350"/>
            <a:ext cx="11612853" cy="4420725"/>
          </a:xfrm>
          <a:prstGeom prst="rect">
            <a:avLst/>
          </a:prstGeom>
        </p:spPr>
      </p:pic>
    </p:spTree>
    <p:extLst>
      <p:ext uri="{BB962C8B-B14F-4D97-AF65-F5344CB8AC3E}">
        <p14:creationId xmlns:p14="http://schemas.microsoft.com/office/powerpoint/2010/main" val="1849313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You’re not leaving the stack…</a:t>
            </a:r>
          </a:p>
        </p:txBody>
      </p:sp>
      <p:pic>
        <p:nvPicPr>
          <p:cNvPr id="3074" name="Picture 2" descr="text over a background picture of a person posing for the camera">
            <a:extLst>
              <a:ext uri="{FF2B5EF4-FFF2-40B4-BE49-F238E27FC236}">
                <a16:creationId xmlns:a16="http://schemas.microsoft.com/office/drawing/2014/main" id="{3F3EB0D1-A469-44EF-9527-27EB893CF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806" y="1316904"/>
            <a:ext cx="6029325" cy="3752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02035A-818C-4764-BD01-AFD799E9B16D}"/>
              </a:ext>
            </a:extLst>
          </p:cNvPr>
          <p:cNvPicPr>
            <a:picLocks noChangeAspect="1"/>
          </p:cNvPicPr>
          <p:nvPr/>
        </p:nvPicPr>
        <p:blipFill>
          <a:blip r:embed="rId5"/>
          <a:stretch>
            <a:fillRect/>
          </a:stretch>
        </p:blipFill>
        <p:spPr>
          <a:xfrm>
            <a:off x="347240" y="1383785"/>
            <a:ext cx="4443846" cy="1867199"/>
          </a:xfrm>
          <a:prstGeom prst="rect">
            <a:avLst/>
          </a:prstGeom>
        </p:spPr>
      </p:pic>
      <p:pic>
        <p:nvPicPr>
          <p:cNvPr id="4" name="Picture 3" descr="A bird with text above it&#10;&#10;Description automatically generated with low confidence">
            <a:extLst>
              <a:ext uri="{FF2B5EF4-FFF2-40B4-BE49-F238E27FC236}">
                <a16:creationId xmlns:a16="http://schemas.microsoft.com/office/drawing/2014/main" id="{B5652947-6F3C-476E-89D8-CF13E76400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7183" y="3298697"/>
            <a:ext cx="2631049" cy="3445915"/>
          </a:xfrm>
          <a:prstGeom prst="rect">
            <a:avLst/>
          </a:prstGeom>
        </p:spPr>
      </p:pic>
    </p:spTree>
    <p:extLst>
      <p:ext uri="{BB962C8B-B14F-4D97-AF65-F5344CB8AC3E}">
        <p14:creationId xmlns:p14="http://schemas.microsoft.com/office/powerpoint/2010/main" val="565081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Free white paper</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5545560" cy="1815882"/>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Five Things Excel Users Should Know About Python: </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4"/>
              </a:rPr>
              <a:t>https://stringfestanalytics.com/five-things-python-excel/</a:t>
            </a:r>
            <a:r>
              <a:rPr lang="en-US" sz="2800" dirty="0">
                <a:solidFill>
                  <a:srgbClr val="707070"/>
                </a:solidFill>
                <a:latin typeface="Pragmatica" panose="020B0403040502020204" pitchFamily="34" charset="0"/>
              </a:rPr>
              <a:t>  </a:t>
            </a:r>
          </a:p>
        </p:txBody>
      </p:sp>
      <p:pic>
        <p:nvPicPr>
          <p:cNvPr id="1026" name="Picture 2" descr="Free white paper: Five things Excel users should know about Python">
            <a:extLst>
              <a:ext uri="{FF2B5EF4-FFF2-40B4-BE49-F238E27FC236}">
                <a16:creationId xmlns:a16="http://schemas.microsoft.com/office/drawing/2014/main" id="{F6CDBEE2-3C50-4DF2-A40F-91C2B35185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8250" t="12168" r="6708" b="7481"/>
          <a:stretch/>
        </p:blipFill>
        <p:spPr bwMode="auto">
          <a:xfrm>
            <a:off x="7015480" y="494626"/>
            <a:ext cx="4272280" cy="55104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D8C8708-E9CB-4407-9696-A4EC05F71D89}"/>
              </a:ext>
            </a:extLst>
          </p:cNvPr>
          <p:cNvSpPr/>
          <p:nvPr/>
        </p:nvSpPr>
        <p:spPr>
          <a:xfrm>
            <a:off x="7015480" y="494626"/>
            <a:ext cx="4282440" cy="552517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8688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5. It’s not worth panicking over</a:t>
            </a:r>
          </a:p>
        </p:txBody>
      </p:sp>
    </p:spTree>
    <p:extLst>
      <p:ext uri="{BB962C8B-B14F-4D97-AF65-F5344CB8AC3E}">
        <p14:creationId xmlns:p14="http://schemas.microsoft.com/office/powerpoint/2010/main" val="2173197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thing-5.ipynb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r>
              <a:rPr lang="en-US" sz="2800" b="1" dirty="0">
                <a:solidFill>
                  <a:srgbClr val="CF3338"/>
                </a:solidFill>
                <a:latin typeface="Pragmatica" panose="020B0403040502020204"/>
              </a:rPr>
              <a:t>Some ways to get help from right inside </a:t>
            </a:r>
            <a:r>
              <a:rPr lang="en-US" sz="2800" b="1" dirty="0" err="1">
                <a:solidFill>
                  <a:srgbClr val="CF3338"/>
                </a:solidFill>
                <a:latin typeface="Pragmatica" panose="020B0403040502020204"/>
              </a:rPr>
              <a:t>Jupyter</a:t>
            </a:r>
            <a:r>
              <a:rPr lang="en-US" sz="2800" b="1" dirty="0">
                <a:solidFill>
                  <a:srgbClr val="CF3338"/>
                </a:solidFill>
                <a:latin typeface="Pragmatica" panose="020B0403040502020204"/>
              </a:rPr>
              <a:t>…</a:t>
            </a:r>
          </a:p>
        </p:txBody>
      </p:sp>
    </p:spTree>
    <p:extLst>
      <p:ext uri="{BB962C8B-B14F-4D97-AF65-F5344CB8AC3E}">
        <p14:creationId xmlns:p14="http://schemas.microsoft.com/office/powerpoint/2010/main" val="1574627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r>
              <a:rPr lang="en-US" sz="2800" b="1" i="1" dirty="0">
                <a:solidFill>
                  <a:srgbClr val="707070"/>
                </a:solidFill>
                <a:latin typeface="Pragmatica" panose="020B0403040502020204" pitchFamily="34" charset="0"/>
              </a:rPr>
              <a:t>Who wants to win a book?</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84881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Free white paper</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5545560" cy="1815882"/>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Five Things Excel Users Should Know About Python: </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4"/>
              </a:rPr>
              <a:t>https://stringfestanalytics.com/five-things-python-excel/</a:t>
            </a:r>
            <a:r>
              <a:rPr lang="en-US" sz="2800" dirty="0">
                <a:solidFill>
                  <a:srgbClr val="707070"/>
                </a:solidFill>
                <a:latin typeface="Pragmatica" panose="020B0403040502020204" pitchFamily="34" charset="0"/>
              </a:rPr>
              <a:t>  </a:t>
            </a:r>
          </a:p>
        </p:txBody>
      </p:sp>
      <p:pic>
        <p:nvPicPr>
          <p:cNvPr id="1026" name="Picture 2" descr="Free white paper: Five things Excel users should know about Python">
            <a:extLst>
              <a:ext uri="{FF2B5EF4-FFF2-40B4-BE49-F238E27FC236}">
                <a16:creationId xmlns:a16="http://schemas.microsoft.com/office/drawing/2014/main" id="{F6CDBEE2-3C50-4DF2-A40F-91C2B35185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8250" t="12168" r="6708" b="7481"/>
          <a:stretch/>
        </p:blipFill>
        <p:spPr bwMode="auto">
          <a:xfrm>
            <a:off x="7015480" y="494626"/>
            <a:ext cx="4272280" cy="55104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D8C8708-E9CB-4407-9696-A4EC05F71D89}"/>
              </a:ext>
            </a:extLst>
          </p:cNvPr>
          <p:cNvSpPr/>
          <p:nvPr/>
        </p:nvSpPr>
        <p:spPr>
          <a:xfrm>
            <a:off x="7015480" y="494626"/>
            <a:ext cx="4282440" cy="552517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4051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Want more? </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9688858" cy="2246769"/>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Read </a:t>
            </a:r>
            <a:r>
              <a:rPr lang="en-US" sz="2800" i="1" dirty="0">
                <a:solidFill>
                  <a:srgbClr val="707070"/>
                </a:solidFill>
                <a:latin typeface="Pragmatica" panose="020B0403040502020204" pitchFamily="34" charset="0"/>
              </a:rPr>
              <a:t>Advancing into Analytics</a:t>
            </a:r>
            <a:r>
              <a:rPr lang="en-US" sz="2800" dirty="0">
                <a:solidFill>
                  <a:srgbClr val="707070"/>
                </a:solidFill>
                <a:latin typeface="Pragmatica" panose="020B0403040502020204" pitchFamily="34" charset="0"/>
              </a:rPr>
              <a:t>: </a:t>
            </a:r>
            <a:r>
              <a:rPr lang="en-US" sz="2800" dirty="0">
                <a:solidFill>
                  <a:srgbClr val="707070"/>
                </a:solidFill>
                <a:latin typeface="Pragmatica" panose="020B0403040502020204" pitchFamily="34" charset="0"/>
                <a:hlinkClick r:id="rId4"/>
              </a:rPr>
              <a:t>https://stringfestanalytics.com/book/</a:t>
            </a:r>
            <a:r>
              <a:rPr lang="en-US" sz="2800" dirty="0">
                <a:solidFill>
                  <a:srgbClr val="707070"/>
                </a:solidFill>
                <a:latin typeface="Pragmatica" panose="020B0403040502020204" pitchFamily="34" charset="0"/>
              </a:rPr>
              <a:t>  </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Read for free on O’Reilly’s website</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Or pick up a paperback/</a:t>
            </a:r>
            <a:r>
              <a:rPr lang="en-US" sz="2800" dirty="0" err="1">
                <a:solidFill>
                  <a:srgbClr val="707070"/>
                </a:solidFill>
                <a:latin typeface="Pragmatica" panose="020B0403040502020204" pitchFamily="34" charset="0"/>
              </a:rPr>
              <a:t>ebook</a:t>
            </a:r>
            <a:endParaRPr lang="en-US" sz="2800" dirty="0">
              <a:solidFill>
                <a:srgbClr val="707070"/>
              </a:solidFill>
              <a:latin typeface="Pragmatica" panose="020B0403040502020204" pitchFamily="34" charset="0"/>
            </a:endParaRP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Please leave a review!</a:t>
            </a:r>
          </a:p>
        </p:txBody>
      </p:sp>
      <p:pic>
        <p:nvPicPr>
          <p:cNvPr id="5" name="Picture 4" descr="A picture containing text, bird, outdoor, oscine&#10;&#10;Description automatically generated">
            <a:extLst>
              <a:ext uri="{FF2B5EF4-FFF2-40B4-BE49-F238E27FC236}">
                <a16:creationId xmlns:a16="http://schemas.microsoft.com/office/drawing/2014/main" id="{E86BD176-B814-4615-9F8C-84C5AD6385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13986" y="1052512"/>
            <a:ext cx="3629025" cy="4752975"/>
          </a:xfrm>
          <a:prstGeom prst="rect">
            <a:avLst/>
          </a:prstGeom>
        </p:spPr>
      </p:pic>
    </p:spTree>
    <p:extLst>
      <p:ext uri="{BB962C8B-B14F-4D97-AF65-F5344CB8AC3E}">
        <p14:creationId xmlns:p14="http://schemas.microsoft.com/office/powerpoint/2010/main" val="76586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and unzip resources: </a:t>
            </a:r>
            <a:r>
              <a:rPr lang="en-US" sz="2800" dirty="0">
                <a:solidFill>
                  <a:srgbClr val="707070"/>
                </a:solidFill>
                <a:latin typeface="Pragmatica" panose="020B0403040502020204" pitchFamily="34" charset="0"/>
                <a:hlinkClick r:id="rId4"/>
              </a:rPr>
              <a:t>https://github.com/stringfestdata/python-for-excel-users-crash-course</a:t>
            </a:r>
            <a:r>
              <a:rPr lang="en-US" sz="2800" dirty="0">
                <a:solidFill>
                  <a:srgbClr val="707070"/>
                </a:solidFill>
                <a:latin typeface="Pragmatica" panose="020B0403040502020204" pitchFamily="34" charset="0"/>
              </a:rPr>
              <a:t>  </a:t>
            </a:r>
          </a:p>
        </p:txBody>
      </p:sp>
      <p:pic>
        <p:nvPicPr>
          <p:cNvPr id="4" name="Picture 3">
            <a:extLst>
              <a:ext uri="{FF2B5EF4-FFF2-40B4-BE49-F238E27FC236}">
                <a16:creationId xmlns:a16="http://schemas.microsoft.com/office/drawing/2014/main" id="{76BFA9A1-2CDE-4595-AA39-8F7510ACAF1F}"/>
              </a:ext>
            </a:extLst>
          </p:cNvPr>
          <p:cNvPicPr>
            <a:picLocks noChangeAspect="1"/>
          </p:cNvPicPr>
          <p:nvPr/>
        </p:nvPicPr>
        <p:blipFill>
          <a:blip r:embed="rId5"/>
          <a:stretch>
            <a:fillRect/>
          </a:stretch>
        </p:blipFill>
        <p:spPr>
          <a:xfrm>
            <a:off x="5705503" y="3457757"/>
            <a:ext cx="2646645" cy="1042617"/>
          </a:xfrm>
          <a:prstGeom prst="rect">
            <a:avLst/>
          </a:prstGeom>
        </p:spPr>
      </p:pic>
      <p:sp>
        <p:nvSpPr>
          <p:cNvPr id="7" name="TextBox 6">
            <a:extLst>
              <a:ext uri="{FF2B5EF4-FFF2-40B4-BE49-F238E27FC236}">
                <a16:creationId xmlns:a16="http://schemas.microsoft.com/office/drawing/2014/main" id="{EC182BCD-FB9B-4270-8C8C-52D893BD51E4}"/>
              </a:ext>
            </a:extLst>
          </p:cNvPr>
          <p:cNvSpPr txBox="1"/>
          <p:nvPr/>
        </p:nvSpPr>
        <p:spPr>
          <a:xfrm>
            <a:off x="2239085" y="3688698"/>
            <a:ext cx="3664381"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Follow along …. </a:t>
            </a:r>
            <a:r>
              <a:rPr lang="en-US" sz="2800" dirty="0">
                <a:solidFill>
                  <a:srgbClr val="707070"/>
                </a:solidFill>
                <a:latin typeface="Pragmatica" panose="020B0403040502020204" pitchFamily="34" charset="0"/>
                <a:sym typeface="Wingdings" panose="05000000000000000000" pitchFamily="2" charset="2"/>
              </a:rPr>
              <a:t></a:t>
            </a: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83002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r>
              <a:rPr lang="en-US" sz="2800" b="1" i="1" dirty="0">
                <a:solidFill>
                  <a:srgbClr val="707070"/>
                </a:solidFill>
                <a:latin typeface="Pragmatica" panose="020B0403040502020204" pitchFamily="34" charset="0"/>
              </a:rPr>
              <a:t>Who wants to win a book?</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445738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anose="020B0403040502020204"/>
              </a:rPr>
              <a:t>1. Open source means a license to build and distribute</a:t>
            </a:r>
          </a:p>
        </p:txBody>
      </p:sp>
    </p:spTree>
    <p:extLst>
      <p:ext uri="{BB962C8B-B14F-4D97-AF65-F5344CB8AC3E}">
        <p14:creationId xmlns:p14="http://schemas.microsoft.com/office/powerpoint/2010/main" val="296770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 is open source? </a:t>
            </a:r>
          </a:p>
        </p:txBody>
      </p:sp>
      <p:sp>
        <p:nvSpPr>
          <p:cNvPr id="14" name="TextBox 13">
            <a:extLst>
              <a:ext uri="{FF2B5EF4-FFF2-40B4-BE49-F238E27FC236}">
                <a16:creationId xmlns:a16="http://schemas.microsoft.com/office/drawing/2014/main" id="{987BDCDF-757F-4E48-9C6B-C8C1CA6B94EC}"/>
              </a:ext>
            </a:extLst>
          </p:cNvPr>
          <p:cNvSpPr txBox="1"/>
          <p:nvPr/>
        </p:nvSpPr>
        <p:spPr>
          <a:xfrm>
            <a:off x="462987" y="1365813"/>
            <a:ext cx="6626071" cy="3108543"/>
          </a:xfrm>
          <a:prstGeom prst="rect">
            <a:avLst/>
          </a:prstGeom>
          <a:noFill/>
        </p:spPr>
        <p:txBody>
          <a:bodyPr wrap="square" rtlCol="0">
            <a:spAutoFit/>
          </a:bodyPr>
          <a:lstStyle/>
          <a:p>
            <a:r>
              <a:rPr lang="en-US" sz="2800" dirty="0">
                <a:solidFill>
                  <a:srgbClr val="707070"/>
                </a:solidFill>
                <a:latin typeface="Pragmatica" panose="020B0403040502020204" pitchFamily="34" charset="0"/>
              </a:rPr>
              <a:t>“… code that is designed to be publicly accessible—anyone can see, modify, and distribute the code as they see fit.”</a:t>
            </a:r>
          </a:p>
          <a:p>
            <a:r>
              <a:rPr lang="en-US" sz="2800" dirty="0">
                <a:solidFill>
                  <a:srgbClr val="707070"/>
                </a:solidFill>
                <a:latin typeface="Pragmatica" panose="020B0403040502020204" pitchFamily="34" charset="0"/>
              </a:rPr>
              <a:t>	</a:t>
            </a:r>
          </a:p>
          <a:p>
            <a:r>
              <a:rPr lang="en-US" sz="2800" dirty="0">
                <a:solidFill>
                  <a:srgbClr val="707070"/>
                </a:solidFill>
                <a:latin typeface="Pragmatica" panose="020B0403040502020204" pitchFamily="34" charset="0"/>
              </a:rPr>
              <a:t>	- </a:t>
            </a:r>
            <a:r>
              <a:rPr lang="en-US" sz="2800" dirty="0">
                <a:solidFill>
                  <a:srgbClr val="707070"/>
                </a:solidFill>
                <a:latin typeface="Pragmatica" panose="020B0403040502020204" pitchFamily="34" charset="0"/>
                <a:hlinkClick r:id="rId4"/>
              </a:rPr>
              <a:t>Red Hat, “What is open source?”</a:t>
            </a:r>
            <a:endParaRPr lang="en-US" sz="2800" dirty="0">
              <a:solidFill>
                <a:srgbClr val="707070"/>
              </a:solidFill>
              <a:latin typeface="Pragmatica" panose="020B0403040502020204" pitchFamily="34" charset="0"/>
            </a:endParaRPr>
          </a:p>
        </p:txBody>
      </p:sp>
      <p:sp>
        <p:nvSpPr>
          <p:cNvPr id="2" name="AutoShape 2" descr=" ">
            <a:extLst>
              <a:ext uri="{FF2B5EF4-FFF2-40B4-BE49-F238E27FC236}">
                <a16:creationId xmlns:a16="http://schemas.microsoft.com/office/drawing/2014/main" id="{286C5CAD-5FED-4FFC-8152-A938406CA4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 ">
            <a:extLst>
              <a:ext uri="{FF2B5EF4-FFF2-40B4-BE49-F238E27FC236}">
                <a16:creationId xmlns:a16="http://schemas.microsoft.com/office/drawing/2014/main" id="{D933B68E-56B1-4D9A-95B9-E25C2038DB0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03838922-6574-4562-9823-A20DD0035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122" y="3805133"/>
            <a:ext cx="3987902" cy="2241286"/>
          </a:xfrm>
          <a:prstGeom prst="rect">
            <a:avLst/>
          </a:prstGeom>
        </p:spPr>
      </p:pic>
      <p:sp>
        <p:nvSpPr>
          <p:cNvPr id="6" name="AutoShape 6" descr=" ">
            <a:extLst>
              <a:ext uri="{FF2B5EF4-FFF2-40B4-BE49-F238E27FC236}">
                <a16:creationId xmlns:a16="http://schemas.microsoft.com/office/drawing/2014/main" id="{DC4C3A35-8A65-4BA5-BACA-77889C5605D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B9B4F96E-8B41-483C-A2B6-35267541CD58}"/>
              </a:ext>
            </a:extLst>
          </p:cNvPr>
          <p:cNvSpPr txBox="1"/>
          <p:nvPr/>
        </p:nvSpPr>
        <p:spPr>
          <a:xfrm>
            <a:off x="0" y="6542749"/>
            <a:ext cx="9799936" cy="369332"/>
          </a:xfrm>
          <a:prstGeom prst="rect">
            <a:avLst/>
          </a:prstGeom>
          <a:noFill/>
        </p:spPr>
        <p:txBody>
          <a:bodyPr wrap="square">
            <a:spAutoFit/>
          </a:bodyPr>
          <a:lstStyle/>
          <a:p>
            <a:r>
              <a:rPr lang="en-US" dirty="0"/>
              <a:t>https://cloudblogs.microsoft.com/windowsserver/2015/05/06/microsoft-loves-linux/</a:t>
            </a:r>
          </a:p>
        </p:txBody>
      </p:sp>
    </p:spTree>
    <p:extLst>
      <p:ext uri="{BB962C8B-B14F-4D97-AF65-F5344CB8AC3E}">
        <p14:creationId xmlns:p14="http://schemas.microsoft.com/office/powerpoint/2010/main" val="672356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174952"/>
            <a:ext cx="3223967" cy="1569660"/>
          </a:xfrm>
          <a:prstGeom prst="rect">
            <a:avLst/>
          </a:prstGeom>
          <a:noFill/>
        </p:spPr>
        <p:txBody>
          <a:bodyPr wrap="square" rtlCol="0">
            <a:spAutoFit/>
          </a:bodyPr>
          <a:lstStyle/>
          <a:p>
            <a:pPr algn="ctr"/>
            <a:r>
              <a:rPr lang="en-US" sz="2400" dirty="0">
                <a:latin typeface="Pragmatica" pitchFamily="2" charset="0"/>
              </a:rPr>
              <a:t>The “distribution” of code &amp; apps</a:t>
            </a:r>
          </a:p>
          <a:p>
            <a:pPr algn="ctr"/>
            <a:endParaRPr lang="en-US" sz="2400" dirty="0">
              <a:latin typeface="Pragmatica" pitchFamily="2" charset="0"/>
            </a:endParaRPr>
          </a:p>
          <a:p>
            <a:pPr algn="ctr"/>
            <a:r>
              <a:rPr lang="en-US" sz="2400" dirty="0">
                <a:latin typeface="Pragmatica" pitchFamily="2" charset="0"/>
                <a:hlinkClick r:id="rId4"/>
              </a:rPr>
              <a:t>anaconda.com</a:t>
            </a:r>
            <a:endParaRPr lang="en-US" sz="2400" dirty="0">
              <a:latin typeface="Pragmatica" pitchFamily="2" charset="0"/>
            </a:endParaRP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1569660"/>
          </a:xfrm>
          <a:prstGeom prst="rect">
            <a:avLst/>
          </a:prstGeom>
          <a:noFill/>
        </p:spPr>
        <p:txBody>
          <a:bodyPr wrap="square">
            <a:spAutoFit/>
          </a:bodyPr>
          <a:lstStyle/>
          <a:p>
            <a:r>
              <a:rPr lang="en-US" sz="2400" dirty="0">
                <a:latin typeface="Pragmatica" pitchFamily="2" charset="0"/>
              </a:rPr>
              <a:t>The (open) source code</a:t>
            </a:r>
          </a:p>
          <a:p>
            <a:endParaRPr lang="en-US" sz="2400" dirty="0">
              <a:latin typeface="Pragmatica" pitchFamily="2" charset="0"/>
            </a:endParaRPr>
          </a:p>
          <a:p>
            <a:r>
              <a:rPr lang="en-US" sz="2400" dirty="0">
                <a:latin typeface="Pragmatica" pitchFamily="2" charset="0"/>
                <a:hlinkClick r:id="rId5"/>
              </a:rPr>
              <a:t>python.org  </a:t>
            </a:r>
            <a:endParaRPr lang="en-US" sz="2400" dirty="0">
              <a:latin typeface="Pragmatica" pitchFamily="2" charset="0"/>
            </a:endParaRP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92166"/>
            <a:ext cx="3136149" cy="1569660"/>
          </a:xfrm>
          <a:prstGeom prst="rect">
            <a:avLst/>
          </a:prstGeom>
          <a:noFill/>
        </p:spPr>
        <p:txBody>
          <a:bodyPr wrap="square" rtlCol="0">
            <a:spAutoFit/>
          </a:bodyPr>
          <a:lstStyle/>
          <a:p>
            <a:pPr algn="ctr"/>
            <a:r>
              <a:rPr lang="en-US" sz="2400" dirty="0">
                <a:latin typeface="Pragmatica" pitchFamily="2" charset="0"/>
              </a:rPr>
              <a:t>The browser-based app</a:t>
            </a:r>
          </a:p>
          <a:p>
            <a:pPr algn="ctr"/>
            <a:endParaRPr lang="en-US" sz="2400" dirty="0">
              <a:latin typeface="Pragmatica" pitchFamily="2" charset="0"/>
            </a:endParaRPr>
          </a:p>
          <a:p>
            <a:pPr algn="ctr"/>
            <a:r>
              <a:rPr lang="en-US" sz="2400" dirty="0">
                <a:latin typeface="Pragmatica" pitchFamily="2" charset="0"/>
                <a:hlinkClick r:id="rId9"/>
              </a:rPr>
              <a:t>jupyter.org</a:t>
            </a:r>
            <a:endParaRPr lang="en-US" sz="2400" dirty="0">
              <a:latin typeface="Pragmatica" pitchFamily="2" charset="0"/>
            </a:endParaRPr>
          </a:p>
        </p:txBody>
      </p:sp>
    </p:spTree>
    <p:extLst>
      <p:ext uri="{BB962C8B-B14F-4D97-AF65-F5344CB8AC3E}">
        <p14:creationId xmlns:p14="http://schemas.microsoft.com/office/powerpoint/2010/main" val="2470518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57991" y="218174"/>
            <a:ext cx="6516429" cy="526297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downloading-anaconda.docx</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Download Anaconda (or click “launch binder”…)</a:t>
            </a:r>
          </a:p>
          <a:p>
            <a:pPr marL="514350" indent="-514350">
              <a:buAutoNum type="arabicPeriod"/>
            </a:pPr>
            <a:r>
              <a:rPr lang="en-US" sz="2800" b="1" dirty="0">
                <a:solidFill>
                  <a:srgbClr val="CF3338"/>
                </a:solidFill>
                <a:latin typeface="Pragmatica" pitchFamily="2" charset="0"/>
              </a:rPr>
              <a:t>Start with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at 1+1…</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pic>
        <p:nvPicPr>
          <p:cNvPr id="8" name="Graphic 7">
            <a:extLst>
              <a:ext uri="{FF2B5EF4-FFF2-40B4-BE49-F238E27FC236}">
                <a16:creationId xmlns:a16="http://schemas.microsoft.com/office/drawing/2014/main" id="{C572080D-58C2-42D4-BBBD-BB608188301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26305" y="2849663"/>
            <a:ext cx="2885170" cy="529389"/>
          </a:xfrm>
          <a:prstGeom prst="rect">
            <a:avLst/>
          </a:prstGeom>
        </p:spPr>
      </p:pic>
    </p:spTree>
    <p:extLst>
      <p:ext uri="{BB962C8B-B14F-4D97-AF65-F5344CB8AC3E}">
        <p14:creationId xmlns:p14="http://schemas.microsoft.com/office/powerpoint/2010/main" val="160382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2. It’s finnicky… or maybe logical?</a:t>
            </a:r>
          </a:p>
        </p:txBody>
      </p:sp>
    </p:spTree>
    <p:extLst>
      <p:ext uri="{BB962C8B-B14F-4D97-AF65-F5344CB8AC3E}">
        <p14:creationId xmlns:p14="http://schemas.microsoft.com/office/powerpoint/2010/main" val="1991586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1582</TotalTime>
  <Words>1469</Words>
  <Application>Microsoft Office PowerPoint</Application>
  <PresentationFormat>Widescreen</PresentationFormat>
  <Paragraphs>180</Paragraphs>
  <Slides>26</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Aliens &amp; cows</vt:lpstr>
      <vt:lpstr>Arial</vt:lpstr>
      <vt:lpstr>Calibri</vt:lpstr>
      <vt:lpstr>Calibri Light</vt:lpstr>
      <vt:lpstr>Consolas</vt:lpstr>
      <vt:lpstr>Georgia</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128</cp:revision>
  <dcterms:created xsi:type="dcterms:W3CDTF">2019-10-19T21:47:18Z</dcterms:created>
  <dcterms:modified xsi:type="dcterms:W3CDTF">2022-03-09T15:50:48Z</dcterms:modified>
</cp:coreProperties>
</file>