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sldIdLst>
    <p:sldId id="256" r:id="rId2"/>
    <p:sldId id="425" r:id="rId3"/>
    <p:sldId id="426" r:id="rId4"/>
    <p:sldId id="404" r:id="rId5"/>
    <p:sldId id="407" r:id="rId6"/>
    <p:sldId id="453" r:id="rId7"/>
    <p:sldId id="428" r:id="rId8"/>
    <p:sldId id="448" r:id="rId9"/>
    <p:sldId id="449" r:id="rId10"/>
    <p:sldId id="415" r:id="rId11"/>
    <p:sldId id="446" r:id="rId12"/>
    <p:sldId id="443" r:id="rId13"/>
    <p:sldId id="454" r:id="rId14"/>
    <p:sldId id="455" r:id="rId15"/>
    <p:sldId id="456" r:id="rId16"/>
    <p:sldId id="457" r:id="rId17"/>
    <p:sldId id="445" r:id="rId18"/>
    <p:sldId id="405" r:id="rId19"/>
    <p:sldId id="440" r:id="rId20"/>
    <p:sldId id="441" r:id="rId21"/>
    <p:sldId id="458" r:id="rId22"/>
    <p:sldId id="414" r:id="rId23"/>
    <p:sldId id="427" r:id="rId24"/>
  </p:sldIdLst>
  <p:sldSz cx="18288000" cy="10287000"/>
  <p:notesSz cx="6858000" cy="9144000"/>
  <p:embeddedFontLst>
    <p:embeddedFont>
      <p:font typeface="Consolas" panose="020B0609020204030204" pitchFamily="49" charset="0"/>
      <p:regular r:id="rId26"/>
      <p:bold r:id="rId27"/>
      <p:italic r:id="rId28"/>
      <p:boldItalic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684158-E8C8-9BE0-21EB-718D906F94A5}" name="George Mount" initials="GM" userId="S::george@stringfestanalytics.com::22d0b802-afc6-4b8f-ba57-7a855d96927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Mount" initials="GM" lastIdx="9" clrIdx="0">
    <p:extLst>
      <p:ext uri="{19B8F6BF-5375-455C-9EA6-DF929625EA0E}">
        <p15:presenceInfo xmlns:p15="http://schemas.microsoft.com/office/powerpoint/2012/main" userId="57d2ab2a84d54c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338"/>
    <a:srgbClr val="3D39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2" autoAdjust="0"/>
    <p:restoredTop sz="78463" autoAdjust="0"/>
  </p:normalViewPr>
  <p:slideViewPr>
    <p:cSldViewPr>
      <p:cViewPr>
        <p:scale>
          <a:sx n="39" d="100"/>
          <a:sy n="39" d="100"/>
        </p:scale>
        <p:origin x="792" y="25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commentAuthors" Target="commentAuthors.xml"/><Relationship Id="rId35" Type="http://schemas.microsoft.com/office/2018/10/relationships/authors" Target="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98A70-FA8C-4354-959C-C70678AC9BCF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500C5-13F7-48FC-8160-C29AECF6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5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492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21485F-A7CF-3E32-E2BB-FEE0B86F7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825F72-8E06-E4B8-08D5-9FD3C0962C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A1F42F-A3BB-8C6C-C1FF-5D2629FC56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82AC1-96FC-37CF-5AF0-FEB93E097C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822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AF1D4-B80A-3C59-CC31-B3357DA91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ADC3C8-8914-8EFE-3032-BE4E8C4E92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1EE7CB-F846-BADE-45D3-2CBC0F1D9D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08C67-BCF8-1E3D-6BE1-0AC78FFD6B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234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4BC834-13E0-C2BC-620B-BA13E74FE9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587A36-AC07-99B9-0DC9-6E71E4D3DE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5DDAB7-14BB-5BBC-6B1C-5269CE720F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8A7CB-B2DC-137B-0DDB-8744D95D52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52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29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7D5532-326F-4669-1CB2-DA7AFD783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F669E7-8D85-DEB6-7D4D-FA8E8268D1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1F375F-294F-03AB-52EE-36A85AF9FC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7E0FB-DBB2-3D20-1323-ADC2F3DB14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05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FC076-F88C-C536-9238-75E3BF14A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DA8E3C-F515-FFFD-B292-B0B1EAFC85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7DD28B-5E01-0EF6-4120-6C8E9956B0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17D3B-B2AF-6207-719E-A174D6834D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836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66AC54-6E30-B132-36FA-F5D0973D5D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409738-8518-D51E-6D96-DAD7B61DCA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91F2E3-17FA-59F4-F7EE-A9B546865D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Summary on the next slide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1DF5F-83DC-5C93-D7B5-93155F59B1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4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637371-E283-3D01-86F9-C31435CE90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A72AC5-04BD-FEF7-2CFC-63B4BA767E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B7F571-2731-75C4-3194-045951C9E6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A01C2C-41DB-AC2A-4738-B98D2EF253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00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47BB5-8FC2-3E16-F357-4A56F0122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AAA80C-89F5-A4E8-C917-17CE427735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2FB18F-F9D9-5034-E374-D367CE344F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91DEFD-F43F-A3CA-D1D7-39CBAC8159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07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912260-3F74-BEAF-E0E3-8786B53ED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7F21A0-0F78-57E3-2D2F-FF6B7A5B72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AFC53C-044B-9A77-9CCC-F7DD22F62A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C8042-E8B1-4068-799D-781E862DC6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47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E3F2FE-DC3D-7A1A-4ACD-14EA94BE18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20B78E-1964-06AA-D0C2-ADA2C8DBD2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67BBC2-4126-39AC-7EAC-8183927C62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 rtl="0">
              <a:spcBef>
                <a:spcPts val="1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200" i="0" u="none" strike="noStrike" dirty="0">
                <a:solidFill>
                  <a:srgbClr val="CF3338"/>
                </a:solidFill>
                <a:effectLst/>
                <a:latin typeface="Pragmatica" panose="020B0403040502020204"/>
              </a:rPr>
              <a:t>Step 1: Generate Synthetic Data</a:t>
            </a:r>
            <a:endParaRPr lang="en-US" sz="2400" dirty="0">
              <a:solidFill>
                <a:srgbClr val="CF3338"/>
              </a:solidFill>
              <a:effectLst/>
              <a:latin typeface="Pragmatica" panose="020B0403040502020204"/>
            </a:endParaRPr>
          </a:p>
          <a:p>
            <a:pPr rtl="0" fontAlgn="base"/>
            <a:r>
              <a:rPr lang="en-US" sz="1200" i="0" u="none" strike="noStrike" dirty="0">
                <a:solidFill>
                  <a:srgbClr val="CF3338"/>
                </a:solidFill>
                <a:effectLst/>
                <a:latin typeface="Pragmatica" panose="020B0403040502020204"/>
              </a:rPr>
              <a:t>Use Copilot to create 1,000 records: Transaction ID, Date, Product Category, Sales, Store Type, and Age Group.</a:t>
            </a:r>
          </a:p>
          <a:p>
            <a:pPr rtl="0" fontAlgn="base"/>
            <a:r>
              <a:rPr lang="en-US" sz="1200" i="0" u="none" strike="noStrike" dirty="0">
                <a:solidFill>
                  <a:srgbClr val="CF3338"/>
                </a:solidFill>
                <a:effectLst/>
                <a:latin typeface="Pragmatica" panose="020B0403040502020204"/>
              </a:rPr>
              <a:t>Ensure realistic patterns (e.g., higher weekend sales, age-group preferences).</a:t>
            </a:r>
          </a:p>
          <a:p>
            <a:pPr rtl="0" fontAlgn="base"/>
            <a:r>
              <a:rPr lang="en-US" sz="1200" i="0" u="none" strike="noStrike" dirty="0">
                <a:solidFill>
                  <a:srgbClr val="CF3338"/>
                </a:solidFill>
                <a:effectLst/>
                <a:latin typeface="Pragmatica" panose="020B0403040502020204"/>
              </a:rPr>
              <a:t>Run Python script with Faker for reproducibility.</a:t>
            </a:r>
          </a:p>
          <a:p>
            <a:pPr rtl="0">
              <a:spcBef>
                <a:spcPts val="1600"/>
              </a:spcBef>
              <a:spcAft>
                <a:spcPts val="400"/>
              </a:spcAft>
            </a:pPr>
            <a:r>
              <a:rPr lang="en-US" sz="1200" i="0" u="none" strike="noStrike" dirty="0">
                <a:solidFill>
                  <a:srgbClr val="CF3338"/>
                </a:solidFill>
                <a:effectLst/>
                <a:latin typeface="Pragmatica" panose="020B0403040502020204"/>
              </a:rPr>
              <a:t>Step 2: Plan Visualizations</a:t>
            </a:r>
            <a:endParaRPr lang="en-US" sz="2400" dirty="0">
              <a:solidFill>
                <a:srgbClr val="CF3338"/>
              </a:solidFill>
              <a:effectLst/>
              <a:latin typeface="Pragmatica" panose="020B0403040502020204"/>
            </a:endParaRPr>
          </a:p>
          <a:p>
            <a:pPr rtl="0" fontAlgn="base"/>
            <a:r>
              <a:rPr lang="en-US" sz="1200" i="0" u="none" strike="noStrike" dirty="0">
                <a:solidFill>
                  <a:srgbClr val="CF3338"/>
                </a:solidFill>
                <a:effectLst/>
                <a:latin typeface="Pragmatica" panose="020B0403040502020204"/>
              </a:rPr>
              <a:t>Ask ChatGPT how to best compare sales (online vs. physical, age group vs. product preferences).</a:t>
            </a:r>
          </a:p>
          <a:p>
            <a:pPr rtl="0" fontAlgn="base"/>
            <a:r>
              <a:rPr lang="en-US" sz="1200" i="0" u="none" strike="noStrike" dirty="0">
                <a:solidFill>
                  <a:srgbClr val="CF3338"/>
                </a:solidFill>
                <a:effectLst/>
                <a:latin typeface="Pragmatica" panose="020B0403040502020204"/>
              </a:rPr>
              <a:t>Select chart types based on AI suggestions.</a:t>
            </a:r>
          </a:p>
          <a:p>
            <a:pPr rtl="0">
              <a:spcBef>
                <a:spcPts val="1600"/>
              </a:spcBef>
              <a:spcAft>
                <a:spcPts val="400"/>
              </a:spcAft>
            </a:pPr>
            <a:r>
              <a:rPr lang="en-US" sz="1200" i="0" u="none" strike="noStrike" dirty="0">
                <a:solidFill>
                  <a:srgbClr val="CF3338"/>
                </a:solidFill>
                <a:effectLst/>
                <a:latin typeface="Pragmatica" panose="020B0403040502020204"/>
              </a:rPr>
              <a:t>Step 3: Frame the Problem</a:t>
            </a:r>
            <a:endParaRPr lang="en-US" sz="2400" dirty="0">
              <a:solidFill>
                <a:srgbClr val="CF3338"/>
              </a:solidFill>
              <a:effectLst/>
              <a:latin typeface="Pragmatica" panose="020B0403040502020204"/>
            </a:endParaRPr>
          </a:p>
          <a:p>
            <a:pPr rtl="0" fontAlgn="base"/>
            <a:r>
              <a:rPr lang="en-US" sz="1200" i="0" u="none" strike="noStrike" dirty="0">
                <a:solidFill>
                  <a:srgbClr val="CF3338"/>
                </a:solidFill>
                <a:effectLst/>
                <a:latin typeface="Pragmatica" panose="020B0403040502020204"/>
              </a:rPr>
              <a:t>Use Claude AI to identify key sales drivers and frame a SMART goal (e.g., “Increase online sales by 15% in 3 months”).</a:t>
            </a:r>
          </a:p>
          <a:p>
            <a:pPr rtl="0">
              <a:spcBef>
                <a:spcPts val="1600"/>
              </a:spcBef>
              <a:spcAft>
                <a:spcPts val="400"/>
              </a:spcAft>
            </a:pPr>
            <a:r>
              <a:rPr lang="en-US" sz="1200" i="0" u="none" strike="noStrike" dirty="0">
                <a:solidFill>
                  <a:srgbClr val="CF3338"/>
                </a:solidFill>
                <a:effectLst/>
                <a:latin typeface="Pragmatica" panose="020B0403040502020204"/>
              </a:rPr>
              <a:t>Step 4: Compare AI Tools</a:t>
            </a:r>
            <a:endParaRPr lang="en-US" sz="2400" dirty="0">
              <a:solidFill>
                <a:srgbClr val="CF3338"/>
              </a:solidFill>
              <a:effectLst/>
              <a:latin typeface="Pragmatica" panose="020B0403040502020204"/>
            </a:endParaRPr>
          </a:p>
          <a:p>
            <a:pPr rtl="0" fontAlgn="base"/>
            <a:r>
              <a:rPr lang="en-US" sz="1200" i="0" u="none" strike="noStrike" dirty="0">
                <a:solidFill>
                  <a:srgbClr val="CF3338"/>
                </a:solidFill>
                <a:effectLst/>
                <a:latin typeface="Pragmatica" panose="020B0403040502020204"/>
              </a:rPr>
              <a:t>Reflect on how Copilot, ChatGPT, and Claude contributed to data creation, visualization, and framing.</a:t>
            </a:r>
          </a:p>
          <a:p>
            <a:pPr rtl="0" fontAlgn="base"/>
            <a:r>
              <a:rPr lang="en-US" sz="1200" i="0" u="none" strike="noStrike" dirty="0">
                <a:solidFill>
                  <a:srgbClr val="CF3338"/>
                </a:solidFill>
                <a:effectLst/>
                <a:latin typeface="Pragmatica" panose="020B0403040502020204"/>
              </a:rPr>
              <a:t>Evaluate their strengths and limitations for future projects.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25E90F-7E93-3536-F365-576D074091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3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ringfestanalytics.com/how-to-understand-console-log-in-office-scripts-for-excel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ringfestanalytics.com/office-scripts-for-excel-how-to-share-your-scripts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ringfestanalytics.com/office-scripts-for-excel-how-to-share-your-scripts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42796" y="4850092"/>
            <a:ext cx="4745204" cy="54358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00" y="-3440159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Generative AI for Excel foundations</a:t>
            </a:r>
          </a:p>
        </p:txBody>
      </p:sp>
      <p:sp>
        <p:nvSpPr>
          <p:cNvPr id="2" name="AutoShape 2" descr="Home | Full Stack Modeller">
            <a:extLst>
              <a:ext uri="{FF2B5EF4-FFF2-40B4-BE49-F238E27FC236}">
                <a16:creationId xmlns:a16="http://schemas.microsoft.com/office/drawing/2014/main" id="{6CCAA77C-4E76-640C-066C-F3E39EE1AC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9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60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AD1E89-DF85-2717-CB7C-611205BA0C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AE8890-A125-C1F7-E345-728BA6EE9AB2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E7C76E-07A8-E205-B090-2AB80EB3A153}"/>
              </a:ext>
            </a:extLst>
          </p:cNvPr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2. Analyzing data with free generative AI tools</a:t>
            </a:r>
          </a:p>
        </p:txBody>
      </p:sp>
    </p:spTree>
    <p:extLst>
      <p:ext uri="{BB962C8B-B14F-4D97-AF65-F5344CB8AC3E}">
        <p14:creationId xmlns:p14="http://schemas.microsoft.com/office/powerpoint/2010/main" val="3139197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78EB55-91D6-C27F-AAC1-D5B7022AE8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88F5155-AC67-B1E7-07B3-815AE617ACA4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26B147-5BD3-802B-DA2F-1AAEA90042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2986F1D-83FB-8CDB-184F-AB36F8D41632}"/>
              </a:ext>
            </a:extLst>
          </p:cNvPr>
          <p:cNvSpPr txBox="1"/>
          <p:nvPr/>
        </p:nvSpPr>
        <p:spPr>
          <a:xfrm>
            <a:off x="260431" y="329879"/>
            <a:ext cx="8906720" cy="8588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Choosing the right (free) tools for AI-powered Excel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4200" dirty="0">
              <a:solidFill>
                <a:srgbClr val="CF3338"/>
              </a:solidFill>
              <a:latin typeface="Pragmatica" panose="020B0403040502020204" pitchFamily="34" charset="0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Built-in Excel features (i.e., Analyze Data)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ChatGPT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Microsoft Copilot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Claude AI </a:t>
            </a:r>
          </a:p>
          <a:p>
            <a:pPr marL="1171575" lvl="1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Resource: 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https://stringfestanalytics.com/how-to-choose-the-right-free-tools-for-ai-powered-excel-tasks/</a:t>
            </a:r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074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FE6B0A6-761A-FEDD-942B-D7B5A2084A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460249"/>
              </p:ext>
            </p:extLst>
          </p:nvPr>
        </p:nvGraphicFramePr>
        <p:xfrm>
          <a:off x="1219200" y="647700"/>
          <a:ext cx="16459200" cy="839828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346937738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511121279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59880374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3555617162"/>
                    </a:ext>
                  </a:extLst>
                </a:gridCol>
              </a:tblGrid>
              <a:tr h="370723">
                <a:tc>
                  <a:txBody>
                    <a:bodyPr/>
                    <a:lstStyle/>
                    <a:p>
                      <a:pPr algn="l"/>
                      <a:r>
                        <a:rPr lang="en-US" sz="2800" b="1">
                          <a:effectLst/>
                        </a:rPr>
                        <a:t>Tool</a:t>
                      </a:r>
                      <a:endParaRPr lang="en-US" sz="2800" b="0">
                        <a:effectLst/>
                      </a:endParaRPr>
                    </a:p>
                  </a:txBody>
                  <a:tcPr marL="19178" marR="19178" marT="9589" marB="958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>
                          <a:effectLst/>
                        </a:rPr>
                        <a:t>Strengths</a:t>
                      </a:r>
                      <a:endParaRPr lang="en-US" sz="2800" b="0">
                        <a:effectLst/>
                      </a:endParaRPr>
                    </a:p>
                  </a:txBody>
                  <a:tcPr marL="19178" marR="19178" marT="9589" marB="958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>
                          <a:effectLst/>
                        </a:rPr>
                        <a:t>Weaknesses</a:t>
                      </a:r>
                      <a:endParaRPr lang="en-US" sz="2800" b="0">
                        <a:effectLst/>
                      </a:endParaRPr>
                    </a:p>
                  </a:txBody>
                  <a:tcPr marL="19178" marR="19178" marT="9589" marB="958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>
                          <a:effectLst/>
                        </a:rPr>
                        <a:t>Use Cases</a:t>
                      </a:r>
                      <a:endParaRPr lang="en-US" sz="2800" b="0">
                        <a:effectLst/>
                      </a:endParaRPr>
                    </a:p>
                  </a:txBody>
                  <a:tcPr marL="19178" marR="19178" marT="9589" marB="9589" anchor="ctr"/>
                </a:tc>
                <a:extLst>
                  <a:ext uri="{0D108BD9-81ED-4DB2-BD59-A6C34878D82A}">
                    <a16:rowId xmlns:a16="http://schemas.microsoft.com/office/drawing/2014/main" val="3096234114"/>
                  </a:ext>
                </a:extLst>
              </a:tr>
              <a:tr h="1808388">
                <a:tc>
                  <a:txBody>
                    <a:bodyPr/>
                    <a:lstStyle/>
                    <a:p>
                      <a:pPr algn="l"/>
                      <a:r>
                        <a:rPr lang="en-US" sz="2800" b="1">
                          <a:effectLst/>
                        </a:rPr>
                        <a:t>Excel Built-In AI</a:t>
                      </a:r>
                      <a:endParaRPr lang="en-US" sz="2800">
                        <a:effectLst/>
                      </a:endParaRPr>
                    </a:p>
                  </a:txBody>
                  <a:tcPr marL="19178" marR="19178" marT="9589" marB="958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effectLst/>
                        </a:rPr>
                        <a:t>Integrated directly into Excel, offering seamless and familiar user experience</a:t>
                      </a:r>
                    </a:p>
                  </a:txBody>
                  <a:tcPr marL="19178" marR="19178" marT="9589" marB="958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>
                          <a:effectLst/>
                        </a:rPr>
                        <a:t>Limited to Excel’s built-in functionalities, limited generative AI capabilities</a:t>
                      </a:r>
                    </a:p>
                  </a:txBody>
                  <a:tcPr marL="19178" marR="19178" marT="9589" marB="958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>
                          <a:effectLst/>
                        </a:rPr>
                        <a:t>Automatically identify trends, patterns, and correlations with Analyze Data, gain insights quickly</a:t>
                      </a:r>
                    </a:p>
                  </a:txBody>
                  <a:tcPr marL="19178" marR="19178" marT="9589" marB="9589" anchor="ctr"/>
                </a:tc>
                <a:extLst>
                  <a:ext uri="{0D108BD9-81ED-4DB2-BD59-A6C34878D82A}">
                    <a16:rowId xmlns:a16="http://schemas.microsoft.com/office/drawing/2014/main" val="4263772436"/>
                  </a:ext>
                </a:extLst>
              </a:tr>
              <a:tr h="1808388">
                <a:tc>
                  <a:txBody>
                    <a:bodyPr/>
                    <a:lstStyle/>
                    <a:p>
                      <a:pPr algn="l"/>
                      <a:r>
                        <a:rPr lang="en-US" sz="2800" b="1">
                          <a:effectLst/>
                        </a:rPr>
                        <a:t>ChatGPT</a:t>
                      </a:r>
                      <a:endParaRPr lang="en-US" sz="2800">
                        <a:effectLst/>
                      </a:endParaRPr>
                    </a:p>
                  </a:txBody>
                  <a:tcPr marL="19178" marR="19178" marT="9589" marB="958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effectLst/>
                        </a:rPr>
                        <a:t>Excellent at generating text-based content, offering theoretical guidance, and explaining concepts</a:t>
                      </a:r>
                    </a:p>
                  </a:txBody>
                  <a:tcPr marL="19178" marR="19178" marT="9589" marB="958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effectLst/>
                        </a:rPr>
                        <a:t>Cannot upload Excel workbooks in the free version, requires careful handling of sensitive data</a:t>
                      </a:r>
                    </a:p>
                  </a:txBody>
                  <a:tcPr marL="19178" marR="19178" marT="9589" marB="958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>
                          <a:effectLst/>
                        </a:rPr>
                        <a:t>Creating complex formulas, explaining Excel features, and offering tips on Excel best practices</a:t>
                      </a:r>
                    </a:p>
                  </a:txBody>
                  <a:tcPr marL="19178" marR="19178" marT="9589" marB="9589" anchor="ctr"/>
                </a:tc>
                <a:extLst>
                  <a:ext uri="{0D108BD9-81ED-4DB2-BD59-A6C34878D82A}">
                    <a16:rowId xmlns:a16="http://schemas.microsoft.com/office/drawing/2014/main" val="2796918766"/>
                  </a:ext>
                </a:extLst>
              </a:tr>
              <a:tr h="2167804">
                <a:tc>
                  <a:txBody>
                    <a:bodyPr/>
                    <a:lstStyle/>
                    <a:p>
                      <a:pPr algn="l"/>
                      <a:r>
                        <a:rPr lang="en-US" sz="2800" b="1">
                          <a:effectLst/>
                        </a:rPr>
                        <a:t>Microsoft Copilot</a:t>
                      </a:r>
                      <a:endParaRPr lang="en-US" sz="2800">
                        <a:effectLst/>
                      </a:endParaRPr>
                    </a:p>
                  </a:txBody>
                  <a:tcPr marL="19178" marR="19178" marT="9589" marB="958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>
                          <a:effectLst/>
                        </a:rPr>
                        <a:t>Provides assistance with formulas and feature explanations through theoretical examples</a:t>
                      </a:r>
                    </a:p>
                  </a:txBody>
                  <a:tcPr marL="19178" marR="19178" marT="9589" marB="958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effectLst/>
                        </a:rPr>
                        <a:t>Free version lacks direct data upload and customization with personal documents</a:t>
                      </a:r>
                    </a:p>
                  </a:txBody>
                  <a:tcPr marL="19178" marR="19178" marT="9589" marB="958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>
                          <a:effectLst/>
                        </a:rPr>
                        <a:t>Suggesting improvements to public datasets, content generation, explaining insights using public data</a:t>
                      </a:r>
                    </a:p>
                  </a:txBody>
                  <a:tcPr marL="19178" marR="19178" marT="9589" marB="9589" anchor="ctr"/>
                </a:tc>
                <a:extLst>
                  <a:ext uri="{0D108BD9-81ED-4DB2-BD59-A6C34878D82A}">
                    <a16:rowId xmlns:a16="http://schemas.microsoft.com/office/drawing/2014/main" val="1572443023"/>
                  </a:ext>
                </a:extLst>
              </a:tr>
              <a:tr h="2167804">
                <a:tc>
                  <a:txBody>
                    <a:bodyPr/>
                    <a:lstStyle/>
                    <a:p>
                      <a:pPr algn="l"/>
                      <a:r>
                        <a:rPr lang="en-US" sz="2800" b="1">
                          <a:effectLst/>
                        </a:rPr>
                        <a:t>Claude AI</a:t>
                      </a:r>
                      <a:endParaRPr lang="en-US" sz="2800">
                        <a:effectLst/>
                      </a:endParaRPr>
                    </a:p>
                  </a:txBody>
                  <a:tcPr marL="19178" marR="19178" marT="9589" marB="958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>
                          <a:effectLst/>
                        </a:rPr>
                        <a:t>Sophisticated conversational AI, excels in offering high-level analytical strategies</a:t>
                      </a:r>
                    </a:p>
                  </a:txBody>
                  <a:tcPr marL="19178" marR="19178" marT="9589" marB="958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>
                          <a:effectLst/>
                        </a:rPr>
                        <a:t>Requires careful crafting of prompts to get the best results, cannot handle data uploads directly</a:t>
                      </a:r>
                    </a:p>
                  </a:txBody>
                  <a:tcPr marL="19178" marR="19178" marT="9589" marB="958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effectLst/>
                        </a:rPr>
                        <a:t>Explaining data insights, communicating complex ideas to non-technical audiences, providing contextual explanations</a:t>
                      </a:r>
                    </a:p>
                  </a:txBody>
                  <a:tcPr marL="19178" marR="19178" marT="9589" marB="9589" anchor="ctr"/>
                </a:tc>
                <a:extLst>
                  <a:ext uri="{0D108BD9-81ED-4DB2-BD59-A6C34878D82A}">
                    <a16:rowId xmlns:a16="http://schemas.microsoft.com/office/drawing/2014/main" val="1502776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390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F604E0-585C-DFDE-474C-E7FC32F634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E5A6EF-B59A-BB50-6B12-B73531B16303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80B532-6967-F127-D1AB-4A678E382B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FD26B1B-13FB-D4B5-8D58-9924FE4A33F0}"/>
              </a:ext>
            </a:extLst>
          </p:cNvPr>
          <p:cNvSpPr txBox="1"/>
          <p:nvPr/>
        </p:nvSpPr>
        <p:spPr>
          <a:xfrm>
            <a:off x="260430" y="329879"/>
            <a:ext cx="9264569" cy="9128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Framing analytics problems with AI</a:t>
            </a:r>
            <a:b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</a:br>
            <a:endParaRPr lang="en-US" sz="4200" dirty="0">
              <a:solidFill>
                <a:srgbClr val="CF3338"/>
              </a:solidFill>
              <a:latin typeface="Pragmatica" panose="020B0403040502020204" pitchFamily="34" charset="0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SMART goals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CRISP-DM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Current state – Future state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Issue trees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Root cause analysis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Resource: 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https://stringfestanalytics.com/how-to-frame-a-data-analytics-problem-using-copilot-for-microsoft-365/</a:t>
            </a:r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251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9A1C19-9F0D-9A8A-B520-BF071A6BE0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012CD3-F86C-F744-8E91-DA9419ADBFAB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E4246F-FB6B-9FBD-4421-C3E87FED02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C9DB5DE-57CA-F250-93D4-F307067F1F48}"/>
              </a:ext>
            </a:extLst>
          </p:cNvPr>
          <p:cNvSpPr txBox="1"/>
          <p:nvPr/>
        </p:nvSpPr>
        <p:spPr>
          <a:xfrm>
            <a:off x="260431" y="329879"/>
            <a:ext cx="8906720" cy="6398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Creating effective AI prompts for data visualization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4200" dirty="0">
              <a:solidFill>
                <a:srgbClr val="CF3338"/>
              </a:solidFill>
              <a:latin typeface="Pragmatica" panose="020B0403040502020204" pitchFamily="34" charset="0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Resource: 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https://stringfestanalytics.com/how-to-choose-the-right-free-tools-for-ai-powered-excel-tasks/</a:t>
            </a:r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411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63D7A6-8CEA-989C-803D-F61A92BE0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C8EA3A-FB2D-AED7-79AB-EE0D5BC5E648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7F6905-DCF4-8CA9-814F-B3110AAA43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F1802A-B12E-7382-5981-3A94B5AB4F32}"/>
              </a:ext>
            </a:extLst>
          </p:cNvPr>
          <p:cNvSpPr txBox="1"/>
          <p:nvPr/>
        </p:nvSpPr>
        <p:spPr>
          <a:xfrm>
            <a:off x="260431" y="329879"/>
            <a:ext cx="8906720" cy="547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Generating synthetic datasets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4200" dirty="0">
              <a:solidFill>
                <a:srgbClr val="CF3338"/>
              </a:solidFill>
              <a:latin typeface="Pragmatica" panose="020B0403040502020204" pitchFamily="34" charset="0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Resource: 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https://stringfestanalytics.com/how-to-generate-datasets-with-copilot-for-microsoft-365/</a:t>
            </a:r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912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CE2D92-E493-1DD9-72E6-ACC94BA7A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6F4AE9-80A1-26DB-FCA0-2CF02A251A93}"/>
              </a:ext>
            </a:extLst>
          </p:cNvPr>
          <p:cNvSpPr/>
          <p:nvPr/>
        </p:nvSpPr>
        <p:spPr>
          <a:xfrm>
            <a:off x="14935200" y="0"/>
            <a:ext cx="33528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359C3C-F6DC-89F1-C2E6-400CCA8A16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B0DBF2-77D4-A760-CF57-E60E6CB7A501}"/>
              </a:ext>
            </a:extLst>
          </p:cNvPr>
          <p:cNvSpPr txBox="1"/>
          <p:nvPr/>
        </p:nvSpPr>
        <p:spPr>
          <a:xfrm>
            <a:off x="260430" y="329879"/>
            <a:ext cx="13912770" cy="10074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Exercises</a:t>
            </a:r>
          </a:p>
          <a:p>
            <a:endParaRPr lang="en-US" sz="6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rtl="0" fontAlgn="base"/>
            <a:r>
              <a:rPr lang="en-US" sz="4400" i="0" u="none" strike="noStrike" dirty="0">
                <a:solidFill>
                  <a:srgbClr val="CF3338"/>
                </a:solidFill>
                <a:effectLst/>
                <a:latin typeface="Pragmatica" panose="020B0403040502020204"/>
              </a:rPr>
              <a:t>Scenario: Prepare creation of retail sales dashboard &amp; related strategy</a:t>
            </a:r>
          </a:p>
          <a:p>
            <a:pPr rtl="0" fontAlgn="base"/>
            <a:endParaRPr lang="en-US" sz="4400" i="0" u="none" strike="noStrike" dirty="0">
              <a:solidFill>
                <a:srgbClr val="CF3338"/>
              </a:solidFill>
              <a:effectLst/>
              <a:latin typeface="Pragmatica" panose="020B0403040502020204"/>
            </a:endParaRPr>
          </a:p>
          <a:p>
            <a:pPr marL="457200" indent="-457200" rtl="0">
              <a:spcBef>
                <a:spcPts val="1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4400" i="0" u="none" strike="noStrike" dirty="0">
                <a:solidFill>
                  <a:srgbClr val="CF3338"/>
                </a:solidFill>
                <a:effectLst/>
                <a:latin typeface="Pragmatica" panose="020B0403040502020204"/>
              </a:rPr>
              <a:t>Step 1: Generate synthetic data with Copilot </a:t>
            </a:r>
          </a:p>
          <a:p>
            <a:pPr marL="457200" indent="-457200" rtl="0">
              <a:spcBef>
                <a:spcPts val="1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4400" i="0" u="none" strike="noStrike" dirty="0">
                <a:solidFill>
                  <a:srgbClr val="CF3338"/>
                </a:solidFill>
                <a:effectLst/>
                <a:latin typeface="Pragmatica" panose="020B0403040502020204"/>
              </a:rPr>
              <a:t>Step 2: Plan visualizations</a:t>
            </a:r>
            <a:endParaRPr lang="en-US" sz="4400" dirty="0">
              <a:solidFill>
                <a:srgbClr val="CF3338"/>
              </a:solidFill>
              <a:latin typeface="Pragmatica" panose="020B0403040502020204"/>
            </a:endParaRPr>
          </a:p>
          <a:p>
            <a:pPr marL="457200" indent="-457200" rtl="0">
              <a:spcBef>
                <a:spcPts val="1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4400" i="0" u="none" strike="noStrike" dirty="0">
                <a:solidFill>
                  <a:srgbClr val="CF3338"/>
                </a:solidFill>
                <a:effectLst/>
                <a:latin typeface="Pragmatica" panose="020B0403040502020204"/>
              </a:rPr>
              <a:t>Step 3: Frame the problem</a:t>
            </a:r>
            <a:endParaRPr lang="en-US" sz="4400" dirty="0">
              <a:solidFill>
                <a:srgbClr val="CF3338"/>
              </a:solidFill>
              <a:latin typeface="Pragmatica" panose="020B0403040502020204"/>
            </a:endParaRPr>
          </a:p>
          <a:p>
            <a:pPr marL="457200" indent="-457200" rtl="0">
              <a:spcBef>
                <a:spcPts val="1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4400" i="0" u="none" strike="noStrike" dirty="0">
                <a:solidFill>
                  <a:srgbClr val="CF3338"/>
                </a:solidFill>
                <a:effectLst/>
                <a:latin typeface="Pragmatica" panose="020B0403040502020204"/>
              </a:rPr>
              <a:t>Step 4: Compare AI Tools</a:t>
            </a:r>
            <a:endParaRPr lang="en-US" sz="4400" i="0" u="none" strike="noStrike" dirty="0">
              <a:solidFill>
                <a:srgbClr val="CF3338"/>
              </a:solidFill>
              <a:latin typeface="Pragmatica" panose="020B0403040502020204"/>
            </a:endParaRPr>
          </a:p>
          <a:p>
            <a:pPr marL="457200" indent="-457200" rtl="0">
              <a:spcBef>
                <a:spcPts val="1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sz="4400" b="0" dirty="0">
              <a:solidFill>
                <a:srgbClr val="CF3338"/>
              </a:solidFill>
              <a:effectLst/>
              <a:latin typeface="Pragmatica" panose="020B0403040502020204"/>
            </a:endParaRPr>
          </a:p>
          <a:p>
            <a:pPr rtl="0">
              <a:spcBef>
                <a:spcPts val="1600"/>
              </a:spcBef>
              <a:spcAft>
                <a:spcPts val="400"/>
              </a:spcAft>
            </a:pPr>
            <a:r>
              <a:rPr lang="en-US" sz="4400" dirty="0">
                <a:solidFill>
                  <a:srgbClr val="CF3338"/>
                </a:solidFill>
                <a:latin typeface="Pragmatica" panose="020B0403040502020204"/>
              </a:rPr>
              <a:t>More instructions/hints: </a:t>
            </a:r>
            <a:r>
              <a:rPr lang="en-US" sz="4400" dirty="0">
                <a:solidFill>
                  <a:srgbClr val="CF3338"/>
                </a:solidFill>
                <a:latin typeface="Consolas" panose="020B0609020204030204" pitchFamily="49" charset="0"/>
              </a:rPr>
              <a:t>ai-assisted-dashboard.pdf</a:t>
            </a:r>
            <a:br>
              <a:rPr lang="en-US" sz="3600" b="0" dirty="0">
                <a:effectLst/>
              </a:rPr>
            </a:br>
            <a:endParaRPr lang="en-US" sz="3600" dirty="0">
              <a:solidFill>
                <a:srgbClr val="C00000"/>
              </a:solidFill>
              <a:latin typeface="Consolas" panose="020B0609020204030204" pitchFamily="49" charset="0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69289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3. Advanced AI applications and troubleshooting</a:t>
            </a:r>
          </a:p>
        </p:txBody>
      </p:sp>
    </p:spTree>
    <p:extLst>
      <p:ext uri="{BB962C8B-B14F-4D97-AF65-F5344CB8AC3E}">
        <p14:creationId xmlns:p14="http://schemas.microsoft.com/office/powerpoint/2010/main" val="2491588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200E3-03FF-C33B-37A3-157DBBE5A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F9AABC-14AB-F52B-9781-1CFAB616CFD1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962416-2C62-6592-096F-3F56A39891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856ACB-80E4-14D1-6F51-6DD5B1BFA4EB}"/>
              </a:ext>
            </a:extLst>
          </p:cNvPr>
          <p:cNvSpPr txBox="1"/>
          <p:nvPr/>
        </p:nvSpPr>
        <p:spPr>
          <a:xfrm>
            <a:off x="260431" y="329879"/>
            <a:ext cx="8906720" cy="3676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Debugging Excel formulas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https://stringfestanalytics.com/how-to-understand-console-log-in-office-scripts-for-excel/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78610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Hi, I’m George</a:t>
            </a:r>
          </a:p>
        </p:txBody>
      </p:sp>
      <p:pic>
        <p:nvPicPr>
          <p:cNvPr id="3" name="Picture 4" descr="Advancing into Analytics Cover Image">
            <a:extLst>
              <a:ext uri="{FF2B5EF4-FFF2-40B4-BE49-F238E27FC236}">
                <a16:creationId xmlns:a16="http://schemas.microsoft.com/office/drawing/2014/main" id="{588F684B-18EF-D76C-5F7B-15E4BAD60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7075" y="195640"/>
            <a:ext cx="3130385" cy="408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ree photos of Cleveland">
            <a:extLst>
              <a:ext uri="{FF2B5EF4-FFF2-40B4-BE49-F238E27FC236}">
                <a16:creationId xmlns:a16="http://schemas.microsoft.com/office/drawing/2014/main" id="{CBA53EEE-E3E1-D99E-A4DC-1C4DD2E6C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692" y="2968810"/>
            <a:ext cx="5535359" cy="368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7E0F267-87DF-961E-1FAA-47FD4F27A5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691" y="6002696"/>
            <a:ext cx="7448309" cy="5462681"/>
          </a:xfrm>
          <a:prstGeom prst="rect">
            <a:avLst/>
          </a:prstGeom>
        </p:spPr>
      </p:pic>
      <p:pic>
        <p:nvPicPr>
          <p:cNvPr id="1026" name="Picture 2" descr="Modern data analytics in Excel book cover">
            <a:extLst>
              <a:ext uri="{FF2B5EF4-FFF2-40B4-BE49-F238E27FC236}">
                <a16:creationId xmlns:a16="http://schemas.microsoft.com/office/drawing/2014/main" id="{874ADA5E-A7A7-1D02-C728-513187DE1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1136" y="2210054"/>
            <a:ext cx="3437261" cy="450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Microsoft Most Valuable Professional - Wikipedia">
            <a:extLst>
              <a:ext uri="{FF2B5EF4-FFF2-40B4-BE49-F238E27FC236}">
                <a16:creationId xmlns:a16="http://schemas.microsoft.com/office/drawing/2014/main" id="{36C71929-5967-B93D-05FE-E330D621C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42" y="7832951"/>
            <a:ext cx="5057775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901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0421F-C5E1-ADD5-ECE4-6375F4060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DC417D-3C2B-9646-8064-7207B5E8C158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E6A925-96D6-30E2-A5B5-35BD6D37A7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39674B-DCCF-96D6-E9FB-01B7CBAB50AF}"/>
              </a:ext>
            </a:extLst>
          </p:cNvPr>
          <p:cNvSpPr txBox="1"/>
          <p:nvPr/>
        </p:nvSpPr>
        <p:spPr>
          <a:xfrm>
            <a:off x="260431" y="329879"/>
            <a:ext cx="8906720" cy="8350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Integrating AI within Excel with Analyze Data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Sharing within a workbook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Sharing with other users in an organization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Sharing outside your organization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sharing-office-scripts.xlsx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Resource: 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https://stringfestanalytics.com/office-scripts-for-excel-how-to-share-your-scripts/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22596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9A9B2E-EA14-7F4C-FA02-8AC524C0D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663815-D28B-E211-1379-D9306F8DABC8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5734FE-479C-F76B-6C4B-4FA2C4A94A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181AA8-7FB9-C920-55AE-758C2DD436D2}"/>
              </a:ext>
            </a:extLst>
          </p:cNvPr>
          <p:cNvSpPr txBox="1"/>
          <p:nvPr/>
        </p:nvSpPr>
        <p:spPr>
          <a:xfrm>
            <a:off x="260431" y="329879"/>
            <a:ext cx="8906720" cy="7426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Challenge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Sharing within a workbook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Sharing with other users in an organization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Sharing outside your organization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sharing-office-scripts.xlsx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Resource: 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https://stringfestanalytics.com/office-scripts-for-excel-how-to-share-your-scripts/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6934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25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323C9-D5F7-C820-78B9-E169BDF23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971779-1F50-1702-DEC1-87CD482189F0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CC4C7B-C529-5329-03AC-796804551DC1}"/>
              </a:ext>
            </a:extLst>
          </p:cNvPr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57829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Objectives for this session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Master data structuring with Markdown and Power Query for AI analysis.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Select suitable AI tools and craft prompts for enhanced data visualization.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Integrate AI tools into Excel, improving productivity and error management.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Engage in hands-on challenges to optimize and troubleshoot generative AI tasks for Excel. 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76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1. Preparing data with Power Query and Markdown</a:t>
            </a:r>
          </a:p>
        </p:txBody>
      </p:sp>
    </p:spTree>
    <p:extLst>
      <p:ext uri="{BB962C8B-B14F-4D97-AF65-F5344CB8AC3E}">
        <p14:creationId xmlns:p14="http://schemas.microsoft.com/office/powerpoint/2010/main" val="3953945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587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Before we get started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Tables for enhanced AI, analytics &amp; automation in Excel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Avoid “garbage in, garbage out” with Power Query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Do not upload proprietary/sensitive data to free/unapproved generative AI</a:t>
            </a:r>
          </a:p>
        </p:txBody>
      </p:sp>
    </p:spTree>
    <p:extLst>
      <p:ext uri="{BB962C8B-B14F-4D97-AF65-F5344CB8AC3E}">
        <p14:creationId xmlns:p14="http://schemas.microsoft.com/office/powerpoint/2010/main" val="3871531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508E45-85B9-6EE1-819F-11DF097DB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2E095F9-9BEC-2408-C978-A1B54A3CBDEE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42F83E-1186-73F1-7083-871A875D222A}"/>
              </a:ext>
            </a:extLst>
          </p:cNvPr>
          <p:cNvSpPr txBox="1"/>
          <p:nvPr/>
        </p:nvSpPr>
        <p:spPr>
          <a:xfrm>
            <a:off x="781292" y="590309"/>
            <a:ext cx="1548692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Do not upload proprietary/sensitive data to free/unapproved generative AI</a:t>
            </a:r>
          </a:p>
        </p:txBody>
      </p:sp>
    </p:spTree>
    <p:extLst>
      <p:ext uri="{BB962C8B-B14F-4D97-AF65-F5344CB8AC3E}">
        <p14:creationId xmlns:p14="http://schemas.microsoft.com/office/powerpoint/2010/main" val="858962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3684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Reshaping data with Power Query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FILL THIS IN – I THINK I WANT TO SHOW THE COLUMN SPLIT AND THE FILL DOWN AS WELL </a:t>
            </a:r>
          </a:p>
        </p:txBody>
      </p:sp>
    </p:spTree>
    <p:extLst>
      <p:ext uri="{BB962C8B-B14F-4D97-AF65-F5344CB8AC3E}">
        <p14:creationId xmlns:p14="http://schemas.microsoft.com/office/powerpoint/2010/main" val="1679221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0679BB-E487-A9E3-1278-DBD7FB7F1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8E3D40-A823-8428-6682-B724027EAF41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24E154-15C4-0B23-E9C5-29E2DD4973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343823-9545-2632-2777-4994B59C3581}"/>
              </a:ext>
            </a:extLst>
          </p:cNvPr>
          <p:cNvSpPr txBox="1"/>
          <p:nvPr/>
        </p:nvSpPr>
        <p:spPr>
          <a:xfrm>
            <a:off x="260431" y="329879"/>
            <a:ext cx="8906720" cy="311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Structuring data inputs with Markdown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Fill this in later</a:t>
            </a:r>
            <a:endParaRPr lang="en-US" sz="6000" dirty="0">
              <a:solidFill>
                <a:srgbClr val="CF3338"/>
              </a:solidFill>
              <a:latin typeface="Pragmatica" panose="020B04030405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45953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9FB3F1-9316-2257-E940-CBECFDC9B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03994C-F67D-0DD9-CFFA-2B29D24922FF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02452F-BF97-A300-6ACF-A7726E5CE1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7EA42E-C722-4BC7-43F5-90F39EAD6D3B}"/>
              </a:ext>
            </a:extLst>
          </p:cNvPr>
          <p:cNvSpPr txBox="1"/>
          <p:nvPr/>
        </p:nvSpPr>
        <p:spPr>
          <a:xfrm>
            <a:off x="260431" y="329879"/>
            <a:ext cx="8906720" cy="8562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Exercises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00075" indent="-4572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Unpivot the data in Power Query so all product categories are combined into a single column.</a:t>
            </a:r>
          </a:p>
          <a:p>
            <a:pPr marL="600075" indent="-4572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Convert the unpivoted data into Markdown format. </a:t>
            </a:r>
          </a:p>
          <a:p>
            <a:pPr marL="1057275" lvl="1" indent="-4572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Use tools like Dropbox Paper or a generative AI tool for the conversion.</a:t>
            </a:r>
          </a:p>
          <a:p>
            <a:pPr marL="600075" indent="-4572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Use ChatGPT or another generative AI tool to analyze the data and return the results in Markdown format.</a:t>
            </a:r>
          </a:p>
          <a:p>
            <a:pPr marL="600075" indent="-4572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Paste the Markdown text into Google Docs or another tool to view the output.</a:t>
            </a:r>
            <a:endParaRPr lang="en-US" sz="3200" dirty="0">
              <a:solidFill>
                <a:srgbClr val="C00000"/>
              </a:solidFill>
              <a:latin typeface="Consolas" panose="020B0609020204030204" pitchFamily="49" charset="0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56979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3820</TotalTime>
  <Words>891</Words>
  <Application>Microsoft Office PowerPoint</Application>
  <PresentationFormat>Custom</PresentationFormat>
  <Paragraphs>154</Paragraphs>
  <Slides>23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Pragmatica</vt:lpstr>
      <vt:lpstr>Calibri</vt:lpstr>
      <vt:lpstr>Normafixed Tryout</vt:lpstr>
      <vt:lpstr>Aliens &amp; cows</vt:lpstr>
      <vt:lpstr>Arial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excel-statistics-for-business-analytics</dc:title>
  <dc:creator>User</dc:creator>
  <cp:lastModifiedBy>George Mount</cp:lastModifiedBy>
  <cp:revision>232</cp:revision>
  <dcterms:created xsi:type="dcterms:W3CDTF">2006-08-16T00:00:00Z</dcterms:created>
  <dcterms:modified xsi:type="dcterms:W3CDTF">2024-10-19T17:18:59Z</dcterms:modified>
  <dc:identifier>DADurESpNu8</dc:identifier>
</cp:coreProperties>
</file>