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3"/>
  </p:notesMasterIdLst>
  <p:sldIdLst>
    <p:sldId id="454" r:id="rId2"/>
    <p:sldId id="358" r:id="rId3"/>
    <p:sldId id="258" r:id="rId4"/>
    <p:sldId id="404" r:id="rId5"/>
    <p:sldId id="407" r:id="rId6"/>
    <p:sldId id="424" r:id="rId7"/>
    <p:sldId id="462" r:id="rId8"/>
    <p:sldId id="461" r:id="rId9"/>
    <p:sldId id="415" r:id="rId10"/>
    <p:sldId id="405" r:id="rId11"/>
    <p:sldId id="412" r:id="rId12"/>
    <p:sldId id="413" r:id="rId13"/>
    <p:sldId id="434" r:id="rId14"/>
    <p:sldId id="433" r:id="rId15"/>
    <p:sldId id="418" r:id="rId16"/>
    <p:sldId id="419" r:id="rId17"/>
    <p:sldId id="414" r:id="rId18"/>
    <p:sldId id="425" r:id="rId19"/>
    <p:sldId id="426" r:id="rId20"/>
    <p:sldId id="427" r:id="rId21"/>
    <p:sldId id="428" r:id="rId22"/>
    <p:sldId id="430" r:id="rId23"/>
    <p:sldId id="431" r:id="rId24"/>
    <p:sldId id="459" r:id="rId25"/>
    <p:sldId id="406" r:id="rId26"/>
    <p:sldId id="409" r:id="rId27"/>
    <p:sldId id="410" r:id="rId28"/>
    <p:sldId id="416" r:id="rId29"/>
    <p:sldId id="455" r:id="rId30"/>
    <p:sldId id="449" r:id="rId31"/>
    <p:sldId id="451" r:id="rId32"/>
    <p:sldId id="450" r:id="rId33"/>
    <p:sldId id="458" r:id="rId34"/>
    <p:sldId id="456" r:id="rId35"/>
    <p:sldId id="457" r:id="rId36"/>
    <p:sldId id="420" r:id="rId37"/>
    <p:sldId id="432" r:id="rId38"/>
    <p:sldId id="421" r:id="rId39"/>
    <p:sldId id="422" r:id="rId40"/>
    <p:sldId id="417" r:id="rId41"/>
    <p:sldId id="460" r:id="rId42"/>
  </p:sldIdLst>
  <p:sldSz cx="18288000" cy="10287000"/>
  <p:notesSz cx="6858000" cy="9144000"/>
  <p:embeddedFontLst>
    <p:embeddedFont>
      <p:font typeface="Consolas" panose="020B0609020204030204" pitchFamily="49" charset="0"/>
      <p:regular r:id="rId44"/>
      <p:bold r:id="rId45"/>
      <p:italic r:id="rId46"/>
      <p:boldItalic r:id="rId4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44" d="100"/>
          <a:sy n="44" d="100"/>
        </p:scale>
        <p:origin x="226" y="2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EC1EF-8F22-1211-9D56-0C4D7D41A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938CA2-E667-53DF-69F8-DE4270F44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51AA8A-7C0C-F29C-67C5-43E529FBF8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F7AC2-363F-1439-E96A-EE7C739281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96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38E37-A8DE-27F9-308E-E0FE538B9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5DE261-8C4E-160F-3F20-9973903EAD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0592AA-A7C0-21BE-8A17-90E84374F2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B3E49-AC32-4BA8-5CA3-12874BC4B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134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1AAEB-2339-A8BC-E67F-2F0867933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93C3DF-BD44-5CAE-FE5A-78F86D64F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36888-4B41-A7DD-A802-0D5615A85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28B8D-93A3-0DAF-0ED2-9A1BE78BA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1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6FE51-4C75-B34F-B939-1FB705B24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A03EF2-25A5-BC40-F2B0-B2ED71DCE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A97BA-FF52-B135-E8A4-CF0030512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7C8FA-EAB5-A8C8-FA50-10AB8905D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6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719C2-337C-0EFC-D1E4-F0E4CCC2E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200493-673C-5411-3FA9-9637B7B46B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BC97C-B16F-F4B2-ABCA-64581848B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581CD-E6D1-5721-3D61-4A2303C2E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26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0D229-E627-1461-6019-A8AE08964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F9E12-358C-3C97-1F0B-325AC2E201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1966B0-2D77-D6E1-25B7-E096BA84B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3094-3660-AE05-B120-3A7226203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163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D85E2-7E1B-F10E-1475-AB460455C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055F85-BEA4-163F-2CD3-A9DAE6E77C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75D6A2-E113-BDDB-EBEE-CF52A3A06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D414B-E933-D51E-D1F9-797BE79CD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39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846EA-F836-1451-EA3D-68369E823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4BBF46-A6CB-8448-5459-922B18480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21CF27-9D1A-1412-36DD-D50D06512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72422-6D50-E8D6-9884-132419595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15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828FB-0007-B2BD-37FE-D41DD6F53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E51F53-D288-3255-DBEC-EF6D43FFB0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165605-75F7-187B-6D47-2669B2ED4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E3FA1-DB8E-159A-2E23-F13A120EE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07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46991-23AF-65AB-660F-D0E4C48D3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08F53-8C1E-7913-CCF1-350A2237E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5882CD-29E8-ED3C-F139-F43623023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749B6-6847-7CD3-7575-65F4921D5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13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C6F7D-97C7-02B4-D001-3BB80C046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B25713-6F20-663A-BDEA-AC7A95CE25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B4FCBA-8619-28D7-714F-2FEA94758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59B3-12B6-E800-523D-931F46836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3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8BE87-C113-F6B1-471C-E5E7D3D5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EF016-273B-0310-0DEC-7774AAD76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4901D-CCB4-1741-7D82-D02026BF4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85D60-75F3-255E-8A86-E381EBB6C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ingfestanalytics.com/advanced-analysis-with-python-in-copilot-how-to-work-with-text-data/" TargetMode="External"/><Relationship Id="rId5" Type="http://schemas.openxmlformats.org/officeDocument/2006/relationships/hyperlink" Target="https://stringfestanalytics.com/advanced-analysis-with-python-in-copilot-how-to-work-with-time-series-data/" TargetMode="External"/><Relationship Id="rId4" Type="http://schemas.openxmlformats.org/officeDocument/2006/relationships/hyperlink" Target="https://stringfestanalytics.com/advanced-analysis-with-python-in-copilot-how-to-create-advanced-data-visualizations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mailto:George@stringfestanalytics.com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Python in Excel for Enhanced Data Analytics 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069"/>
          <a:stretch/>
        </p:blipFill>
        <p:spPr>
          <a:xfrm>
            <a:off x="8153400" y="8430867"/>
            <a:ext cx="1981200" cy="97983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C8D1E5-24B9-FEAC-440F-B059007D73CE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527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Analyzing data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31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Analyzing data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analyzing-data-with-python-in-excel.xlsx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Analyzing data with Python in Excel exercises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analyzing-data-with-python-in-excel-exercise.xlsx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AC019-8AE5-D604-637D-2616F9570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15A3EF-31FB-8847-2431-D18DCD629F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920083-EE78-2637-5B2F-15F3E5644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AC303-777B-2A30-D86B-1593AF481711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F7464-4019-530D-259C-CC8639779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DA6EB-739B-C09A-0D70-F35ACBE97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6B637A-3F87-E02B-C1BF-F9344E5D21D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61657-7229-C046-86D6-59A7A05CA801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Visualizing data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090764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1437B-72D9-7B67-EACA-1DA0E17FF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10E35-A49D-EAC4-D3CC-A658021ED0B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00FDA-471A-24F8-7A92-245740E12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7AD3BF-5BF0-48CC-24C6-95DBFA4CCCF9}"/>
              </a:ext>
            </a:extLst>
          </p:cNvPr>
          <p:cNvSpPr txBox="1"/>
          <p:nvPr/>
        </p:nvSpPr>
        <p:spPr>
          <a:xfrm>
            <a:off x="260431" y="329879"/>
            <a:ext cx="8906720" cy="931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Visualizing data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Inserting and resizing Python plots in the workbook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Building plots in Python that would be difficult in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Customizing the results of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seaborn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visualizing-data-with-python-in-excel.xlsx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9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D388F-3E28-78E2-4FBF-0B5B6423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103EF5-809F-DF6C-737A-A488B961E98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047BC6-C728-9FDE-55B3-895CD444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2BC78-592F-295F-B35F-83E3BC1F3C6E}"/>
              </a:ext>
            </a:extLst>
          </p:cNvPr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Visualizing data with Python in 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this data to analyze sales, customer ratings, and more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visualizing-data-with-python-in-excel-exercise.xlsx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32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F8B22-050C-573A-875E-544878273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D27F10-FE44-5F3D-0DB3-617482DB52C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F1862-89C7-08CA-256F-6D92CE908382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Advanced Analysis with Copilot</a:t>
            </a:r>
          </a:p>
        </p:txBody>
      </p:sp>
    </p:spTree>
    <p:extLst>
      <p:ext uri="{BB962C8B-B14F-4D97-AF65-F5344CB8AC3E}">
        <p14:creationId xmlns:p14="http://schemas.microsoft.com/office/powerpoint/2010/main" val="900405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FEFFD-8F4E-F238-D610-4AAE687E9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2C7E6B-FF2C-4350-4CE3-47AA17FA9157}"/>
              </a:ext>
            </a:extLst>
          </p:cNvPr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The new trinity for data analysis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DDB56C5-D196-97B3-33D3-9711A4FC9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rainbow colored logo on a black background&#10;&#10;Description automatically generated">
            <a:extLst>
              <a:ext uri="{FF2B5EF4-FFF2-40B4-BE49-F238E27FC236}">
                <a16:creationId xmlns:a16="http://schemas.microsoft.com/office/drawing/2014/main" id="{03BD243B-FF3C-205B-C04E-186005A4C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4152900"/>
            <a:ext cx="4572000" cy="4572000"/>
          </a:xfrm>
          <a:prstGeom prst="rect">
            <a:avLst/>
          </a:prstGeom>
        </p:spPr>
      </p:pic>
      <p:pic>
        <p:nvPicPr>
          <p:cNvPr id="6" name="Picture 5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0879810D-C98D-EF46-640E-0737641B6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65" y="4152900"/>
            <a:ext cx="4910886" cy="4572000"/>
          </a:xfrm>
          <a:prstGeom prst="rect">
            <a:avLst/>
          </a:prstGeom>
        </p:spPr>
      </p:pic>
      <p:pic>
        <p:nvPicPr>
          <p:cNvPr id="8" name="Picture 7" descr="A blue and yellow snake logo&#10;&#10;Description automatically generated">
            <a:extLst>
              <a:ext uri="{FF2B5EF4-FFF2-40B4-BE49-F238E27FC236}">
                <a16:creationId xmlns:a16="http://schemas.microsoft.com/office/drawing/2014/main" id="{CF6EF4AB-1ADC-672F-1489-90418331BC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1" y="4152900"/>
            <a:ext cx="416583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3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087" y="456356"/>
            <a:ext cx="2246761" cy="29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odern data analytics in Excel book cover">
            <a:extLst>
              <a:ext uri="{FF2B5EF4-FFF2-40B4-BE49-F238E27FC236}">
                <a16:creationId xmlns:a16="http://schemas.microsoft.com/office/drawing/2014/main" id="{7C823F27-E07D-C4F1-1455-EB2ABBB2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5846" y="3840640"/>
            <a:ext cx="2400300" cy="314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385810-8B2A-7606-06E4-14CBB24FE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78971" y="605870"/>
            <a:ext cx="3333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4D652-008A-5BD3-E6B3-680376AD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7C5297B-BF4F-5814-C77F-F20AEB69AD6F}"/>
              </a:ext>
            </a:extLst>
          </p:cNvPr>
          <p:cNvSpPr txBox="1"/>
          <p:nvPr/>
        </p:nvSpPr>
        <p:spPr>
          <a:xfrm>
            <a:off x="520861" y="170082"/>
            <a:ext cx="167003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Aliens &amp; cows" panose="00000500000000000000" pitchFamily="2" charset="0"/>
              </a:rPr>
              <a:t>The new trinity for data analysis… </a:t>
            </a:r>
          </a:p>
          <a:p>
            <a:r>
              <a:rPr lang="en-US" sz="8800" i="1" dirty="0">
                <a:latin typeface="Aliens &amp; cows" panose="00000500000000000000" pitchFamily="2" charset="0"/>
              </a:rPr>
              <a:t>if you know what you’re doing!!!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E169FA76-0A11-21FE-5773-8D27E171B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  <p:pic>
        <p:nvPicPr>
          <p:cNvPr id="4" name="Picture 3" descr="A rainbow colored logo on a black background&#10;&#10;Description automatically generated">
            <a:extLst>
              <a:ext uri="{FF2B5EF4-FFF2-40B4-BE49-F238E27FC236}">
                <a16:creationId xmlns:a16="http://schemas.microsoft.com/office/drawing/2014/main" id="{0C34DF4D-C376-9860-232F-5C8E6820DC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4152900"/>
            <a:ext cx="4572000" cy="4572000"/>
          </a:xfrm>
          <a:prstGeom prst="rect">
            <a:avLst/>
          </a:prstGeom>
        </p:spPr>
      </p:pic>
      <p:pic>
        <p:nvPicPr>
          <p:cNvPr id="6" name="Picture 5" descr="A green square with a white x on it&#10;&#10;Description automatically generated">
            <a:extLst>
              <a:ext uri="{FF2B5EF4-FFF2-40B4-BE49-F238E27FC236}">
                <a16:creationId xmlns:a16="http://schemas.microsoft.com/office/drawing/2014/main" id="{100DC385-7CB3-BBA3-3CF2-970F6A477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265" y="4152900"/>
            <a:ext cx="4910886" cy="4572000"/>
          </a:xfrm>
          <a:prstGeom prst="rect">
            <a:avLst/>
          </a:prstGeom>
        </p:spPr>
      </p:pic>
      <p:pic>
        <p:nvPicPr>
          <p:cNvPr id="8" name="Picture 7" descr="A blue and yellow snake logo&#10;&#10;Description automatically generated">
            <a:extLst>
              <a:ext uri="{FF2B5EF4-FFF2-40B4-BE49-F238E27FC236}">
                <a16:creationId xmlns:a16="http://schemas.microsoft.com/office/drawing/2014/main" id="{F78FD38F-7F60-D2DA-6CF9-79F419218C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1" y="4152900"/>
            <a:ext cx="416583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502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AEBD9-88BF-FCB2-5906-2DDB1D03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3CD5E6-0CB5-F916-6D74-D9B293A9BBB1}"/>
              </a:ext>
            </a:extLst>
          </p:cNvPr>
          <p:cNvSpPr/>
          <p:nvPr/>
        </p:nvSpPr>
        <p:spPr>
          <a:xfrm>
            <a:off x="13944600" y="0"/>
            <a:ext cx="4343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3D82780-5819-77D2-1B48-D4B4B7A74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4DC700-0844-F8F3-62EA-7333CFC28A83}"/>
              </a:ext>
            </a:extLst>
          </p:cNvPr>
          <p:cNvSpPr txBox="1"/>
          <p:nvPr/>
        </p:nvSpPr>
        <p:spPr>
          <a:xfrm>
            <a:off x="260430" y="329879"/>
            <a:ext cx="13912769" cy="994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Getting started with Advanced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&amp; begin iterative analysis process with Copilot and Python 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Become an active participant and learner for best results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Worksheet: </a:t>
            </a:r>
            <a:r>
              <a:rPr lang="en-US" sz="48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</a:t>
            </a:r>
            <a:endParaRPr lang="en-US" sz="4800" dirty="0">
              <a:solidFill>
                <a:srgbClr val="CF3338"/>
              </a:solidFill>
              <a:latin typeface="Consolas" panose="020B0609020204030204" pitchFamily="49" charset="0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Resource: https://stringfestanalytics.com/how-to-get-started-with-advanced-analysis-with-python-for-copilot-in-excel/</a:t>
            </a:r>
            <a:endParaRPr lang="en-US" sz="4800" dirty="0">
              <a:solidFill>
                <a:srgbClr val="CF3338"/>
              </a:solidFill>
              <a:latin typeface="Pragmatica" panose="020B0403040502020204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45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41F74-A120-1045-29C3-9C50E7F54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E48D19-E80B-0C8E-43D8-10A61A56D4F0}"/>
              </a:ext>
            </a:extLst>
          </p:cNvPr>
          <p:cNvSpPr/>
          <p:nvPr/>
        </p:nvSpPr>
        <p:spPr>
          <a:xfrm>
            <a:off x="11277600" y="0"/>
            <a:ext cx="7010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FA50A-95B4-21E6-3B0F-6D7F088D95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FC095C-E4B7-06EB-1EB7-AA29747C02BA}"/>
              </a:ext>
            </a:extLst>
          </p:cNvPr>
          <p:cNvSpPr txBox="1"/>
          <p:nvPr/>
        </p:nvSpPr>
        <p:spPr>
          <a:xfrm>
            <a:off x="260430" y="329879"/>
            <a:ext cx="10178969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Additional use cases for Advanced Analytics (follow along!)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AU" sz="6000" dirty="0">
                <a:solidFill>
                  <a:srgbClr val="CF3338"/>
                </a:solidFill>
                <a:latin typeface="Pragmatica" panose="020B0403040502020204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visualizations</a:t>
            </a:r>
            <a:endParaRPr lang="en-AU" sz="6000" dirty="0">
              <a:solidFill>
                <a:srgbClr val="CF3338"/>
              </a:solidFill>
              <a:latin typeface="Pragmatica" panose="020B0403040502020204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AU" sz="6000" dirty="0">
                <a:solidFill>
                  <a:srgbClr val="CF3338"/>
                </a:solidFill>
                <a:latin typeface="Pragmatica" panose="020B040304050202020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 series</a:t>
            </a:r>
            <a:endParaRPr lang="en-AU" sz="6000" dirty="0">
              <a:solidFill>
                <a:srgbClr val="CF3338"/>
              </a:solidFill>
              <a:latin typeface="Pragmatica" panose="020B0403040502020204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AU" sz="6000" dirty="0">
                <a:solidFill>
                  <a:srgbClr val="CF3338"/>
                </a:solidFill>
                <a:latin typeface="Pragmatica" panose="020B0403040502020204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Text</a:t>
            </a:r>
            <a:endParaRPr lang="en-AU" sz="6000" dirty="0">
              <a:solidFill>
                <a:srgbClr val="CF3338"/>
              </a:solidFill>
              <a:latin typeface="Pragmatica" panose="020B0403040502020204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447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55BA3-8BB1-D4E8-AE84-1AAFDDC80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27CCB3-6193-A4D5-3EC4-C4C6C90AC466}"/>
              </a:ext>
            </a:extLst>
          </p:cNvPr>
          <p:cNvSpPr/>
          <p:nvPr/>
        </p:nvSpPr>
        <p:spPr>
          <a:xfrm>
            <a:off x="11353800" y="0"/>
            <a:ext cx="69342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AFD93A-D5EC-3200-99F7-C3ADE2A9BE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16716D-F76F-19C5-A4EE-7275704707D7}"/>
              </a:ext>
            </a:extLst>
          </p:cNvPr>
          <p:cNvSpPr txBox="1"/>
          <p:nvPr/>
        </p:nvSpPr>
        <p:spPr>
          <a:xfrm>
            <a:off x="228600" y="89327"/>
            <a:ext cx="10788569" cy="10108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Advanced Analytics 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Workbook: </a:t>
            </a:r>
            <a:r>
              <a:rPr lang="en-US" sz="4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copilot-dashboard-start.xlsx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Advanced Analysis to create visualizations for a dashboard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</a:t>
            </a:r>
            <a:r>
              <a:rPr lang="en-US" sz="4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mpg-dashboard-prompt.txt </a:t>
            </a: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for a sample input prompt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We’ll walk through assembling the dashboard together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Your results will vary from mine… embrace it!</a:t>
            </a:r>
          </a:p>
        </p:txBody>
      </p:sp>
    </p:spTree>
    <p:extLst>
      <p:ext uri="{BB962C8B-B14F-4D97-AF65-F5344CB8AC3E}">
        <p14:creationId xmlns:p14="http://schemas.microsoft.com/office/powerpoint/2010/main" val="3701366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10373-A02C-F3B4-7F85-90C1F8D02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14174C-EC4A-199D-6A4A-4D35ACE9D2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E84A95-1C43-F1BD-317B-2713C368E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C62C0B-6BAE-B45D-2422-EC0ED75B442B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3C77A1-7735-1718-6EC7-269027A71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021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5.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9D487-5FDD-928B-171D-E34AF10DA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658881-183D-B3AA-2B67-4711223B6C4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CC0F4-3DBC-3668-5BE8-9F565D30335C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6. Combined use cases for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245380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Learn core Python integration techniques in Excel.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Apply Python for complex data analysis and visualization techniques.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Harness generative AI and Copilot for assistance with Python tasks.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Master Python-driven Excel report automation.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5DE1B-28FC-C0FD-E79F-1EBEED8D1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9FE423-5F2C-B085-E6DB-678A0A38CDFD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1163B3-018D-68FE-688B-922B7B01EC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0D6E18-C2F9-94D6-0020-F745F308D8E6}"/>
              </a:ext>
            </a:extLst>
          </p:cNvPr>
          <p:cNvSpPr txBox="1"/>
          <p:nvPr/>
        </p:nvSpPr>
        <p:spPr>
          <a:xfrm>
            <a:off x="260430" y="329879"/>
            <a:ext cx="1101717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a moving average chart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Develop an interactive moving average chart using Python within an Excel workbook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Combine Python backend processing with Excel frontend capabilities to build user-driven data analyses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moving-average.xlsx</a:t>
            </a:r>
            <a:b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</a:b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User-defined resample period: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dynamic-moving-average.xlsx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378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4D3B1-C917-4EB0-DE9D-04CA302E7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7D33EC-6D3B-E0E8-2880-9F4B01B660E0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747CA4-0869-B933-381D-4273D1DD73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1D0215-089E-3CD1-C917-7699A738972C}"/>
              </a:ext>
            </a:extLst>
          </p:cNvPr>
          <p:cNvSpPr txBox="1"/>
          <p:nvPr/>
        </p:nvSpPr>
        <p:spPr>
          <a:xfrm>
            <a:off x="260430" y="329879"/>
            <a:ext cx="11017170" cy="8387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Dynamic measures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dynamic measures a la Power BI/Tableau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Integrate Python backend processing with Excel’s visualization capabilities to build responsive and customizable bar charts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Utilize Python’s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getattr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function to dynamically handle user-driven inputs for flexible data aggregation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dynamic-measures.xlsx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456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8E44-68DD-6AEA-08F3-5606760AE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5E1502-BDF1-3D8C-22A3-6213D3359402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6DC3E1-5616-5EA6-502A-7BCF02A8A0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51D885-4940-736A-16C8-F0E8B2DB8282}"/>
              </a:ext>
            </a:extLst>
          </p:cNvPr>
          <p:cNvSpPr txBox="1"/>
          <p:nvPr/>
        </p:nvSpPr>
        <p:spPr>
          <a:xfrm>
            <a:off x="260430" y="329879"/>
            <a:ext cx="11017170" cy="93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Practical use cases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do the following: 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user inputs for start date, end date, and cumulative type (sum or mean)</a:t>
            </a:r>
          </a:p>
          <a:p>
            <a:pPr marL="1628775" lvl="2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the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expanding()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method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 line chart of cumulative total over filtered date range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Don’t forget about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getattr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!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combine-use-cases-challenge.xlsx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94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44F74-031A-3677-99AA-1615035E0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F0834F8-7789-D143-9D0C-70F2E57DD0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78C244-F331-B616-D902-2C8BBF95C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3A8BBD-76AF-BC44-0247-61CFFD971008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08953-DD9D-3547-0277-211AFE3CB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99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5AED6-DC91-8187-A6D7-2AD25D32D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D7FF6E-1C0C-8CDA-A72F-8F4A7BA94F1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8FCA2-526C-505E-2E08-1D89791EED01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7. Quick wins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045755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3716B-FBFB-4A41-E766-11EDAE27D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833813-FC1E-EA4B-E6D0-E4C986E77CA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85091-F1C0-7814-F1D0-292A40D224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343810-3CE6-09A5-610F-AEF3D053747A}"/>
              </a:ext>
            </a:extLst>
          </p:cNvPr>
          <p:cNvSpPr txBox="1"/>
          <p:nvPr/>
        </p:nvSpPr>
        <p:spPr>
          <a:xfrm>
            <a:off x="260431" y="329879"/>
            <a:ext cx="8906720" cy="5702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Quick wins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is NOT inherently harder than Excel...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15 top use cases, ~1 line apiece!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963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10D06-D0B5-9212-A34F-8F08B4D2D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64A5DC-38D4-7F12-151E-016E4E82743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9C7250-A4DB-0BEE-0BC0-39A290D09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77DFE9-D506-DBB3-AF0C-C6AE174A701B}"/>
              </a:ext>
            </a:extLst>
          </p:cNvPr>
          <p:cNvSpPr txBox="1"/>
          <p:nvPr/>
        </p:nvSpPr>
        <p:spPr>
          <a:xfrm>
            <a:off x="260431" y="329879"/>
            <a:ext cx="8906720" cy="425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stringfestanalytics.com/book</a:t>
            </a:r>
            <a:endParaRPr lang="en-US" sz="36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B2AAF1C-37EA-DD65-2C5E-842E5A429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4438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83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2624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5400" dirty="0">
                <a:solidFill>
                  <a:srgbClr val="CF3338"/>
                </a:solidFill>
                <a:latin typeface="Pragmatica" panose="020B0403040502020204" pitchFamily="34" charset="0"/>
              </a:rPr>
              <a:t>xlwings.org/book 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630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3332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stringfestanalytics.com/maxl/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F8CF726B-4E1D-A6B6-3A42-0B86BB385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36879"/>
            <a:ext cx="3962399" cy="519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Twitter: @gjmount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E463E-B95A-1081-A311-382A02048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A3745D-0381-7CB8-8B1C-4CD71886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6119E7-F102-A88C-7E8C-68C93E630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Python in Excel for Enhanced Data Analytics 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29D4C7-03AE-2DE1-C0BC-BB67F87E53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069"/>
          <a:stretch/>
        </p:blipFill>
        <p:spPr>
          <a:xfrm>
            <a:off x="8153400" y="8430867"/>
            <a:ext cx="1981200" cy="97983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60ABF60-A4BA-4BDA-36E2-D77996A950BD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892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1D091-B5C8-2CAC-B905-5B3795626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C8E6B3-9724-A975-F719-4B4FC3DF6AB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F18529-1158-9920-4C66-2E7C706118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B5EBFE-6A73-5A2B-7522-7DB10483D89C}"/>
              </a:ext>
            </a:extLst>
          </p:cNvPr>
          <p:cNvSpPr txBox="1"/>
          <p:nvPr/>
        </p:nvSpPr>
        <p:spPr>
          <a:xfrm>
            <a:off x="260431" y="329879"/>
            <a:ext cx="8906720" cy="10229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Must-know features for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import with Power Query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preview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Structured references with Excel tables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Mixing Python and Excel operations with dynamic arrays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Creating, resizing, and referencing Python plots with images in cells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1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AA539-27A4-7DD4-D5B1-FCA55E0BE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44158C-6293-94AB-63AB-971E91A8E028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C93F93-4B19-9D4F-F9FD-7157392E0F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D4293E-9099-AA91-30CF-06B0A400F7E7}"/>
              </a:ext>
            </a:extLst>
          </p:cNvPr>
          <p:cNvSpPr txBox="1"/>
          <p:nvPr/>
        </p:nvSpPr>
        <p:spPr>
          <a:xfrm>
            <a:off x="260431" y="329879"/>
            <a:ext cx="8906720" cy="9263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Must-know features for Python in Excel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 into Excel via Power Query (Get Data &gt; From File &gt; From Text/CSV)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Unpivot the Fresh through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Delicassen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[sic] columns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as connection into Python in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Preview the data with a linked data type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Count the number of nonblank cells in the preview area with a spill operator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wholesale-customers.csv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0267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1099</Words>
  <Application>Microsoft Office PowerPoint</Application>
  <PresentationFormat>Custom</PresentationFormat>
  <Paragraphs>235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Normafixed Tryout</vt:lpstr>
      <vt:lpstr>Calibri</vt:lpstr>
      <vt:lpstr>Consolas</vt:lpstr>
      <vt:lpstr>Pragmatica</vt:lpstr>
      <vt:lpstr>Aliens &amp; cows</vt:lpstr>
      <vt:lpstr>Arial</vt:lpstr>
      <vt:lpstr>Office Theme</vt:lpstr>
      <vt:lpstr>Python in Excel for Enhanced Data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in Excel for Enhanced Data Analytics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227</cp:revision>
  <dcterms:created xsi:type="dcterms:W3CDTF">2006-08-16T00:00:00Z</dcterms:created>
  <dcterms:modified xsi:type="dcterms:W3CDTF">2025-05-08T16:41:52Z</dcterms:modified>
  <dc:identifier>DADurESpNu8</dc:identifier>
</cp:coreProperties>
</file>