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7"/>
  </p:notesMasterIdLst>
  <p:sldIdLst>
    <p:sldId id="256" r:id="rId2"/>
    <p:sldId id="358" r:id="rId3"/>
    <p:sldId id="258" r:id="rId4"/>
    <p:sldId id="425" r:id="rId5"/>
    <p:sldId id="394" r:id="rId6"/>
    <p:sldId id="427" r:id="rId7"/>
    <p:sldId id="426" r:id="rId8"/>
    <p:sldId id="364" r:id="rId9"/>
    <p:sldId id="378" r:id="rId10"/>
    <p:sldId id="395" r:id="rId11"/>
    <p:sldId id="372" r:id="rId12"/>
    <p:sldId id="396" r:id="rId13"/>
    <p:sldId id="397" r:id="rId14"/>
    <p:sldId id="398" r:id="rId15"/>
    <p:sldId id="387" r:id="rId16"/>
    <p:sldId id="365" r:id="rId17"/>
    <p:sldId id="399" r:id="rId18"/>
    <p:sldId id="400" r:id="rId19"/>
    <p:sldId id="401" r:id="rId20"/>
    <p:sldId id="402" r:id="rId21"/>
    <p:sldId id="403" r:id="rId22"/>
    <p:sldId id="404" r:id="rId23"/>
    <p:sldId id="407" r:id="rId24"/>
    <p:sldId id="424" r:id="rId25"/>
    <p:sldId id="415" r:id="rId26"/>
    <p:sldId id="405" r:id="rId27"/>
    <p:sldId id="412" r:id="rId28"/>
    <p:sldId id="413" r:id="rId29"/>
    <p:sldId id="414" r:id="rId30"/>
    <p:sldId id="406" r:id="rId31"/>
    <p:sldId id="409" r:id="rId32"/>
    <p:sldId id="410" r:id="rId33"/>
    <p:sldId id="416" r:id="rId34"/>
    <p:sldId id="411" r:id="rId35"/>
    <p:sldId id="265" r:id="rId36"/>
  </p:sldIdLst>
  <p:sldSz cx="18288000" cy="10287000"/>
  <p:notesSz cx="6858000" cy="9144000"/>
  <p:embeddedFontLst>
    <p:embeddedFont>
      <p:font typeface="Consolas" panose="020B0609020204030204" pitchFamily="49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78463" autoAdjust="0"/>
  </p:normalViewPr>
  <p:slideViewPr>
    <p:cSldViewPr>
      <p:cViewPr varScale="1">
        <p:scale>
          <a:sx n="45" d="100"/>
          <a:sy n="45" d="100"/>
        </p:scale>
        <p:origin x="432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0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8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2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24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2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6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0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93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09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iy.co/xlgs-sep-2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Modern Data Analytics in Excel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726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either Flash Fill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or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from Example: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city name from each column (Houston, Atlanta, Los Angeles,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initials for each time (HA, AB, LAD, </a:t>
            </a:r>
            <a:r>
              <a:rPr lang="en-US" sz="36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etc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455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AI-Powered Data Entry and Forecasting</a:t>
            </a:r>
          </a:p>
        </p:txBody>
      </p:sp>
    </p:spTree>
    <p:extLst>
      <p:ext uri="{BB962C8B-B14F-4D97-AF65-F5344CB8AC3E}">
        <p14:creationId xmlns:p14="http://schemas.microsoft.com/office/powerpoint/2010/main" val="3261205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36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Importing data from picture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forecasts with Forecast Sheet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Enhancing insights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ai-powered-data-entry-forecasting.xlsx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017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entry and forecasting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population forecast for the selected European countries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Enhance your data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479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75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AI-Powered Data Analysis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305170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89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Preparing data for Analyze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Basics of natural language querying &amp; prompt engineering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021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390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analysis and visualization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Prepare data for optimal Analyze Data use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total state population over time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ai-powered-data-analysis-visualization-exercise.xlsx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1430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51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838028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dern data analytics in Excel book cover">
            <a:extLst>
              <a:ext uri="{FF2B5EF4-FFF2-40B4-BE49-F238E27FC236}">
                <a16:creationId xmlns:a16="http://schemas.microsoft.com/office/drawing/2014/main" id="{4561131B-5250-BD3D-CCD7-1AB4619C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1" y="2855703"/>
            <a:ext cx="3513720" cy="460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AI-Powered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in Excel learns over time – try adding more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When one algorithm doesn’t work, try another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AI isn’t worth much without normalized, “tidy” datasets</a:t>
            </a:r>
          </a:p>
        </p:txBody>
      </p:sp>
    </p:spTree>
    <p:extLst>
      <p:ext uri="{BB962C8B-B14F-4D97-AF65-F5344CB8AC3E}">
        <p14:creationId xmlns:p14="http://schemas.microsoft.com/office/powerpoint/2010/main" val="139317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24606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From “that’s hard in Excel” to “that’s easy in Python”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234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950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From “that’s hard in Excel” to “that’s easy in Python” analysis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hard-excel-easy-python-analysis-exercise.xlsx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646464"/>
                </a:solidFill>
                <a:highlight>
                  <a:srgbClr val="F8F8F8"/>
                </a:highlight>
                <a:latin typeface="Plus Jakarta Display"/>
              </a:rPr>
              <a:t>B</a:t>
            </a:r>
            <a:r>
              <a:rPr lang="en-US" sz="4400" b="0" i="0" dirty="0">
                <a:solidFill>
                  <a:srgbClr val="646464"/>
                </a:solidFill>
                <a:effectLst/>
                <a:highlight>
                  <a:srgbClr val="F8F8F8"/>
                </a:highlight>
                <a:latin typeface="Plus Jakarta Display"/>
              </a:rPr>
              <a:t>uild repeatable data cleaning workflows with Power Query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646464"/>
                </a:solidFill>
                <a:effectLst/>
                <a:highlight>
                  <a:srgbClr val="F8F8F8"/>
                </a:highlight>
                <a:latin typeface="Plus Jakarta Display"/>
              </a:rPr>
              <a:t>Build relational data models and dashboards straight from Excel with Power Pivot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646464"/>
                </a:solidFill>
                <a:effectLst/>
                <a:highlight>
                  <a:srgbClr val="F8F8F8"/>
                </a:highlight>
                <a:latin typeface="Plus Jakarta Display"/>
              </a:rPr>
              <a:t>Use new Excel features like dynamic array functions, AI-powered insights, and Python integration</a:t>
            </a: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There’s more to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and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 than Python </a:t>
            </a:r>
            <a:r>
              <a:rPr lang="en-US" sz="9900" b="1" i="1" dirty="0">
                <a:solidFill>
                  <a:schemeClr val="bg1"/>
                </a:solidFill>
                <a:latin typeface="Normafixed Tryout" panose="00000409000000000000" pitchFamily="49" charset="0"/>
              </a:rPr>
              <a:t>in </a:t>
            </a:r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915421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59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in Excel is all about data analysis, visualization, statistics &amp; ML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It lacks Excel automation capabilities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Let’s automate an entire Excel workbook from Python… without opening Excel!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pae-pie.ipynb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274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313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There’s more to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and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 Excel than Python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in </a:t>
            </a:r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Automate production of a workbook comparing website visitors versus rating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create the script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pae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-pie-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exercise.ipynb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284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587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Pragmatica" panose="020B0403040502020204" pitchFamily="34" charset="0"/>
              </a:rPr>
              <a:t>Python in Excel RECAP</a:t>
            </a:r>
          </a:p>
          <a:p>
            <a:endParaRPr lang="en-US" sz="4200" dirty="0"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can do some things easier – there’s a reason it’s in Excel now!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Python in Excel for analysis &amp; visualization; </a:t>
            </a:r>
            <a:r>
              <a:rPr lang="en-US" sz="3600" dirty="0" err="1">
                <a:latin typeface="Pragmatica" panose="020B0403040502020204"/>
                <a:sym typeface="Consolas"/>
              </a:rPr>
              <a:t>openpyxl</a:t>
            </a:r>
            <a:r>
              <a:rPr lang="en-US" sz="3600" dirty="0">
                <a:latin typeface="Pragmatica" panose="020B0403040502020204"/>
                <a:sym typeface="Consolas"/>
              </a:rPr>
              <a:t> for everything else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latin typeface="Pragmatica" panose="020B0403040502020204"/>
                <a:sym typeface="Consolas"/>
              </a:rPr>
              <a:t>What about AI-powered, Python-powered Excel? Try Anaconda Toolbox </a:t>
            </a:r>
          </a:p>
        </p:txBody>
      </p:sp>
    </p:spTree>
    <p:extLst>
      <p:ext uri="{BB962C8B-B14F-4D97-AF65-F5344CB8AC3E}">
        <p14:creationId xmlns:p14="http://schemas.microsoft.com/office/powerpoint/2010/main" val="26511376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6" y="6730499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4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4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https://swiy.co/xlgs-sep-24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Data Cleaning with Power Query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>
                <a:latin typeface="Aliens &amp; cows" panose="00000500000000000000" pitchFamily="2" charset="0"/>
              </a:rPr>
              <a:t>1. </a:t>
            </a:r>
            <a:endParaRPr lang="en-US" sz="9000" dirty="0">
              <a:latin typeface="Aliens &amp; cows" panose="000005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646464"/>
                </a:solidFill>
                <a:highlight>
                  <a:srgbClr val="F8F8F8"/>
                </a:highlight>
                <a:latin typeface="Plus Jakarta Display"/>
              </a:rPr>
              <a:t>B</a:t>
            </a:r>
            <a:r>
              <a:rPr lang="en-US" sz="4400" b="0" i="0" dirty="0">
                <a:solidFill>
                  <a:srgbClr val="646464"/>
                </a:solidFill>
                <a:effectLst/>
                <a:highlight>
                  <a:srgbClr val="F8F8F8"/>
                </a:highlight>
                <a:latin typeface="Plus Jakarta Display"/>
              </a:rPr>
              <a:t>uild repeatable data cleaning workflows with Power Query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646464"/>
                </a:solidFill>
                <a:effectLst/>
                <a:highlight>
                  <a:srgbClr val="F8F8F8"/>
                </a:highlight>
                <a:latin typeface="Plus Jakarta Display"/>
              </a:rPr>
              <a:t>Build relational data models and dashboards straight from Excel with Power Pivot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646464"/>
                </a:solidFill>
                <a:effectLst/>
                <a:highlight>
                  <a:srgbClr val="F8F8F8"/>
                </a:highlight>
                <a:latin typeface="Plus Jakarta Display"/>
              </a:rPr>
              <a:t>Use new Excel features like dynamic array functions, AI-powered insights, and Python integration</a:t>
            </a: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AI-Powered Excel</a:t>
            </a:r>
          </a:p>
        </p:txBody>
      </p:sp>
    </p:spTree>
    <p:extLst>
      <p:ext uri="{BB962C8B-B14F-4D97-AF65-F5344CB8AC3E}">
        <p14:creationId xmlns:p14="http://schemas.microsoft.com/office/powerpoint/2010/main" val="1843591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AI-Powered Data Manipulation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10088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AI-powered data manipulation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Automating data entry with Flash Fill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Column by Example in Power Query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 a Formula by Example in Excel Online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Joining tables with Fuzzy Matching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ai-powered-data-manipulation.xlsx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489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885</Words>
  <Application>Microsoft Office PowerPoint</Application>
  <PresentationFormat>Custom</PresentationFormat>
  <Paragraphs>184</Paragraphs>
  <Slides>35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Plus Jakarta Display</vt:lpstr>
      <vt:lpstr>Calibri</vt:lpstr>
      <vt:lpstr>Arial</vt:lpstr>
      <vt:lpstr>Normafixed Tryout</vt:lpstr>
      <vt:lpstr>Pragmatica</vt:lpstr>
      <vt:lpstr>Aliens &amp; cows</vt:lpstr>
      <vt:lpstr>Consolas</vt:lpstr>
      <vt:lpstr>Office Theme</vt:lpstr>
      <vt:lpstr>Modern Data Analytics in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217</cp:revision>
  <dcterms:created xsi:type="dcterms:W3CDTF">2006-08-16T00:00:00Z</dcterms:created>
  <dcterms:modified xsi:type="dcterms:W3CDTF">2024-04-09T23:14:09Z</dcterms:modified>
  <dc:identifier>DADurESpNu8</dc:identifier>
</cp:coreProperties>
</file>