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425" r:id="rId5"/>
    <p:sldId id="442" r:id="rId6"/>
    <p:sldId id="394" r:id="rId7"/>
    <p:sldId id="427" r:id="rId8"/>
    <p:sldId id="380" r:id="rId9"/>
    <p:sldId id="428" r:id="rId10"/>
    <p:sldId id="381" r:id="rId11"/>
    <p:sldId id="429" r:id="rId12"/>
    <p:sldId id="390" r:id="rId13"/>
    <p:sldId id="430" r:id="rId14"/>
    <p:sldId id="382" r:id="rId15"/>
    <p:sldId id="441" r:id="rId16"/>
    <p:sldId id="426" r:id="rId17"/>
    <p:sldId id="431" r:id="rId18"/>
    <p:sldId id="383" r:id="rId19"/>
    <p:sldId id="432" r:id="rId20"/>
    <p:sldId id="384" r:id="rId21"/>
    <p:sldId id="433" r:id="rId22"/>
    <p:sldId id="385" r:id="rId23"/>
    <p:sldId id="434" r:id="rId24"/>
    <p:sldId id="386" r:id="rId25"/>
    <p:sldId id="440" r:id="rId26"/>
    <p:sldId id="435" r:id="rId27"/>
    <p:sldId id="436" r:id="rId28"/>
    <p:sldId id="387" r:id="rId29"/>
    <p:sldId id="437" r:id="rId30"/>
    <p:sldId id="388" r:id="rId31"/>
    <p:sldId id="438" r:id="rId32"/>
    <p:sldId id="439" r:id="rId33"/>
    <p:sldId id="372" r:id="rId34"/>
    <p:sldId id="265" r:id="rId35"/>
  </p:sldIdLst>
  <p:sldSz cx="18288000" cy="10287000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8463" autoAdjust="0"/>
  </p:normalViewPr>
  <p:slideViewPr>
    <p:cSldViewPr>
      <p:cViewPr varScale="1">
        <p:scale>
          <a:sx n="57" d="100"/>
          <a:sy n="57" d="100"/>
        </p:scale>
        <p:origin x="1402" y="2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8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0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xlgs-sep-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Modern Data Analytics in Excel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transforming-rows-power-query-exercises.xlsx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3. Transforming columns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Cleaning text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Changing data types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calculated columns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Reshaping data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transforming-columns-power-query.xlsx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0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columns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date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a month format, such as changing 1/1/2023 to January.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owner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proper case.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Split the location column into two separate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Reshape the dataset so that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subscription_cost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support_cost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services_cost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are consolidated into two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category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Introduce a new column named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7% of the values in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variable to the Text data type, and update both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columns to Currency.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results to a 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transforming-columns-power-query.xlsx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4. Appending and merging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Appending multiple sources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relational joins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Managing &amp; auditing queries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Start with a blank Excel workbook</a:t>
            </a:r>
            <a:endParaRPr lang="en-US" sz="42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0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9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Exercises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Multiple workbooks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Data Modeling and Analysis with Power Pivot</a:t>
            </a:r>
          </a:p>
        </p:txBody>
      </p:sp>
    </p:spTree>
    <p:extLst>
      <p:ext uri="{BB962C8B-B14F-4D97-AF65-F5344CB8AC3E}">
        <p14:creationId xmlns:p14="http://schemas.microsoft.com/office/powerpoint/2010/main" val="184359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5. First steps with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Pivot and the Data Model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 brief tour of the Power Pivot add-in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vs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first-steps-power-pivot.xlsx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6. Creating relational models in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and managing relationships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cardinality and filter direction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calculated columns with DAX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creating-relational-models-power-pivot.xlsx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838028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4561131B-5250-BD3D-CCD7-1AB4619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2855703"/>
            <a:ext cx="3513720" cy="46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3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 Exercises</a:t>
            </a:r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creating-relational-models-power-pivot-exercises.xlsx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7. Creating measures and KPIs in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measures with DAX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Implicit vs explicit measures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KPIs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creating-measures-kpis-power-pivot.xlsx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2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creating-measures-kpis-power-pivot-exercises.xlsx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8. Intermediate DAX for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Modified filter context with CALCULATE()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Time intelligence functions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intermediate-dax-power-pivot.xlsx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06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Intermediate DAX for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Pivot via Power Query and create the following measures: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set to Accessories.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accessories_rev_aus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both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Accessories and country is Australia.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aov_all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Calculates the total revenue divided by the total order quantity across the entire dataset, irrespective of applied filters.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profit_margin_ly_ytd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 for the previous year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intermediate-dax-power-pivot-exercises.csv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The Excel Analytics Toolkit</a:t>
            </a:r>
          </a:p>
        </p:txBody>
      </p:sp>
    </p:spTree>
    <p:extLst>
      <p:ext uri="{BB962C8B-B14F-4D97-AF65-F5344CB8AC3E}">
        <p14:creationId xmlns:p14="http://schemas.microsoft.com/office/powerpoint/2010/main" val="305549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9. Introducing dynamic array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Arrays, dynamic arrays, and dynamic array functions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Finding unique and distinct values with UNIQUE()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Filtering records with FILTER()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Sorting records with SORTBY()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modern lookups with XLOOKUP()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introducing-dynamic-array-functions.xlsx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0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dynamic array functions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distinct and truly unique values in the make column of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dataset. How many are there of each?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with city mileage greater than 30.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where either the city mileage is greater than 30, or where both cylinders are less than 6 and fuel is Regular.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 in descending order based on the highway mileage.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just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model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of the common dataset based on the years column, descending.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years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the common dataset to the vehicles dataset. Return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reported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if a match is not found.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introducing-dynamic-array-functions-exercises.xlsx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10. Augmented analytics and the future of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for AI-powered insights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OCR with Data from Image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Sentiment analysis with Azure Machine Learning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augmented-analytics-future-excel.xlsx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B</a:t>
            </a:r>
            <a:r>
              <a:rPr lang="en-US" sz="4400" b="0" i="0" dirty="0">
                <a:solidFill>
                  <a:srgbClr val="646464"/>
                </a:solidFill>
                <a:effectLst/>
                <a:latin typeface="Plus Jakarta Display"/>
              </a:rPr>
              <a:t>uild repeatable data cleaning workflows with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latin typeface="Plus Jakarta Display"/>
              </a:rPr>
              <a:t>Build relational data models and dashboards straight from Excel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latin typeface="Plus Jakarta Display"/>
              </a:rPr>
              <a:t>Use new Excel features like dynamic array functions, AI-powered insights, and Python integration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1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Augmented analytics and the future of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sentiment analysis on a dataset of movie reviews located in the </a:t>
            </a:r>
            <a:r>
              <a:rPr lang="en-US" sz="40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imdb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 using the Azure Machine Learning add-in. Afterwards, apply the </a:t>
            </a:r>
            <a:r>
              <a:rPr lang="en-US" sz="4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XLMiner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add-in to generate descriptive statistics for the obtained scores.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the 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life_expectancy.png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image into Excel. Use the Analyze Data feature to produce a line chart that illustrates the average life expectancy over time. It might be necessary to adjust the data format to achieve this.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augmented-analytics-future-excel-exercises.xlsx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11. Python with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Loading Excel data into Python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Converting Python objects to Excel values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python-with-excel.xlsx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14325600" y="0"/>
            <a:ext cx="3962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0" y="329879"/>
            <a:ext cx="11245769" cy="816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with Excel exercises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Switch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python-with-excel-exercises.xlsx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4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02"/>
          <a:stretch/>
        </p:blipFill>
        <p:spPr>
          <a:xfrm>
            <a:off x="3118754" y="1034024"/>
            <a:ext cx="1981200" cy="9944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https://swiy.co/xlgs-sep-24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Data Cleaning with Power Query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1. First Steps in Power Query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Power Query as Excel’s ETL tool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A tour of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Data profiling in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646464"/>
              </a:solidFill>
              <a:latin typeface="Plus Jakarta Display"/>
            </a:endParaRPr>
          </a:p>
          <a:p>
            <a:pPr>
              <a:buClr>
                <a:srgbClr val="CF3338"/>
              </a:buClr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File: </a:t>
            </a:r>
            <a:r>
              <a:rPr lang="en-US" sz="4400" i="1" dirty="0">
                <a:solidFill>
                  <a:srgbClr val="646464"/>
                </a:solidFill>
                <a:latin typeface="Plus Jakarta Display"/>
              </a:rPr>
              <a:t>first-steps-power-query.xlsx</a:t>
            </a:r>
            <a:endParaRPr lang="en-US" sz="42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first-steps-power-query-exercises.xlsx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2. Transforming rows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latin typeface="Plus Jakarta Display"/>
              </a:rPr>
              <a:t>Cleaning a roster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Loading &amp; refreshing the results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Splitting data by row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transforming-rows-power-query.xlsx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1853</Words>
  <Application>Microsoft Office PowerPoint</Application>
  <PresentationFormat>Custom</PresentationFormat>
  <Paragraphs>224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Aliens &amp; cows</vt:lpstr>
      <vt:lpstr>Plus Jakarta Display</vt:lpstr>
      <vt:lpstr>Pragmatica</vt:lpstr>
      <vt:lpstr>Arial</vt:lpstr>
      <vt:lpstr>Normafixed Tryout</vt:lpstr>
      <vt:lpstr>Consolas</vt:lpstr>
      <vt:lpstr>Calibri</vt:lpstr>
      <vt:lpstr>Office Theme</vt:lpstr>
      <vt:lpstr>Modern Data Analytics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221</cp:revision>
  <dcterms:created xsi:type="dcterms:W3CDTF">2006-08-16T00:00:00Z</dcterms:created>
  <dcterms:modified xsi:type="dcterms:W3CDTF">2024-09-23T00:42:03Z</dcterms:modified>
  <dc:identifier>DADurESpNu8</dc:identifier>
</cp:coreProperties>
</file>