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1" r:id="rId2"/>
    <p:sldId id="392" r:id="rId3"/>
    <p:sldId id="258" r:id="rId4"/>
    <p:sldId id="266" r:id="rId5"/>
    <p:sldId id="413" r:id="rId6"/>
    <p:sldId id="428" r:id="rId7"/>
    <p:sldId id="267" r:id="rId8"/>
    <p:sldId id="332" r:id="rId9"/>
    <p:sldId id="393" r:id="rId10"/>
    <p:sldId id="394" r:id="rId11"/>
    <p:sldId id="390" r:id="rId12"/>
    <p:sldId id="273" r:id="rId13"/>
    <p:sldId id="395" r:id="rId14"/>
    <p:sldId id="331" r:id="rId15"/>
    <p:sldId id="396" r:id="rId16"/>
    <p:sldId id="397" r:id="rId17"/>
    <p:sldId id="398" r:id="rId18"/>
    <p:sldId id="399" r:id="rId19"/>
    <p:sldId id="317" r:id="rId20"/>
    <p:sldId id="400" r:id="rId21"/>
    <p:sldId id="401" r:id="rId22"/>
    <p:sldId id="402" r:id="rId23"/>
    <p:sldId id="403" r:id="rId24"/>
    <p:sldId id="337" r:id="rId25"/>
    <p:sldId id="261" r:id="rId26"/>
    <p:sldId id="404" r:id="rId27"/>
    <p:sldId id="335" r:id="rId28"/>
    <p:sldId id="315" r:id="rId29"/>
    <p:sldId id="316" r:id="rId30"/>
    <p:sldId id="318"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317"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Diagram&#10;&#10;Description automatically generated">
            <a:extLst>
              <a:ext uri="{FF2B5EF4-FFF2-40B4-BE49-F238E27FC236}">
                <a16:creationId xmlns:a16="http://schemas.microsoft.com/office/drawing/2014/main" id="{B5201DA6-1804-46DF-8EF9-6F1830ED8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71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monty-hall.xlsx</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Three doors: one car, two goats</a:t>
            </a:r>
          </a:p>
          <a:p>
            <a:pPr marL="514350" indent="-514350">
              <a:buFont typeface="Arial" panose="020B0604020202020204" pitchFamily="34" charset="0"/>
              <a:buChar char="•"/>
            </a:pPr>
            <a:r>
              <a:rPr lang="en-US" sz="2800" b="1" dirty="0">
                <a:solidFill>
                  <a:srgbClr val="CF3338"/>
                </a:solidFill>
                <a:latin typeface="Pragmatica" pitchFamily="2" charset="0"/>
              </a:rPr>
              <a:t>You pick a door</a:t>
            </a:r>
          </a:p>
          <a:p>
            <a:pPr marL="514350" indent="-514350">
              <a:buFont typeface="Arial" panose="020B0604020202020204" pitchFamily="34" charset="0"/>
              <a:buChar char="•"/>
            </a:pPr>
            <a:r>
              <a:rPr lang="en-US" sz="2800" b="1" dirty="0">
                <a:solidFill>
                  <a:srgbClr val="CF3338"/>
                </a:solidFill>
                <a:latin typeface="Pragmatica" pitchFamily="2" charset="0"/>
              </a:rPr>
              <a:t>Monty opens another door: it has a goat</a:t>
            </a:r>
          </a:p>
          <a:p>
            <a:pPr marL="514350" indent="-514350">
              <a:buFont typeface="Arial" panose="020B0604020202020204" pitchFamily="34" charset="0"/>
              <a:buChar char="•"/>
            </a:pPr>
            <a:r>
              <a:rPr lang="en-US" sz="2800" b="1" dirty="0">
                <a:solidFill>
                  <a:srgbClr val="CF3338"/>
                </a:solidFill>
                <a:latin typeface="Pragmatica" pitchFamily="2" charset="0"/>
              </a:rPr>
              <a:t>Do you stick to your door, or switch doors? Does it matter? </a:t>
            </a:r>
          </a:p>
          <a:p>
            <a:pPr marL="514350" indent="-514350">
              <a:buFont typeface="+mj-lt"/>
              <a:buAutoNum type="arabicPeriod"/>
            </a:pPr>
            <a:endParaRPr lang="en-US" sz="2800" b="1" dirty="0">
              <a:solidFill>
                <a:srgbClr val="CF3338"/>
              </a:solidFill>
              <a:latin typeface="Pragmatica" pitchFamily="2" charset="0"/>
            </a:endParaRPr>
          </a:p>
        </p:txBody>
      </p:sp>
      <p:sp>
        <p:nvSpPr>
          <p:cNvPr id="7" name="Rectangle 6">
            <a:extLst>
              <a:ext uri="{FF2B5EF4-FFF2-40B4-BE49-F238E27FC236}">
                <a16:creationId xmlns:a16="http://schemas.microsoft.com/office/drawing/2014/main" id="{77BBEC85-7633-435D-A5B3-FFD4CC6C299B}"/>
              </a:ext>
            </a:extLst>
          </p:cNvPr>
          <p:cNvSpPr/>
          <p:nvPr/>
        </p:nvSpPr>
        <p:spPr>
          <a:xfrm>
            <a:off x="6941527" y="4919008"/>
            <a:ext cx="4120586" cy="1938992"/>
          </a:xfrm>
          <a:prstGeom prst="rect">
            <a:avLst/>
          </a:prstGeom>
        </p:spPr>
        <p:txBody>
          <a:bodyPr wrap="square">
            <a:spAutoFit/>
          </a:bodyPr>
          <a:lstStyle/>
          <a:p>
            <a:r>
              <a:rPr lang="en-US" sz="6000" dirty="0">
                <a:solidFill>
                  <a:schemeClr val="bg1"/>
                </a:solidFill>
              </a:rPr>
              <a:t>🚪🚪🚪</a:t>
            </a:r>
          </a:p>
          <a:p>
            <a:r>
              <a:rPr lang="en-US" sz="6000" dirty="0">
                <a:solidFill>
                  <a:schemeClr val="bg1"/>
                </a:solidFill>
              </a:rPr>
              <a:t>🐐🚗🐐 </a:t>
            </a:r>
          </a:p>
        </p:txBody>
      </p:sp>
    </p:spTree>
    <p:extLst>
      <p:ext uri="{BB962C8B-B14F-4D97-AF65-F5344CB8AC3E}">
        <p14:creationId xmlns:p14="http://schemas.microsoft.com/office/powerpoint/2010/main" val="154171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188695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2011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51347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68357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228682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5116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2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42424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891152"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with a 30-day free trial to O’Reilly</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55351" y="3887938"/>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 (</a:t>
            </a:r>
            <a:r>
              <a:rPr lang="en-US" sz="2800" i="1" dirty="0">
                <a:solidFill>
                  <a:srgbClr val="707070"/>
                </a:solidFill>
                <a:latin typeface="Pragmatica" panose="020B0403040502020204" pitchFamily="34" charset="0"/>
              </a:rPr>
              <a:t>Subscribe for 30 Days to Data Analyst</a:t>
            </a:r>
            <a:r>
              <a:rPr lang="en-US" sz="2800" dirty="0">
                <a:solidFill>
                  <a:srgbClr val="707070"/>
                </a:solidFill>
                <a:latin typeface="Pragmatica" panose="020B0403040502020204" pitchFamily="34" charset="0"/>
              </a:rPr>
              <a:t>) </a:t>
            </a:r>
          </a:p>
        </p:txBody>
      </p:sp>
      <p:pic>
        <p:nvPicPr>
          <p:cNvPr id="2" name="Picture 1">
            <a:extLst>
              <a:ext uri="{FF2B5EF4-FFF2-40B4-BE49-F238E27FC236}">
                <a16:creationId xmlns:a16="http://schemas.microsoft.com/office/drawing/2014/main" id="{912357C0-05AF-4794-9E55-C81A142CEB3E}"/>
              </a:ext>
            </a:extLst>
          </p:cNvPr>
          <p:cNvPicPr>
            <a:picLocks noChangeAspect="1"/>
          </p:cNvPicPr>
          <p:nvPr/>
        </p:nvPicPr>
        <p:blipFill>
          <a:blip r:embed="rId3"/>
          <a:stretch>
            <a:fillRect/>
          </a:stretch>
        </p:blipFill>
        <p:spPr>
          <a:xfrm>
            <a:off x="5276759" y="2643569"/>
            <a:ext cx="5932015" cy="3583366"/>
          </a:xfrm>
          <a:prstGeom prst="rect">
            <a:avLst/>
          </a:prstGeom>
        </p:spPr>
      </p:pic>
    </p:spTree>
    <p:extLst>
      <p:ext uri="{BB962C8B-B14F-4D97-AF65-F5344CB8AC3E}">
        <p14:creationId xmlns:p14="http://schemas.microsoft.com/office/powerpoint/2010/main" val="137087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37296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2582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1638</Words>
  <Application>Microsoft Office PowerPoint</Application>
  <PresentationFormat>Widescreen</PresentationFormat>
  <Paragraphs>178</Paragraphs>
  <Slides>31</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39</cp:revision>
  <dcterms:created xsi:type="dcterms:W3CDTF">2019-10-19T21:47:18Z</dcterms:created>
  <dcterms:modified xsi:type="dcterms:W3CDTF">2021-07-11T00:35:59Z</dcterms:modified>
</cp:coreProperties>
</file>