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330" r:id="rId4"/>
    <p:sldId id="266" r:id="rId5"/>
    <p:sldId id="267" r:id="rId6"/>
    <p:sldId id="332" r:id="rId7"/>
    <p:sldId id="269" r:id="rId8"/>
    <p:sldId id="320" r:id="rId9"/>
    <p:sldId id="311" r:id="rId10"/>
    <p:sldId id="273" r:id="rId11"/>
    <p:sldId id="327" r:id="rId12"/>
    <p:sldId id="331" r:id="rId13"/>
    <p:sldId id="312" r:id="rId14"/>
    <p:sldId id="275" r:id="rId15"/>
    <p:sldId id="322" r:id="rId16"/>
    <p:sldId id="329" r:id="rId17"/>
    <p:sldId id="317" r:id="rId18"/>
    <p:sldId id="328" r:id="rId19"/>
    <p:sldId id="324" r:id="rId20"/>
    <p:sldId id="326" r:id="rId21"/>
    <p:sldId id="325" r:id="rId22"/>
    <p:sldId id="337" r:id="rId23"/>
    <p:sldId id="261" r:id="rId24"/>
    <p:sldId id="318" r:id="rId25"/>
    <p:sldId id="319" r:id="rId26"/>
    <p:sldId id="305" r:id="rId27"/>
    <p:sldId id="306" r:id="rId28"/>
    <p:sldId id="315" r:id="rId29"/>
    <p:sldId id="333" r:id="rId30"/>
    <p:sldId id="334" r:id="rId31"/>
    <p:sldId id="335" r:id="rId32"/>
    <p:sldId id="316" r:id="rId33"/>
    <p:sldId id="33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157" autoAdjust="0"/>
  </p:normalViewPr>
  <p:slideViewPr>
    <p:cSldViewPr snapToGrid="0">
      <p:cViewPr varScale="1">
        <p:scale>
          <a:sx n="78" d="100"/>
          <a:sy n="78" d="100"/>
        </p:scale>
        <p:origin x="1208" y="6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093464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31</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want to do today – well this is an Excel meetup, so this would be a weird meetup for me to be trashing Excel as an inherently inferior tool. I love Excel and it’s my home base for working with data, and I’ve found for some tasks that R and Python are just better fits. I want to contextualize R and Python as complementary resources. </a:t>
            </a:r>
          </a:p>
          <a:p>
            <a:endParaRPr lang="en-US" dirty="0"/>
          </a:p>
          <a:p>
            <a:r>
              <a:rPr lang="en-US" dirty="0"/>
              <a:t>So if you are interested in learning these tools as an Excel user, I want to give you a clear learning path and provide you an overview here. Now it probably seems really intimidating to go anywhere near R or Python but by the end of this hour you’ll have a good lay of the land – I’ll have some demos here where you can use the industry standard software for these languages without having to download anything. </a:t>
            </a:r>
          </a:p>
          <a:p>
            <a:endParaRPr lang="en-US" dirty="0"/>
          </a:p>
          <a:p>
            <a:r>
              <a:rPr lang="en-US" dirty="0"/>
              <a:t>I also want to go a bit further than I necessarily do in the book and show some tangible demos for combining these two tools – again I want to show that you should think of these tools as complements and not substitutes. </a:t>
            </a:r>
          </a:p>
          <a:p>
            <a:endParaRPr lang="en-US" dirty="0"/>
          </a:p>
          <a:p>
            <a:r>
              <a:rPr lang="en-US" dirty="0"/>
              <a:t>So those are the official learning objectives.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unofficial objective is to have fun with data and computers, if you are in this group you are probably a geek, so you can take this meetup as an opportunity to geek out with other geeks and learn something new.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start out here just with a conceptual overview of how Excel fits in with other tools you might use for analytics, and when I say analytics I mean using data to make recommendations about what to do given what’s happened. You’ll learn a bit about open source tools and how to think about how they related to Microsoft’s own stack.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seems patronizing</a:t>
            </a:r>
          </a:p>
          <a:p>
            <a:r>
              <a:rPr lang="en-US" dirty="0"/>
              <a:t>How about add a slide defining what analytics 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503047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11498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5/5/2021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5.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s://github.com/stringfestdata/london-exce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hyperlink" Target="https://www.georgejmount.com/book"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1026" name="Picture 2" descr="Meetup cover image">
            <a:extLst>
              <a:ext uri="{FF2B5EF4-FFF2-40B4-BE49-F238E27FC236}">
                <a16:creationId xmlns:a16="http://schemas.microsoft.com/office/drawing/2014/main" id="{3FC38F87-3A69-4878-A539-D38D59594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83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29018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821671" y="1033866"/>
            <a:ext cx="3993611" cy="613266"/>
          </a:xfrm>
          <a:prstGeom prst="rect">
            <a:avLst/>
          </a:prstGeom>
        </p:spPr>
      </p:pic>
      <p:sp>
        <p:nvSpPr>
          <p:cNvPr id="10" name="Rectangle 9">
            <a:extLst>
              <a:ext uri="{FF2B5EF4-FFF2-40B4-BE49-F238E27FC236}">
                <a16:creationId xmlns:a16="http://schemas.microsoft.com/office/drawing/2014/main" id="{BD7677C6-2413-480B-9112-3F8B5A0763E5}"/>
              </a:ext>
            </a:extLst>
          </p:cNvPr>
          <p:cNvSpPr/>
          <p:nvPr/>
        </p:nvSpPr>
        <p:spPr>
          <a:xfrm>
            <a:off x="766845" y="1647132"/>
            <a:ext cx="4632358" cy="369332"/>
          </a:xfrm>
          <a:prstGeom prst="rect">
            <a:avLst/>
          </a:prstGeom>
        </p:spPr>
        <p:txBody>
          <a:bodyPr wrap="none">
            <a:spAutoFit/>
          </a:bodyPr>
          <a:lstStyle/>
          <a:p>
            <a:r>
              <a:rPr lang="en-US" dirty="0">
                <a:solidFill>
                  <a:srgbClr val="707070"/>
                </a:solidFill>
                <a:latin typeface="Pragmatica" panose="020B0403040502020204" pitchFamily="34" charset="0"/>
                <a:hlinkClick r:id="rId6"/>
              </a:rPr>
              <a:t>https://github.com/stringfestdata/london-excel</a:t>
            </a:r>
            <a:endParaRPr lang="en-US"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43814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8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800" b="1" dirty="0">
                <a:solidFill>
                  <a:srgbClr val="CF3338"/>
                </a:solidFill>
                <a:latin typeface="Pragmatica" pitchFamily="2" charset="0"/>
              </a:rPr>
              <a:t>Load and explore </a:t>
            </a:r>
            <a:r>
              <a:rPr lang="en-US" sz="2800" b="1" dirty="0">
                <a:solidFill>
                  <a:srgbClr val="CF3338"/>
                </a:solidFill>
                <a:latin typeface="Consolas" panose="020B0609020204030204" pitchFamily="49" charset="0"/>
              </a:rPr>
              <a:t>diamonds</a:t>
            </a:r>
            <a:r>
              <a:rPr lang="en-US" sz="2800" b="1" dirty="0">
                <a:solidFill>
                  <a:srgbClr val="CF3338"/>
                </a:solidFill>
                <a:latin typeface="Pragmatica" pitchFamily="2" charset="0"/>
              </a:rPr>
              <a:t> dataset</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Write a “sentence” in </a:t>
            </a:r>
            <a:r>
              <a:rPr lang="en-US" sz="2800" b="1" dirty="0" err="1">
                <a:solidFill>
                  <a:srgbClr val="CF3338"/>
                </a:solidFill>
                <a:latin typeface="Consolas" panose="020B0609020204030204" pitchFamily="49" charset="0"/>
              </a:rPr>
              <a:t>dplyr</a:t>
            </a:r>
            <a:r>
              <a:rPr lang="en-US" sz="2800" b="1" dirty="0">
                <a:solidFill>
                  <a:srgbClr val="CF3338"/>
                </a:solidFill>
                <a:latin typeface="Pragmatica" pitchFamily="2" charset="0"/>
              </a:rPr>
              <a:t>:</a:t>
            </a:r>
          </a:p>
          <a:p>
            <a:pPr lvl="1"/>
            <a:r>
              <a:rPr lang="en-US" sz="2800" i="1" dirty="0">
                <a:solidFill>
                  <a:srgbClr val="CF3338"/>
                </a:solidFill>
                <a:latin typeface="Pragmatica" panose="020B0403040502020204" pitchFamily="34" charset="0"/>
              </a:rPr>
              <a:t>“Get me the average price for each cut, sorted from high to low.”</a:t>
            </a:r>
          </a:p>
          <a:p>
            <a:pPr lvl="1"/>
            <a:endParaRPr lang="en-US" sz="2800" i="1" dirty="0">
              <a:solidFill>
                <a:srgbClr val="CF3338"/>
              </a:solidFill>
              <a:latin typeface="Pragmatica" panose="020B0403040502020204" pitchFamily="34" charset="0"/>
            </a:endParaRPr>
          </a:p>
          <a:p>
            <a:pPr lvl="1"/>
            <a:r>
              <a:rPr lang="en-US" sz="28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Sort the results</a:t>
            </a:r>
          </a:p>
          <a:p>
            <a:pPr lvl="1"/>
            <a:endParaRPr lang="en-US" sz="2800" i="1" dirty="0">
              <a:solidFill>
                <a:srgbClr val="CF3338"/>
              </a:solidFill>
              <a:latin typeface="Pragmatica" panose="020B0403040502020204" pitchFamily="34" charset="0"/>
            </a:endParaRPr>
          </a:p>
          <a:p>
            <a:r>
              <a:rPr lang="en-US" sz="2800" b="1" dirty="0">
                <a:solidFill>
                  <a:srgbClr val="CF3338"/>
                </a:solidFill>
                <a:latin typeface="Pragmatica" pitchFamily="2" charset="0"/>
              </a:rPr>
              <a:t>File: </a:t>
            </a:r>
            <a:r>
              <a:rPr lang="en-US" sz="2800" b="1" dirty="0" err="1">
                <a:solidFill>
                  <a:srgbClr val="CF3338"/>
                </a:solidFill>
                <a:latin typeface="Consolas" panose="020B0609020204030204" pitchFamily="49" charset="0"/>
              </a:rPr>
              <a:t>diamonds.r</a:t>
            </a:r>
            <a:endParaRPr lang="en-US" sz="2800" b="1" dirty="0">
              <a:solidFill>
                <a:srgbClr val="CF3338"/>
              </a:solidFill>
              <a:latin typeface="Consolas" panose="020B0609020204030204" pitchFamily="49" charset="0"/>
            </a:endParaRPr>
          </a:p>
          <a:p>
            <a:pPr marL="514350" indent="-514350">
              <a:buFont typeface="+mj-lt"/>
              <a:buAutoNum type="arabicPeriod"/>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191716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223967"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383149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409494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https://github.com/stringfestdata/london-excel</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2050" name="Picture 2">
            <a:extLst>
              <a:ext uri="{FF2B5EF4-FFF2-40B4-BE49-F238E27FC236}">
                <a16:creationId xmlns:a16="http://schemas.microsoft.com/office/drawing/2014/main" id="{43AE153A-05BB-4CA5-BD58-A4F4AD805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1457" y="0"/>
            <a:ext cx="2710543" cy="36838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02B707-5E3D-41F6-915E-0790C73BE991}"/>
              </a:ext>
            </a:extLst>
          </p:cNvPr>
          <p:cNvSpPr txBox="1"/>
          <p:nvPr/>
        </p:nvSpPr>
        <p:spPr>
          <a:xfrm>
            <a:off x="9481457" y="3766457"/>
            <a:ext cx="2569029" cy="646331"/>
          </a:xfrm>
          <a:prstGeom prst="rect">
            <a:avLst/>
          </a:prstGeom>
          <a:noFill/>
        </p:spPr>
        <p:txBody>
          <a:bodyPr wrap="square" rtlCol="0">
            <a:spAutoFit/>
          </a:bodyPr>
          <a:lstStyle/>
          <a:p>
            <a:r>
              <a:rPr lang="en-US" dirty="0">
                <a:latin typeface="Pragmatica" panose="020B7200000000000000" pitchFamily="34" charset="0"/>
              </a:rPr>
              <a:t>Alan Turing (</a:t>
            </a:r>
            <a:r>
              <a:rPr lang="da-DK" dirty="0">
                <a:latin typeface="Pragmatica" panose="020B7200000000000000" pitchFamily="34" charset="0"/>
              </a:rPr>
              <a:t>23 June 1912 – 7 June 1954)</a:t>
            </a:r>
            <a:endParaRPr lang="en-US" dirty="0">
              <a:latin typeface="Pragmatica" panose="020B7200000000000000" pitchFamily="34" charset="0"/>
            </a:endParaRP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6"/>
          <a:stretch>
            <a:fillRect/>
          </a:stretch>
        </p:blipFill>
        <p:spPr>
          <a:xfrm>
            <a:off x="801439" y="2923600"/>
            <a:ext cx="5780952" cy="1685714"/>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6384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355352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347368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9124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p:txBody>
      </p:sp>
      <p:pic>
        <p:nvPicPr>
          <p:cNvPr id="1026" name="Picture 2" descr="R for Data Science : Garrett Grolemund : 9781491910399">
            <a:extLst>
              <a:ext uri="{FF2B5EF4-FFF2-40B4-BE49-F238E27FC236}">
                <a16:creationId xmlns:a16="http://schemas.microsoft.com/office/drawing/2014/main" id="{228C5BB5-BCF5-4CC8-BF2F-BEA32A01E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2753" y="2005196"/>
            <a:ext cx="3239247" cy="4852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19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p:txBody>
      </p:sp>
      <p:pic>
        <p:nvPicPr>
          <p:cNvPr id="2050" name="Picture 2" descr="Python for Data Analysis, 2nd Edition - PDF eBook Free ...">
            <a:extLst>
              <a:ext uri="{FF2B5EF4-FFF2-40B4-BE49-F238E27FC236}">
                <a16:creationId xmlns:a16="http://schemas.microsoft.com/office/drawing/2014/main" id="{8F7C777F-32F4-44F9-8D6A-B489DA9CE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974" y="2105025"/>
            <a:ext cx="362902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6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523220"/>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p:txBody>
      </p:sp>
      <p:pic>
        <p:nvPicPr>
          <p:cNvPr id="3074" name="Picture 2" descr="Responsive image">
            <a:extLst>
              <a:ext uri="{FF2B5EF4-FFF2-40B4-BE49-F238E27FC236}">
                <a16:creationId xmlns:a16="http://schemas.microsoft.com/office/drawing/2014/main" id="{B3E34C6A-B51B-4A38-94B3-648037FB6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1" y="2462107"/>
            <a:ext cx="3352800" cy="439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53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400424" y="3162573"/>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4282520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Excel and the analytics stack</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147404" y="6316284"/>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What is Excel good for? </a:t>
            </a:r>
          </a:p>
        </p:txBody>
      </p:sp>
      <p:sp>
        <p:nvSpPr>
          <p:cNvPr id="3" name="TextBox 2"/>
          <p:cNvSpPr txBox="1"/>
          <p:nvPr/>
        </p:nvSpPr>
        <p:spPr>
          <a:xfrm>
            <a:off x="347241" y="2280355"/>
            <a:ext cx="5164238" cy="2800767"/>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Good at…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 calculations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End-user interactivity</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Rapid prototyping</a:t>
            </a:r>
          </a:p>
          <a:p>
            <a:pPr>
              <a:buClr>
                <a:srgbClr val="CF3338"/>
              </a:buClr>
            </a:pPr>
            <a:endParaRPr lang="en-US" sz="2800" dirty="0">
              <a:solidFill>
                <a:srgbClr val="707070"/>
              </a:solidFill>
              <a:latin typeface="Pragmatica" panose="020B0403040502020204" pitchFamily="34" charset="0"/>
            </a:endParaRPr>
          </a:p>
        </p:txBody>
      </p:sp>
      <p:sp>
        <p:nvSpPr>
          <p:cNvPr id="5" name="TextBox 4"/>
          <p:cNvSpPr txBox="1"/>
          <p:nvPr/>
        </p:nvSpPr>
        <p:spPr>
          <a:xfrm>
            <a:off x="5511478" y="2218800"/>
            <a:ext cx="6539697" cy="2369880"/>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Not so much…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Storing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Mobilizing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Implementing advanced analytics</a:t>
            </a:r>
          </a:p>
        </p:txBody>
      </p:sp>
    </p:spTree>
    <p:extLst>
      <p:ext uri="{BB962C8B-B14F-4D97-AF65-F5344CB8AC3E}">
        <p14:creationId xmlns:p14="http://schemas.microsoft.com/office/powerpoint/2010/main" val="313829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51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08871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2211</Words>
  <Application>Microsoft Office PowerPoint</Application>
  <PresentationFormat>Widescreen</PresentationFormat>
  <Paragraphs>210</Paragraphs>
  <Slides>33</Slides>
  <Notes>26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69</cp:revision>
  <dcterms:created xsi:type="dcterms:W3CDTF">2019-10-19T21:47:18Z</dcterms:created>
  <dcterms:modified xsi:type="dcterms:W3CDTF">2021-05-05T17:53:26Z</dcterms:modified>
</cp:coreProperties>
</file>