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358" r:id="rId3"/>
    <p:sldId id="258" r:id="rId4"/>
    <p:sldId id="363" r:id="rId5"/>
    <p:sldId id="362" r:id="rId6"/>
    <p:sldId id="25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7" r:id="rId16"/>
    <p:sldId id="376" r:id="rId17"/>
    <p:sldId id="378" r:id="rId18"/>
    <p:sldId id="379" r:id="rId19"/>
    <p:sldId id="380" r:id="rId20"/>
    <p:sldId id="387" r:id="rId21"/>
    <p:sldId id="365" r:id="rId22"/>
    <p:sldId id="391" r:id="rId23"/>
    <p:sldId id="392" r:id="rId24"/>
    <p:sldId id="393" r:id="rId25"/>
    <p:sldId id="381" r:id="rId26"/>
    <p:sldId id="394" r:id="rId27"/>
    <p:sldId id="395" r:id="rId28"/>
    <p:sldId id="396" r:id="rId29"/>
    <p:sldId id="397" r:id="rId30"/>
    <p:sldId id="390" r:id="rId31"/>
    <p:sldId id="382" r:id="rId32"/>
    <p:sldId id="383" r:id="rId33"/>
    <p:sldId id="384" r:id="rId34"/>
    <p:sldId id="416" r:id="rId35"/>
    <p:sldId id="415" r:id="rId36"/>
    <p:sldId id="418" r:id="rId37"/>
    <p:sldId id="419" r:id="rId38"/>
    <p:sldId id="417" r:id="rId39"/>
    <p:sldId id="366" r:id="rId40"/>
    <p:sldId id="420" r:id="rId41"/>
    <p:sldId id="421" r:id="rId42"/>
    <p:sldId id="422" r:id="rId43"/>
    <p:sldId id="401" r:id="rId44"/>
    <p:sldId id="423" r:id="rId45"/>
    <p:sldId id="424" r:id="rId46"/>
    <p:sldId id="425" r:id="rId47"/>
    <p:sldId id="426" r:id="rId48"/>
    <p:sldId id="427" r:id="rId49"/>
    <p:sldId id="398" r:id="rId50"/>
    <p:sldId id="367" r:id="rId51"/>
    <p:sldId id="405" r:id="rId52"/>
    <p:sldId id="407" r:id="rId53"/>
    <p:sldId id="404" r:id="rId54"/>
    <p:sldId id="406" r:id="rId55"/>
    <p:sldId id="408" r:id="rId56"/>
    <p:sldId id="409" r:id="rId57"/>
    <p:sldId id="399" r:id="rId58"/>
    <p:sldId id="364" r:id="rId59"/>
    <p:sldId id="386" r:id="rId60"/>
    <p:sldId id="389" r:id="rId61"/>
    <p:sldId id="410" r:id="rId62"/>
    <p:sldId id="350" r:id="rId63"/>
    <p:sldId id="411" r:id="rId64"/>
    <p:sldId id="351" r:id="rId65"/>
    <p:sldId id="352" r:id="rId66"/>
    <p:sldId id="412" r:id="rId67"/>
    <p:sldId id="354" r:id="rId68"/>
    <p:sldId id="355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" initials="GM" lastIdx="1" clrIdx="0">
    <p:extLst>
      <p:ext uri="{19B8F6BF-5375-455C-9EA6-DF929625EA0E}">
        <p15:presenceInfo xmlns:p15="http://schemas.microsoft.com/office/powerpoint/2012/main" userId="S::george@georgejmount.com::f62b7f9a-d362-4c96-927b-ee32451abe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BAA783"/>
    <a:srgbClr val="628EA9"/>
    <a:srgbClr val="707070"/>
    <a:srgbClr val="FCA426"/>
    <a:srgbClr val="F5F5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8/10/relationships/authors" Target="authors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EE0B5B-D44D-4629-9E00-CBA03A3CACC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3EE220-3CAA-4572-B127-DFAF9E764945}">
      <dgm:prSet phldrT="[Text]" custT="1"/>
      <dgm:spPr>
        <a:solidFill>
          <a:srgbClr val="CF3338"/>
        </a:solidFill>
      </dgm:spPr>
      <dgm:t>
        <a:bodyPr/>
        <a:lstStyle/>
        <a:p>
          <a:r>
            <a:rPr lang="en-US" sz="3600" dirty="0"/>
            <a:t>Does this condition hold up?</a:t>
          </a:r>
        </a:p>
      </dgm:t>
    </dgm:pt>
    <dgm:pt modelId="{7253DBE5-006A-4791-A84E-6F58FC3F1228}" type="parTrans" cxnId="{FCD06CD8-AA50-4ED0-B887-7ABC6C268A27}">
      <dgm:prSet/>
      <dgm:spPr/>
      <dgm:t>
        <a:bodyPr/>
        <a:lstStyle/>
        <a:p>
          <a:endParaRPr lang="en-US"/>
        </a:p>
      </dgm:t>
    </dgm:pt>
    <dgm:pt modelId="{DBAE2F4C-A746-46DA-8E1F-77CC751E5D13}" type="sibTrans" cxnId="{FCD06CD8-AA50-4ED0-B887-7ABC6C268A27}">
      <dgm:prSet/>
      <dgm:spPr/>
      <dgm:t>
        <a:bodyPr/>
        <a:lstStyle/>
        <a:p>
          <a:endParaRPr lang="en-US"/>
        </a:p>
      </dgm:t>
    </dgm:pt>
    <dgm:pt modelId="{EEC16225-A0F3-4D55-9731-0E11E877F4C0}">
      <dgm:prSet phldrT="[Text]" custT="1"/>
      <dgm:spPr>
        <a:solidFill>
          <a:srgbClr val="CF3338"/>
        </a:solidFill>
      </dgm:spPr>
      <dgm:t>
        <a:bodyPr/>
        <a:lstStyle/>
        <a:p>
          <a:r>
            <a:rPr lang="en-US" sz="5400" dirty="0"/>
            <a:t>Yes: TRUE</a:t>
          </a:r>
        </a:p>
      </dgm:t>
    </dgm:pt>
    <dgm:pt modelId="{90796D77-2CE2-49F4-A12F-1F03B65949D9}" type="parTrans" cxnId="{28478592-9FDE-41FE-81FC-5882FA562C46}">
      <dgm:prSet/>
      <dgm:spPr/>
      <dgm:t>
        <a:bodyPr/>
        <a:lstStyle/>
        <a:p>
          <a:endParaRPr lang="en-US"/>
        </a:p>
      </dgm:t>
    </dgm:pt>
    <dgm:pt modelId="{18F4A481-5E92-47BA-87F0-EA6DDBA5EDAD}" type="sibTrans" cxnId="{28478592-9FDE-41FE-81FC-5882FA562C46}">
      <dgm:prSet/>
      <dgm:spPr/>
      <dgm:t>
        <a:bodyPr/>
        <a:lstStyle/>
        <a:p>
          <a:endParaRPr lang="en-US"/>
        </a:p>
      </dgm:t>
    </dgm:pt>
    <dgm:pt modelId="{E6D0005C-35E9-4469-AC4F-C576C4D6A0BC}">
      <dgm:prSet phldrT="[Text]" custT="1"/>
      <dgm:spPr>
        <a:solidFill>
          <a:srgbClr val="CF3338"/>
        </a:solidFill>
      </dgm:spPr>
      <dgm:t>
        <a:bodyPr/>
        <a:lstStyle/>
        <a:p>
          <a:r>
            <a:rPr lang="en-US" sz="5400" dirty="0"/>
            <a:t>No: FALSE</a:t>
          </a:r>
        </a:p>
      </dgm:t>
    </dgm:pt>
    <dgm:pt modelId="{AB61C344-317D-44C3-A2E9-E72CD7F93F68}" type="parTrans" cxnId="{CB6D1F86-B1A2-442E-A120-3342450229BA}">
      <dgm:prSet/>
      <dgm:spPr/>
      <dgm:t>
        <a:bodyPr/>
        <a:lstStyle/>
        <a:p>
          <a:endParaRPr lang="en-US"/>
        </a:p>
      </dgm:t>
    </dgm:pt>
    <dgm:pt modelId="{3DAF16DF-F18C-40D8-844C-53890056774C}" type="sibTrans" cxnId="{CB6D1F86-B1A2-442E-A120-3342450229BA}">
      <dgm:prSet/>
      <dgm:spPr/>
      <dgm:t>
        <a:bodyPr/>
        <a:lstStyle/>
        <a:p>
          <a:endParaRPr lang="en-US"/>
        </a:p>
      </dgm:t>
    </dgm:pt>
    <dgm:pt modelId="{BB6D1B2F-B136-47E1-BF7B-B6017565A003}" type="pres">
      <dgm:prSet presAssocID="{01EE0B5B-D44D-4629-9E00-CBA03A3CACC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9ED0BD5-1A28-40D8-AC4F-E623D44B9E4A}" type="pres">
      <dgm:prSet presAssocID="{563EE220-3CAA-4572-B127-DFAF9E764945}" presName="hierRoot1" presStyleCnt="0">
        <dgm:presLayoutVars>
          <dgm:hierBranch val="init"/>
        </dgm:presLayoutVars>
      </dgm:prSet>
      <dgm:spPr/>
    </dgm:pt>
    <dgm:pt modelId="{51192768-5C13-49F5-9406-848EE3BC9DCF}" type="pres">
      <dgm:prSet presAssocID="{563EE220-3CAA-4572-B127-DFAF9E764945}" presName="rootComposite1" presStyleCnt="0"/>
      <dgm:spPr/>
    </dgm:pt>
    <dgm:pt modelId="{8EE9A858-2429-4553-AF8E-23D2C2F99705}" type="pres">
      <dgm:prSet presAssocID="{563EE220-3CAA-4572-B127-DFAF9E764945}" presName="rootText1" presStyleLbl="node0" presStyleIdx="0" presStyleCnt="1">
        <dgm:presLayoutVars>
          <dgm:chPref val="3"/>
        </dgm:presLayoutVars>
      </dgm:prSet>
      <dgm:spPr/>
    </dgm:pt>
    <dgm:pt modelId="{8CB55A3E-A0AE-4562-9251-C20693515BA1}" type="pres">
      <dgm:prSet presAssocID="{563EE220-3CAA-4572-B127-DFAF9E764945}" presName="rootConnector1" presStyleLbl="node1" presStyleIdx="0" presStyleCnt="0"/>
      <dgm:spPr/>
    </dgm:pt>
    <dgm:pt modelId="{1416EBFA-1FE6-4F4A-BD34-501126917924}" type="pres">
      <dgm:prSet presAssocID="{563EE220-3CAA-4572-B127-DFAF9E764945}" presName="hierChild2" presStyleCnt="0"/>
      <dgm:spPr/>
    </dgm:pt>
    <dgm:pt modelId="{553B0055-4068-4578-B28A-AE39D7E16C6E}" type="pres">
      <dgm:prSet presAssocID="{90796D77-2CE2-49F4-A12F-1F03B65949D9}" presName="Name37" presStyleLbl="parChTrans1D2" presStyleIdx="0" presStyleCnt="2"/>
      <dgm:spPr/>
    </dgm:pt>
    <dgm:pt modelId="{D746968E-3023-48D1-9E44-A04DD9C7A7E1}" type="pres">
      <dgm:prSet presAssocID="{EEC16225-A0F3-4D55-9731-0E11E877F4C0}" presName="hierRoot2" presStyleCnt="0">
        <dgm:presLayoutVars>
          <dgm:hierBranch val="init"/>
        </dgm:presLayoutVars>
      </dgm:prSet>
      <dgm:spPr/>
    </dgm:pt>
    <dgm:pt modelId="{9E5C7F0A-0063-415F-BDC5-BB55E87AE440}" type="pres">
      <dgm:prSet presAssocID="{EEC16225-A0F3-4D55-9731-0E11E877F4C0}" presName="rootComposite" presStyleCnt="0"/>
      <dgm:spPr/>
    </dgm:pt>
    <dgm:pt modelId="{18D64A1A-ACDB-4DD6-9255-249ECA48CBA0}" type="pres">
      <dgm:prSet presAssocID="{EEC16225-A0F3-4D55-9731-0E11E877F4C0}" presName="rootText" presStyleLbl="node2" presStyleIdx="0" presStyleCnt="2">
        <dgm:presLayoutVars>
          <dgm:chPref val="3"/>
        </dgm:presLayoutVars>
      </dgm:prSet>
      <dgm:spPr/>
    </dgm:pt>
    <dgm:pt modelId="{A7EF61D1-3A4F-42FC-A6A4-6AB4FCFE6902}" type="pres">
      <dgm:prSet presAssocID="{EEC16225-A0F3-4D55-9731-0E11E877F4C0}" presName="rootConnector" presStyleLbl="node2" presStyleIdx="0" presStyleCnt="2"/>
      <dgm:spPr/>
    </dgm:pt>
    <dgm:pt modelId="{1C107525-5870-49EB-8F14-66F596945720}" type="pres">
      <dgm:prSet presAssocID="{EEC16225-A0F3-4D55-9731-0E11E877F4C0}" presName="hierChild4" presStyleCnt="0"/>
      <dgm:spPr/>
    </dgm:pt>
    <dgm:pt modelId="{0BB8661F-AD85-4FE9-9C76-CDA272F52962}" type="pres">
      <dgm:prSet presAssocID="{EEC16225-A0F3-4D55-9731-0E11E877F4C0}" presName="hierChild5" presStyleCnt="0"/>
      <dgm:spPr/>
    </dgm:pt>
    <dgm:pt modelId="{A878A7EC-54BD-440F-928F-9491A4BCEDF5}" type="pres">
      <dgm:prSet presAssocID="{AB61C344-317D-44C3-A2E9-E72CD7F93F68}" presName="Name37" presStyleLbl="parChTrans1D2" presStyleIdx="1" presStyleCnt="2"/>
      <dgm:spPr/>
    </dgm:pt>
    <dgm:pt modelId="{D36BF8B9-CE71-402E-A0E2-E34B8E4B4A8C}" type="pres">
      <dgm:prSet presAssocID="{E6D0005C-35E9-4469-AC4F-C576C4D6A0BC}" presName="hierRoot2" presStyleCnt="0">
        <dgm:presLayoutVars>
          <dgm:hierBranch val="init"/>
        </dgm:presLayoutVars>
      </dgm:prSet>
      <dgm:spPr/>
    </dgm:pt>
    <dgm:pt modelId="{2A170461-FB7D-4DB4-818A-982FC3C2BDE2}" type="pres">
      <dgm:prSet presAssocID="{E6D0005C-35E9-4469-AC4F-C576C4D6A0BC}" presName="rootComposite" presStyleCnt="0"/>
      <dgm:spPr/>
    </dgm:pt>
    <dgm:pt modelId="{FA3F23D0-B71E-4D49-90B6-E30AB9E7FDD6}" type="pres">
      <dgm:prSet presAssocID="{E6D0005C-35E9-4469-AC4F-C576C4D6A0BC}" presName="rootText" presStyleLbl="node2" presStyleIdx="1" presStyleCnt="2">
        <dgm:presLayoutVars>
          <dgm:chPref val="3"/>
        </dgm:presLayoutVars>
      </dgm:prSet>
      <dgm:spPr/>
    </dgm:pt>
    <dgm:pt modelId="{4F98FC02-8048-408D-988B-6CCC4861739A}" type="pres">
      <dgm:prSet presAssocID="{E6D0005C-35E9-4469-AC4F-C576C4D6A0BC}" presName="rootConnector" presStyleLbl="node2" presStyleIdx="1" presStyleCnt="2"/>
      <dgm:spPr/>
    </dgm:pt>
    <dgm:pt modelId="{D531A731-4B80-4B90-BA3B-36A3BA37E76D}" type="pres">
      <dgm:prSet presAssocID="{E6D0005C-35E9-4469-AC4F-C576C4D6A0BC}" presName="hierChild4" presStyleCnt="0"/>
      <dgm:spPr/>
    </dgm:pt>
    <dgm:pt modelId="{63DF6D05-245A-4810-9365-C94B3F51E664}" type="pres">
      <dgm:prSet presAssocID="{E6D0005C-35E9-4469-AC4F-C576C4D6A0BC}" presName="hierChild5" presStyleCnt="0"/>
      <dgm:spPr/>
    </dgm:pt>
    <dgm:pt modelId="{97DD3438-C6C6-49DD-BF18-27B6E5716656}" type="pres">
      <dgm:prSet presAssocID="{563EE220-3CAA-4572-B127-DFAF9E764945}" presName="hierChild3" presStyleCnt="0"/>
      <dgm:spPr/>
    </dgm:pt>
  </dgm:ptLst>
  <dgm:cxnLst>
    <dgm:cxn modelId="{57EC220C-4A06-4944-954E-B2BC143B176E}" type="presOf" srcId="{E6D0005C-35E9-4469-AC4F-C576C4D6A0BC}" destId="{FA3F23D0-B71E-4D49-90B6-E30AB9E7FDD6}" srcOrd="0" destOrd="0" presId="urn:microsoft.com/office/officeart/2005/8/layout/orgChart1"/>
    <dgm:cxn modelId="{1A296022-4D7C-4F77-9297-8BC1C1045113}" type="presOf" srcId="{EEC16225-A0F3-4D55-9731-0E11E877F4C0}" destId="{18D64A1A-ACDB-4DD6-9255-249ECA48CBA0}" srcOrd="0" destOrd="0" presId="urn:microsoft.com/office/officeart/2005/8/layout/orgChart1"/>
    <dgm:cxn modelId="{71CC482E-1818-431C-B7DD-1604DF83484F}" type="presOf" srcId="{01EE0B5B-D44D-4629-9E00-CBA03A3CACC2}" destId="{BB6D1B2F-B136-47E1-BF7B-B6017565A003}" srcOrd="0" destOrd="0" presId="urn:microsoft.com/office/officeart/2005/8/layout/orgChart1"/>
    <dgm:cxn modelId="{7F829B38-DFD8-4DA6-8AEC-B9A6E3173C97}" type="presOf" srcId="{AB61C344-317D-44C3-A2E9-E72CD7F93F68}" destId="{A878A7EC-54BD-440F-928F-9491A4BCEDF5}" srcOrd="0" destOrd="0" presId="urn:microsoft.com/office/officeart/2005/8/layout/orgChart1"/>
    <dgm:cxn modelId="{2C548771-F8D6-4651-912E-246D13275061}" type="presOf" srcId="{563EE220-3CAA-4572-B127-DFAF9E764945}" destId="{8EE9A858-2429-4553-AF8E-23D2C2F99705}" srcOrd="0" destOrd="0" presId="urn:microsoft.com/office/officeart/2005/8/layout/orgChart1"/>
    <dgm:cxn modelId="{CB6D1F86-B1A2-442E-A120-3342450229BA}" srcId="{563EE220-3CAA-4572-B127-DFAF9E764945}" destId="{E6D0005C-35E9-4469-AC4F-C576C4D6A0BC}" srcOrd="1" destOrd="0" parTransId="{AB61C344-317D-44C3-A2E9-E72CD7F93F68}" sibTransId="{3DAF16DF-F18C-40D8-844C-53890056774C}"/>
    <dgm:cxn modelId="{28478592-9FDE-41FE-81FC-5882FA562C46}" srcId="{563EE220-3CAA-4572-B127-DFAF9E764945}" destId="{EEC16225-A0F3-4D55-9731-0E11E877F4C0}" srcOrd="0" destOrd="0" parTransId="{90796D77-2CE2-49F4-A12F-1F03B65949D9}" sibTransId="{18F4A481-5E92-47BA-87F0-EA6DDBA5EDAD}"/>
    <dgm:cxn modelId="{454E79A6-0CED-487F-A432-A30C729650D4}" type="presOf" srcId="{563EE220-3CAA-4572-B127-DFAF9E764945}" destId="{8CB55A3E-A0AE-4562-9251-C20693515BA1}" srcOrd="1" destOrd="0" presId="urn:microsoft.com/office/officeart/2005/8/layout/orgChart1"/>
    <dgm:cxn modelId="{7FD416A9-953F-47CE-972A-D7CCC75978E6}" type="presOf" srcId="{EEC16225-A0F3-4D55-9731-0E11E877F4C0}" destId="{A7EF61D1-3A4F-42FC-A6A4-6AB4FCFE6902}" srcOrd="1" destOrd="0" presId="urn:microsoft.com/office/officeart/2005/8/layout/orgChart1"/>
    <dgm:cxn modelId="{DD8EF6B3-AF9B-4ACB-9EEF-0508947A1C4E}" type="presOf" srcId="{E6D0005C-35E9-4469-AC4F-C576C4D6A0BC}" destId="{4F98FC02-8048-408D-988B-6CCC4861739A}" srcOrd="1" destOrd="0" presId="urn:microsoft.com/office/officeart/2005/8/layout/orgChart1"/>
    <dgm:cxn modelId="{DD7EA1BA-8F50-482D-AC5B-AF06465FE97E}" type="presOf" srcId="{90796D77-2CE2-49F4-A12F-1F03B65949D9}" destId="{553B0055-4068-4578-B28A-AE39D7E16C6E}" srcOrd="0" destOrd="0" presId="urn:microsoft.com/office/officeart/2005/8/layout/orgChart1"/>
    <dgm:cxn modelId="{FCD06CD8-AA50-4ED0-B887-7ABC6C268A27}" srcId="{01EE0B5B-D44D-4629-9E00-CBA03A3CACC2}" destId="{563EE220-3CAA-4572-B127-DFAF9E764945}" srcOrd="0" destOrd="0" parTransId="{7253DBE5-006A-4791-A84E-6F58FC3F1228}" sibTransId="{DBAE2F4C-A746-46DA-8E1F-77CC751E5D13}"/>
    <dgm:cxn modelId="{AF69D17A-E1A4-4496-B7B0-2555EE1BFA43}" type="presParOf" srcId="{BB6D1B2F-B136-47E1-BF7B-B6017565A003}" destId="{29ED0BD5-1A28-40D8-AC4F-E623D44B9E4A}" srcOrd="0" destOrd="0" presId="urn:microsoft.com/office/officeart/2005/8/layout/orgChart1"/>
    <dgm:cxn modelId="{A0D05D6E-2699-40F6-B51E-FD95613594AC}" type="presParOf" srcId="{29ED0BD5-1A28-40D8-AC4F-E623D44B9E4A}" destId="{51192768-5C13-49F5-9406-848EE3BC9DCF}" srcOrd="0" destOrd="0" presId="urn:microsoft.com/office/officeart/2005/8/layout/orgChart1"/>
    <dgm:cxn modelId="{538E28E8-2732-4078-8AD0-6956F3C6ECFA}" type="presParOf" srcId="{51192768-5C13-49F5-9406-848EE3BC9DCF}" destId="{8EE9A858-2429-4553-AF8E-23D2C2F99705}" srcOrd="0" destOrd="0" presId="urn:microsoft.com/office/officeart/2005/8/layout/orgChart1"/>
    <dgm:cxn modelId="{076B7F51-3558-4C09-AA07-F6A5CEBC7219}" type="presParOf" srcId="{51192768-5C13-49F5-9406-848EE3BC9DCF}" destId="{8CB55A3E-A0AE-4562-9251-C20693515BA1}" srcOrd="1" destOrd="0" presId="urn:microsoft.com/office/officeart/2005/8/layout/orgChart1"/>
    <dgm:cxn modelId="{BC257256-3E65-43F8-B779-89DB7D7BDA07}" type="presParOf" srcId="{29ED0BD5-1A28-40D8-AC4F-E623D44B9E4A}" destId="{1416EBFA-1FE6-4F4A-BD34-501126917924}" srcOrd="1" destOrd="0" presId="urn:microsoft.com/office/officeart/2005/8/layout/orgChart1"/>
    <dgm:cxn modelId="{D367013B-8ADC-4F1C-8176-F545F5901E8A}" type="presParOf" srcId="{1416EBFA-1FE6-4F4A-BD34-501126917924}" destId="{553B0055-4068-4578-B28A-AE39D7E16C6E}" srcOrd="0" destOrd="0" presId="urn:microsoft.com/office/officeart/2005/8/layout/orgChart1"/>
    <dgm:cxn modelId="{58AADFCB-CD8C-43A8-BAF5-C5FB2C1676EB}" type="presParOf" srcId="{1416EBFA-1FE6-4F4A-BD34-501126917924}" destId="{D746968E-3023-48D1-9E44-A04DD9C7A7E1}" srcOrd="1" destOrd="0" presId="urn:microsoft.com/office/officeart/2005/8/layout/orgChart1"/>
    <dgm:cxn modelId="{50A2E70C-7BC3-4533-AEC6-B48933E77737}" type="presParOf" srcId="{D746968E-3023-48D1-9E44-A04DD9C7A7E1}" destId="{9E5C7F0A-0063-415F-BDC5-BB55E87AE440}" srcOrd="0" destOrd="0" presId="urn:microsoft.com/office/officeart/2005/8/layout/orgChart1"/>
    <dgm:cxn modelId="{02E635D3-584A-4877-AA20-CA4E4F58361D}" type="presParOf" srcId="{9E5C7F0A-0063-415F-BDC5-BB55E87AE440}" destId="{18D64A1A-ACDB-4DD6-9255-249ECA48CBA0}" srcOrd="0" destOrd="0" presId="urn:microsoft.com/office/officeart/2005/8/layout/orgChart1"/>
    <dgm:cxn modelId="{95195071-6281-4D65-8FE7-72AEEC53DB75}" type="presParOf" srcId="{9E5C7F0A-0063-415F-BDC5-BB55E87AE440}" destId="{A7EF61D1-3A4F-42FC-A6A4-6AB4FCFE6902}" srcOrd="1" destOrd="0" presId="urn:microsoft.com/office/officeart/2005/8/layout/orgChart1"/>
    <dgm:cxn modelId="{30831649-F00D-4224-B44A-1F481876EC8E}" type="presParOf" srcId="{D746968E-3023-48D1-9E44-A04DD9C7A7E1}" destId="{1C107525-5870-49EB-8F14-66F596945720}" srcOrd="1" destOrd="0" presId="urn:microsoft.com/office/officeart/2005/8/layout/orgChart1"/>
    <dgm:cxn modelId="{1F325865-0954-4A82-93CB-926809A19F6E}" type="presParOf" srcId="{D746968E-3023-48D1-9E44-A04DD9C7A7E1}" destId="{0BB8661F-AD85-4FE9-9C76-CDA272F52962}" srcOrd="2" destOrd="0" presId="urn:microsoft.com/office/officeart/2005/8/layout/orgChart1"/>
    <dgm:cxn modelId="{18863EE6-7337-4BC0-9EF3-CE0298D829C1}" type="presParOf" srcId="{1416EBFA-1FE6-4F4A-BD34-501126917924}" destId="{A878A7EC-54BD-440F-928F-9491A4BCEDF5}" srcOrd="2" destOrd="0" presId="urn:microsoft.com/office/officeart/2005/8/layout/orgChart1"/>
    <dgm:cxn modelId="{3584619F-FECA-40F4-9BA7-4EAEBD2F7575}" type="presParOf" srcId="{1416EBFA-1FE6-4F4A-BD34-501126917924}" destId="{D36BF8B9-CE71-402E-A0E2-E34B8E4B4A8C}" srcOrd="3" destOrd="0" presId="urn:microsoft.com/office/officeart/2005/8/layout/orgChart1"/>
    <dgm:cxn modelId="{A1D53787-658C-4390-AAE6-9637EE365037}" type="presParOf" srcId="{D36BF8B9-CE71-402E-A0E2-E34B8E4B4A8C}" destId="{2A170461-FB7D-4DB4-818A-982FC3C2BDE2}" srcOrd="0" destOrd="0" presId="urn:microsoft.com/office/officeart/2005/8/layout/orgChart1"/>
    <dgm:cxn modelId="{EBE6FDE8-CA3E-4F40-AE40-269B7C1C4921}" type="presParOf" srcId="{2A170461-FB7D-4DB4-818A-982FC3C2BDE2}" destId="{FA3F23D0-B71E-4D49-90B6-E30AB9E7FDD6}" srcOrd="0" destOrd="0" presId="urn:microsoft.com/office/officeart/2005/8/layout/orgChart1"/>
    <dgm:cxn modelId="{866C59D4-57CA-475C-93DF-0FA283A3BA59}" type="presParOf" srcId="{2A170461-FB7D-4DB4-818A-982FC3C2BDE2}" destId="{4F98FC02-8048-408D-988B-6CCC4861739A}" srcOrd="1" destOrd="0" presId="urn:microsoft.com/office/officeart/2005/8/layout/orgChart1"/>
    <dgm:cxn modelId="{198989C5-9AD1-43DF-AE7F-51B7751197F8}" type="presParOf" srcId="{D36BF8B9-CE71-402E-A0E2-E34B8E4B4A8C}" destId="{D531A731-4B80-4B90-BA3B-36A3BA37E76D}" srcOrd="1" destOrd="0" presId="urn:microsoft.com/office/officeart/2005/8/layout/orgChart1"/>
    <dgm:cxn modelId="{AEB04877-F46F-4B43-8F2F-BCB34442E296}" type="presParOf" srcId="{D36BF8B9-CE71-402E-A0E2-E34B8E4B4A8C}" destId="{63DF6D05-245A-4810-9365-C94B3F51E664}" srcOrd="2" destOrd="0" presId="urn:microsoft.com/office/officeart/2005/8/layout/orgChart1"/>
    <dgm:cxn modelId="{9FABEF34-281F-4CA9-8DB1-466E6DB869EB}" type="presParOf" srcId="{29ED0BD5-1A28-40D8-AC4F-E623D44B9E4A}" destId="{97DD3438-C6C6-49DD-BF18-27B6E571665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8A7EC-54BD-440F-928F-9491A4BCEDF5}">
      <dsp:nvSpPr>
        <dsp:cNvPr id="0" name=""/>
        <dsp:cNvSpPr/>
      </dsp:nvSpPr>
      <dsp:spPr>
        <a:xfrm>
          <a:off x="4064000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985"/>
              </a:lnTo>
              <a:lnTo>
                <a:pt x="2224013" y="385985"/>
              </a:lnTo>
              <a:lnTo>
                <a:pt x="2224013" y="771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B0055-4068-4578-B28A-AE39D7E16C6E}">
      <dsp:nvSpPr>
        <dsp:cNvPr id="0" name=""/>
        <dsp:cNvSpPr/>
      </dsp:nvSpPr>
      <dsp:spPr>
        <a:xfrm>
          <a:off x="1839986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385985"/>
              </a:lnTo>
              <a:lnTo>
                <a:pt x="0" y="385985"/>
              </a:lnTo>
              <a:lnTo>
                <a:pt x="0" y="771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E9A858-2429-4553-AF8E-23D2C2F99705}">
      <dsp:nvSpPr>
        <dsp:cNvPr id="0" name=""/>
        <dsp:cNvSpPr/>
      </dsp:nvSpPr>
      <dsp:spPr>
        <a:xfrm>
          <a:off x="2225972" y="485320"/>
          <a:ext cx="3676054" cy="1838027"/>
        </a:xfrm>
        <a:prstGeom prst="rect">
          <a:avLst/>
        </a:prstGeom>
        <a:solidFill>
          <a:srgbClr val="CF333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Does this condition hold up?</a:t>
          </a:r>
        </a:p>
      </dsp:txBody>
      <dsp:txXfrm>
        <a:off x="2225972" y="485320"/>
        <a:ext cx="3676054" cy="1838027"/>
      </dsp:txXfrm>
    </dsp:sp>
    <dsp:sp modelId="{18D64A1A-ACDB-4DD6-9255-249ECA48CBA0}">
      <dsp:nvSpPr>
        <dsp:cNvPr id="0" name=""/>
        <dsp:cNvSpPr/>
      </dsp:nvSpPr>
      <dsp:spPr>
        <a:xfrm>
          <a:off x="1959" y="3095319"/>
          <a:ext cx="3676054" cy="1838027"/>
        </a:xfrm>
        <a:prstGeom prst="rect">
          <a:avLst/>
        </a:prstGeom>
        <a:solidFill>
          <a:srgbClr val="CF333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Yes: TRUE</a:t>
          </a:r>
        </a:p>
      </dsp:txBody>
      <dsp:txXfrm>
        <a:off x="1959" y="3095319"/>
        <a:ext cx="3676054" cy="1838027"/>
      </dsp:txXfrm>
    </dsp:sp>
    <dsp:sp modelId="{FA3F23D0-B71E-4D49-90B6-E30AB9E7FDD6}">
      <dsp:nvSpPr>
        <dsp:cNvPr id="0" name=""/>
        <dsp:cNvSpPr/>
      </dsp:nvSpPr>
      <dsp:spPr>
        <a:xfrm>
          <a:off x="4449985" y="3095319"/>
          <a:ext cx="3676054" cy="1838027"/>
        </a:xfrm>
        <a:prstGeom prst="rect">
          <a:avLst/>
        </a:prstGeom>
        <a:solidFill>
          <a:srgbClr val="CF333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No: FALSE</a:t>
          </a:r>
        </a:p>
      </dsp:txBody>
      <dsp:txXfrm>
        <a:off x="4449985" y="3095319"/>
        <a:ext cx="3676054" cy="1838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34BD0-1400-4EBA-BBA1-04F52AB31B3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0335D-9F13-4B80-ADC5-B0EA3E10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in Excel how this works</a:t>
            </a:r>
          </a:p>
          <a:p>
            <a:r>
              <a:rPr lang="en-US" dirty="0" err="1"/>
              <a:t>Visi”Calc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28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8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learner to name a few functions in the chat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69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Removing the header row means that #3 now gets an error, sad!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44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learner to name a few functions in the chat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19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 too much about the building blocks right now – I have this in here to gauge everyone’s interest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7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 too much about the building blocks right now – I have this in here to gauge everyone’s interest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00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 too much about the building blocks right now – I have this in here to gauge everyone’s interest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77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 too much about the building blocks right now – I have this in here to gauge everyone’s interest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19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 too much about the building blocks right now – I have this in here to gauge everyone’s interest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7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 too much about the building blocks right now – I have this in here to gauge everyone’s interest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1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in Excel how this works</a:t>
            </a:r>
          </a:p>
          <a:p>
            <a:r>
              <a:rPr lang="en-US" dirty="0" err="1"/>
              <a:t>Visi”Calc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793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 too much about the building blocks right now – I have this in here to gauge everyone’s interest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771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learner if they would like to see any of these demonstrated.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7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learners if they would like to see any of these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980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learners if they would like to see any of these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19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in Excel how this works</a:t>
            </a:r>
          </a:p>
          <a:p>
            <a:r>
              <a:rPr lang="en-US" dirty="0" err="1"/>
              <a:t>Visi”Calc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11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this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50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learner to name a few functions in the chat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8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learner to name a few functions in the chat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5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learner to name a few functions in the chat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learner to name a few functions in the chat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15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learner to name a few functions in the chat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0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530" y="3233394"/>
            <a:ext cx="3163469" cy="3623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Mastering Excel Formulas</a:t>
            </a:r>
          </a:p>
        </p:txBody>
      </p:sp>
      <p:pic>
        <p:nvPicPr>
          <p:cNvPr id="12" name="Picture 11" descr="A logo for a university&#10;&#10;Description automatically generated">
            <a:extLst>
              <a:ext uri="{FF2B5EF4-FFF2-40B4-BE49-F238E27FC236}">
                <a16:creationId xmlns:a16="http://schemas.microsoft.com/office/drawing/2014/main" id="{74C870E1-7FF1-9F99-84BD-DCA0D3361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3442"/>
            <a:ext cx="3163468" cy="261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Text formulas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387811-4F0E-B40E-9FBC-65A81E1411FB}"/>
              </a:ext>
            </a:extLst>
          </p:cNvPr>
          <p:cNvSpPr txBox="1"/>
          <p:nvPr/>
        </p:nvSpPr>
        <p:spPr>
          <a:xfrm>
            <a:off x="295835" y="1271570"/>
            <a:ext cx="8589981" cy="558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Small but mighty!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4730E-FCF5-673E-B775-05DC1C2CD7EE}"/>
              </a:ext>
            </a:extLst>
          </p:cNvPr>
          <p:cNvSpPr txBox="1"/>
          <p:nvPr/>
        </p:nvSpPr>
        <p:spPr>
          <a:xfrm>
            <a:off x="100083" y="6211669"/>
            <a:ext cx="76472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https://support.microsoft.com/en-us/office/calculation-operators-and-precedence-in-excel-48be406d-4975-4d31-b2b8-7af9e0e2878a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D2DBE-D814-2872-5C04-7878FF20B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495" y="2255356"/>
            <a:ext cx="5857918" cy="202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68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460" y="2211492"/>
            <a:ext cx="4055539" cy="46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4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What is a function?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D75FA7-665F-FC65-F883-383121F851D7}"/>
              </a:ext>
            </a:extLst>
          </p:cNvPr>
          <p:cNvSpPr txBox="1"/>
          <p:nvPr/>
        </p:nvSpPr>
        <p:spPr>
          <a:xfrm>
            <a:off x="168322" y="5953729"/>
            <a:ext cx="101948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https://support.microsoft.com/en-us/office/using-functions-and-nested-functions-in-excel-formulas-3f4cf298-ded7-4f91-bc80-607533b65f02#:~:text=Functions%20are%20predefined%20formulas%20that,Excel%20function%20syntax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3059E-AFF1-FB20-C82F-2A811C939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002" y="1568667"/>
            <a:ext cx="9123379" cy="273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27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Not all functions are defined equal…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D75FA7-665F-FC65-F883-383121F851D7}"/>
              </a:ext>
            </a:extLst>
          </p:cNvPr>
          <p:cNvSpPr txBox="1"/>
          <p:nvPr/>
        </p:nvSpPr>
        <p:spPr>
          <a:xfrm>
            <a:off x="186519" y="6354063"/>
            <a:ext cx="10194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https://support.microsoft.com/en-us/office/rand-function-4cbfa695-8869-4788-8d90-021ea9f5be73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9C0F-F457-48C6-9C69-59771357D91D}"/>
              </a:ext>
            </a:extLst>
          </p:cNvPr>
          <p:cNvSpPr txBox="1"/>
          <p:nvPr/>
        </p:nvSpPr>
        <p:spPr>
          <a:xfrm>
            <a:off x="347240" y="1181720"/>
            <a:ext cx="6193613" cy="558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Some have no arguments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1FF90E-45B7-938B-EA9A-FE708801D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412" y="1933433"/>
            <a:ext cx="5207089" cy="39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2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Not all functions are defined equal…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D75FA7-665F-FC65-F883-383121F851D7}"/>
              </a:ext>
            </a:extLst>
          </p:cNvPr>
          <p:cNvSpPr txBox="1"/>
          <p:nvPr/>
        </p:nvSpPr>
        <p:spPr>
          <a:xfrm>
            <a:off x="186519" y="6354063"/>
            <a:ext cx="10194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https://support.microsoft.com/en-us/office/sqrt-function-654975c2-05c4-4831-9a24-2c65e4040fdf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9C0F-F457-48C6-9C69-59771357D91D}"/>
              </a:ext>
            </a:extLst>
          </p:cNvPr>
          <p:cNvSpPr txBox="1"/>
          <p:nvPr/>
        </p:nvSpPr>
        <p:spPr>
          <a:xfrm>
            <a:off x="347240" y="1181720"/>
            <a:ext cx="6193613" cy="558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Some always have the same number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51016-627B-1BBF-3EB7-3FD918571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533" y="1945953"/>
            <a:ext cx="4905651" cy="405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93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Not all functions are defined equal…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D75FA7-665F-FC65-F883-383121F851D7}"/>
              </a:ext>
            </a:extLst>
          </p:cNvPr>
          <p:cNvSpPr txBox="1"/>
          <p:nvPr/>
        </p:nvSpPr>
        <p:spPr>
          <a:xfrm>
            <a:off x="186519" y="6354063"/>
            <a:ext cx="10194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https://support.microsoft.com/en-us/office/vlookup-function-0bbc8083-26fe-4963-8ab8-93a18ad188a1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9C0F-F457-48C6-9C69-59771357D91D}"/>
              </a:ext>
            </a:extLst>
          </p:cNvPr>
          <p:cNvSpPr txBox="1"/>
          <p:nvPr/>
        </p:nvSpPr>
        <p:spPr>
          <a:xfrm>
            <a:off x="347240" y="1181720"/>
            <a:ext cx="6193613" cy="105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Some have optional and default arguments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3E9A0-2168-7A2A-47FD-5D890AA77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549" y="2053588"/>
            <a:ext cx="6948903" cy="283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94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Not all functions are defined equal…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D75FA7-665F-FC65-F883-383121F851D7}"/>
              </a:ext>
            </a:extLst>
          </p:cNvPr>
          <p:cNvSpPr txBox="1"/>
          <p:nvPr/>
        </p:nvSpPr>
        <p:spPr>
          <a:xfrm>
            <a:off x="186519" y="6354063"/>
            <a:ext cx="10194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https://support.microsoft.com/en-us/office/sumifs-function-c9e748f5-7ea7-455d-9406-611cebce642b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9C0F-F457-48C6-9C69-59771357D91D}"/>
              </a:ext>
            </a:extLst>
          </p:cNvPr>
          <p:cNvSpPr txBox="1"/>
          <p:nvPr/>
        </p:nvSpPr>
        <p:spPr>
          <a:xfrm>
            <a:off x="347240" y="1181720"/>
            <a:ext cx="6193613" cy="105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Some have an infinite number (which can be optional!)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9B563-E303-8270-5491-C9D4E6718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695" y="1533098"/>
            <a:ext cx="5445558" cy="458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18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6295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endParaRPr lang="en-US" sz="28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457200" lvl="0" indent="-36195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T/F: Every Excel formula/function must begin with an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 sign.</a:t>
            </a:r>
          </a:p>
          <a:p>
            <a:pPr marL="457200" lvl="0" indent="-355600">
              <a:lnSpc>
                <a:spcPct val="115000"/>
              </a:lnSpc>
              <a:buClr>
                <a:srgbClr val="C00000"/>
              </a:buClr>
              <a:buSzPts val="20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</a:rPr>
              <a:t>Are the following formulas or functions:</a:t>
            </a:r>
          </a:p>
          <a:p>
            <a:pPr marL="914400" lvl="1" indent="-355600">
              <a:lnSpc>
                <a:spcPct val="115000"/>
              </a:lnSpc>
              <a:buClr>
                <a:srgbClr val="C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ABS(-10)</a:t>
            </a:r>
          </a:p>
          <a:p>
            <a:pPr marL="914400" lvl="1" indent="-355600">
              <a:lnSpc>
                <a:spcPct val="115000"/>
              </a:lnSpc>
              <a:buClr>
                <a:srgbClr val="C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B4&lt;B3</a:t>
            </a:r>
          </a:p>
          <a:p>
            <a:pPr marL="914400" lvl="1" indent="-355600">
              <a:lnSpc>
                <a:spcPct val="115000"/>
              </a:lnSpc>
              <a:buClr>
                <a:srgbClr val="C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SQRT(10*2)</a:t>
            </a:r>
          </a:p>
          <a:p>
            <a:pPr marL="457200" lvl="0" indent="-355600">
              <a:lnSpc>
                <a:spcPct val="115000"/>
              </a:lnSpc>
              <a:buClr>
                <a:srgbClr val="C00000"/>
              </a:buClr>
              <a:buSzPts val="20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</a:rPr>
              <a:t>What is the A4 in the following function called? </a:t>
            </a:r>
          </a:p>
          <a:p>
            <a:pPr marL="914400" lvl="1" indent="-355600">
              <a:lnSpc>
                <a:spcPct val="115000"/>
              </a:lnSpc>
              <a:buClr>
                <a:srgbClr val="C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FORMULATEXT(A4)</a:t>
            </a: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89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394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count-v-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counta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Using the Insert Function menu: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Find the results of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COUNT()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 vs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COUNTA()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 for cells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A1-A6</a:t>
            </a: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64B2D0-FB12-6F50-C0C3-CEA7E42BE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185" y="686790"/>
            <a:ext cx="4224368" cy="221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36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5000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Learn &amp; teach a new function!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Peruse the Insert Function menu to find an unfamiliar function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Test, evaluate &amp; demonstrate it to class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00000"/>
              </a:solidFill>
              <a:latin typeface="Pragmatica" panose="020B0403040502020204"/>
              <a:ea typeface="Consolas"/>
              <a:cs typeface="Consolas"/>
              <a:sym typeface="Consolas"/>
            </a:endParaRP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There are over 450 functions in Excel</a:t>
            </a:r>
            <a:endParaRPr lang="en-US" sz="2400" i="1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72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155" y="350009"/>
            <a:ext cx="2830945" cy="369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1" y="1979206"/>
            <a:ext cx="3690239" cy="245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460" y="4001797"/>
            <a:ext cx="4965539" cy="364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460" y="2211492"/>
            <a:ext cx="4055539" cy="46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5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Named ranges and tables</a:t>
            </a:r>
          </a:p>
        </p:txBody>
      </p:sp>
      <p:pic>
        <p:nvPicPr>
          <p:cNvPr id="2" name="Picture 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1D6D227-D249-A504-31A1-627D48C0F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51259"/>
            <a:ext cx="5959907" cy="100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70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How can we avoid this?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48D1A1-3EFB-D1A8-9A51-E8471193D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260" y="1239315"/>
            <a:ext cx="85725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9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352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references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Relative vs absolute references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Creating named ranges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40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3857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</a:t>
            </a:r>
          </a:p>
          <a:p>
            <a:pPr marL="9525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ranges-practice</a:t>
            </a:r>
            <a:endParaRPr lang="en-US" sz="2400" dirty="0">
              <a:solidFill>
                <a:srgbClr val="C00000"/>
              </a:solidFill>
              <a:latin typeface="Pragmatica" panose="020B0403040502020204"/>
              <a:ea typeface="Consolas"/>
              <a:cs typeface="Consolas"/>
              <a:sym typeface="Consolas"/>
            </a:endParaRPr>
          </a:p>
          <a:p>
            <a:pPr marL="9525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Using named ranges: </a:t>
            </a:r>
          </a:p>
          <a:p>
            <a:pPr marL="895350" lvl="1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Calculate tax * sales amount </a:t>
            </a:r>
          </a:p>
          <a:p>
            <a:pPr marL="895350" lvl="1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Find the % to total NYC population for each borough in each year</a:t>
            </a: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144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460" y="2211492"/>
            <a:ext cx="4055539" cy="46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77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Consolas" panose="020B0609020204030204" pitchFamily="49" charset="0"/>
              </a:rPr>
              <a:t>Ctrl + T</a:t>
            </a:r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 is your superpower! Intro to Excel tables</a:t>
            </a:r>
          </a:p>
        </p:txBody>
      </p:sp>
    </p:spTree>
    <p:extLst>
      <p:ext uri="{BB962C8B-B14F-4D97-AF65-F5344CB8AC3E}">
        <p14:creationId xmlns:p14="http://schemas.microsoft.com/office/powerpoint/2010/main" val="4027644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299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table-time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Why use (and love) Excel tables? 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481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mpg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 the data to a table called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mpg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column which is the average of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cty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and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hwy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the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MATCH()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function to find the position of the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trans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variable in the column headers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a total row to find the average mileage of the vehicles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Remove the header row </a:t>
            </a:r>
            <a:endParaRPr lang="en-US" sz="4000" dirty="0">
              <a:solidFill>
                <a:srgbClr val="CF3338"/>
              </a:solidFill>
              <a:latin typeface="Pragmatica" panose="020B0403040502020204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459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460" y="2211492"/>
            <a:ext cx="4055539" cy="46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5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7986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0" y="2127965"/>
            <a:ext cx="95954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Comfortably use formulas like SUMIFS and XLOOKUP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Design and audit complex, nested formulas 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Look up data in an instant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Conditional logic &amp; formulas</a:t>
            </a:r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8E7CFE3-1039-081E-F85E-77D7CBEDD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51259"/>
            <a:ext cx="5959907" cy="100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05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IF() statements can only go 2 ways…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81AC0B7-562F-A49A-825E-1280409423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6040201"/>
              </p:ext>
            </p:extLst>
          </p:nvPr>
        </p:nvGraphicFramePr>
        <p:xfrm>
          <a:off x="1977409" y="121098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2246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394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commissions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Which reps meet various criteria?</a:t>
            </a:r>
          </a:p>
          <a:p>
            <a:pPr marL="895350" lvl="1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Combine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IF() 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with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AND()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OR()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NOT()</a:t>
            </a: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092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Avoiding nested IF()s with IFS()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FAF79A-CDF3-8EC4-45BB-86D998E6A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376" y="1624013"/>
            <a:ext cx="5332428" cy="4896320"/>
          </a:xfrm>
          <a:prstGeom prst="rect">
            <a:avLst/>
          </a:prstGeom>
        </p:spPr>
      </p:pic>
      <p:pic>
        <p:nvPicPr>
          <p:cNvPr id="1026" name="Picture 2" descr="Becoming less verbose in Excel">
            <a:extLst>
              <a:ext uri="{FF2B5EF4-FFF2-40B4-BE49-F238E27FC236}">
                <a16:creationId xmlns:a16="http://schemas.microsoft.com/office/drawing/2014/main" id="{2BF97F03-FE09-AE74-7FF8-C1AF07F92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40" y="1624013"/>
            <a:ext cx="5690216" cy="269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EFFEBE-42DB-3100-C267-FFCB21ECC33B}"/>
              </a:ext>
            </a:extLst>
          </p:cNvPr>
          <p:cNvSpPr txBox="1"/>
          <p:nvPr/>
        </p:nvSpPr>
        <p:spPr>
          <a:xfrm>
            <a:off x="257626" y="6115143"/>
            <a:ext cx="6096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https://support.microsoft.com/en-us/office/ifs-function-36329a26-37b2-467c-972b-4a39bd951d45</a:t>
            </a:r>
          </a:p>
        </p:txBody>
      </p:sp>
    </p:spTree>
    <p:extLst>
      <p:ext uri="{BB962C8B-B14F-4D97-AF65-F5344CB8AC3E}">
        <p14:creationId xmlns:p14="http://schemas.microsoft.com/office/powerpoint/2010/main" val="3203757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Avoiding nested IF()s with IFS()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9AA46B2-1CA0-2CD2-9814-9D7C0A497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761711"/>
              </p:ext>
            </p:extLst>
          </p:nvPr>
        </p:nvGraphicFramePr>
        <p:xfrm>
          <a:off x="1547789" y="1231094"/>
          <a:ext cx="8202837" cy="4875311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726914">
                  <a:extLst>
                    <a:ext uri="{9D8B030D-6E8A-4147-A177-3AD203B41FA5}">
                      <a16:colId xmlns:a16="http://schemas.microsoft.com/office/drawing/2014/main" val="2682358718"/>
                    </a:ext>
                  </a:extLst>
                </a:gridCol>
                <a:gridCol w="3046083">
                  <a:extLst>
                    <a:ext uri="{9D8B030D-6E8A-4147-A177-3AD203B41FA5}">
                      <a16:colId xmlns:a16="http://schemas.microsoft.com/office/drawing/2014/main" val="3207552768"/>
                    </a:ext>
                  </a:extLst>
                </a:gridCol>
                <a:gridCol w="3429840">
                  <a:extLst>
                    <a:ext uri="{9D8B030D-6E8A-4147-A177-3AD203B41FA5}">
                      <a16:colId xmlns:a16="http://schemas.microsoft.com/office/drawing/2014/main" val="2229743955"/>
                    </a:ext>
                  </a:extLst>
                </a:gridCol>
              </a:tblGrid>
              <a:tr h="3341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Score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Grade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Grade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31507895"/>
                  </a:ext>
                </a:extLst>
              </a:tr>
              <a:tr h="3341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89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55267245"/>
                  </a:ext>
                </a:extLst>
              </a:tr>
              <a:tr h="3341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61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225828367"/>
                  </a:ext>
                </a:extLst>
              </a:tr>
              <a:tr h="3341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72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30804221"/>
                  </a:ext>
                </a:extLst>
              </a:tr>
              <a:tr h="3341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95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0662812"/>
                  </a:ext>
                </a:extLst>
              </a:tr>
              <a:tr h="3341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67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3566207"/>
                  </a:ext>
                </a:extLst>
              </a:tr>
              <a:tr h="3341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87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6989430"/>
                  </a:ext>
                </a:extLst>
              </a:tr>
              <a:tr h="3341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62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84012735"/>
                  </a:ext>
                </a:extLst>
              </a:tr>
              <a:tr h="2202167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  <a:t>=IF(A2 &gt;= 90, "A",</a:t>
                      </a:r>
                      <a:b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  <a:t>IF(A2&gt;=80, "B",</a:t>
                      </a:r>
                      <a:b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  <a:t>IF(A2&gt;=70, "C",</a:t>
                      </a:r>
                      <a:b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  <a:t>IF(A2&gt;=60, "D",</a:t>
                      </a:r>
                      <a:b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  <a:t>"F"))))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  <a:t>=IFS(A2 &gt;= 90,"A",</a:t>
                      </a:r>
                      <a:b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  <a:t>A2 &gt;= 80,"B",</a:t>
                      </a:r>
                      <a:b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  <a:t>A2 &gt;= 70,"C",</a:t>
                      </a:r>
                      <a:b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  <a:t>A2 &gt;= 60,"D",</a:t>
                      </a:r>
                      <a:b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u="none" strike="noStrike" dirty="0">
                          <a:effectLst/>
                          <a:latin typeface="Consolas" panose="020B0609020204030204" pitchFamily="49" charset="0"/>
                        </a:rPr>
                        <a:t>TRUE,"F")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083079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733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341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commissions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Calculate commission from multiple scenarios using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IFS()</a:t>
            </a: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47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What’s </a:t>
            </a:r>
            <a:r>
              <a:rPr lang="en-US" sz="4800" dirty="0" err="1">
                <a:latin typeface="Aliens &amp; cows" panose="00000500000000000000" pitchFamily="2" charset="0"/>
              </a:rPr>
              <a:t>wif</a:t>
            </a:r>
            <a:r>
              <a:rPr lang="en-US" sz="4800" dirty="0">
                <a:latin typeface="Aliens &amp; cows" panose="00000500000000000000" pitchFamily="2" charset="0"/>
              </a:rPr>
              <a:t> all the </a:t>
            </a:r>
            <a:r>
              <a:rPr lang="en-US" sz="4800" dirty="0">
                <a:latin typeface="Consolas" panose="020B0609020204030204" pitchFamily="49" charset="0"/>
              </a:rPr>
              <a:t>IFS()</a:t>
            </a:r>
            <a:r>
              <a:rPr lang="en-US" sz="4800" dirty="0">
                <a:latin typeface="Aliens &amp; cows" panose="00000500000000000000" pitchFamily="2" charset="0"/>
              </a:rPr>
              <a:t>?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E564323-C6A2-5175-AA50-6A6F4EE29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210832"/>
              </p:ext>
            </p:extLst>
          </p:nvPr>
        </p:nvGraphicFramePr>
        <p:xfrm>
          <a:off x="784773" y="1382346"/>
          <a:ext cx="10622454" cy="4314444"/>
        </p:xfrm>
        <a:graphic>
          <a:graphicData uri="http://schemas.openxmlformats.org/drawingml/2006/table">
            <a:tbl>
              <a:tblPr/>
              <a:tblGrid>
                <a:gridCol w="2959834">
                  <a:extLst>
                    <a:ext uri="{9D8B030D-6E8A-4147-A177-3AD203B41FA5}">
                      <a16:colId xmlns:a16="http://schemas.microsoft.com/office/drawing/2014/main" val="2629133829"/>
                    </a:ext>
                  </a:extLst>
                </a:gridCol>
                <a:gridCol w="2837412">
                  <a:extLst>
                    <a:ext uri="{9D8B030D-6E8A-4147-A177-3AD203B41FA5}">
                      <a16:colId xmlns:a16="http://schemas.microsoft.com/office/drawing/2014/main" val="985116657"/>
                    </a:ext>
                  </a:extLst>
                </a:gridCol>
                <a:gridCol w="4825208">
                  <a:extLst>
                    <a:ext uri="{9D8B030D-6E8A-4147-A177-3AD203B41FA5}">
                      <a16:colId xmlns:a16="http://schemas.microsoft.com/office/drawing/2014/main" val="24330607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ragmatica" panose="020B0403040502020204" pitchFamily="34" charset="0"/>
                        </a:rPr>
                        <a:t>What do we want to do with the data?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33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ragmatica" panose="020B0403040502020204" pitchFamily="34" charset="0"/>
                        </a:rPr>
                        <a:t>By how many conditions?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33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ragmatica" panose="020B0403040502020204" pitchFamily="34" charset="0"/>
                        </a:rPr>
                        <a:t>Formula to use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33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20149"/>
                  </a:ext>
                </a:extLst>
              </a:tr>
              <a:tr h="50338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Add 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SUMIF()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129098"/>
                  </a:ext>
                </a:extLst>
              </a:tr>
              <a:tr h="504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Add 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More than 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SUMIFS()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523719"/>
                  </a:ext>
                </a:extLst>
              </a:tr>
              <a:tr h="504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Count 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COUNTIF()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127386"/>
                  </a:ext>
                </a:extLst>
              </a:tr>
              <a:tr h="504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Count 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More than 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COUNTIFS()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548138"/>
                  </a:ext>
                </a:extLst>
              </a:tr>
              <a:tr h="504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Average 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AVERAGEIF()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214280"/>
                  </a:ext>
                </a:extLst>
              </a:tr>
              <a:tr h="504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Average 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More than 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AVERAGEIFS()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689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8929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341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commissions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Conduct summary analysis on the data: which cells roll up to which summaries? 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324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565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000" dirty="0">
                <a:solidFill>
                  <a:srgbClr val="CF3338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000" dirty="0" err="1">
                <a:solidFill>
                  <a:srgbClr val="CF333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pixar-dreamworks</a:t>
            </a:r>
            <a:endParaRPr lang="en-US" sz="2000" dirty="0">
              <a:solidFill>
                <a:srgbClr val="CF3338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0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Find the following with conditional logic: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Write the full studio name Pixar or </a:t>
            </a:r>
            <a:r>
              <a:rPr lang="en-US" sz="2000" dirty="0" err="1">
                <a:solidFill>
                  <a:srgbClr val="CF3338"/>
                </a:solidFill>
                <a:latin typeface="Pragmatica" panose="020B0403040502020204"/>
                <a:sym typeface="Consolas"/>
              </a:rPr>
              <a:t>Dreamworks</a:t>
            </a:r>
            <a:r>
              <a:rPr lang="en-US" sz="20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from </a:t>
            </a:r>
            <a:r>
              <a:rPr lang="en-US" sz="2000" dirty="0">
                <a:solidFill>
                  <a:srgbClr val="CF3338"/>
                </a:solidFill>
                <a:latin typeface="Pragmatica" panose="020B0403040502020204" pitchFamily="34" charset="0"/>
                <a:sym typeface="Consolas"/>
              </a:rPr>
              <a:t>P or D</a:t>
            </a:r>
            <a:endParaRPr lang="en-US" sz="2000" dirty="0">
              <a:solidFill>
                <a:srgbClr val="CF3338"/>
              </a:solidFill>
              <a:latin typeface="Pragmatica" panose="020B0403040502020204"/>
              <a:sym typeface="Consolas"/>
            </a:endParaRP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Get the letter grade using the typical grading system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Movies with &gt;$500M gross and &gt;90% rating are “Hits”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Movies with &lt;$350M gross OR &lt;50% rating are “Duds”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Also answer the questions at bottom of worksheet (</a:t>
            </a:r>
            <a:r>
              <a:rPr lang="en-US" sz="2000" i="1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Hint: </a:t>
            </a:r>
            <a:r>
              <a:rPr lang="en-US" sz="20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Try </a:t>
            </a:r>
            <a:r>
              <a:rPr lang="en-US" sz="2000" dirty="0">
                <a:solidFill>
                  <a:srgbClr val="CF3338"/>
                </a:solidFill>
                <a:latin typeface="Consolas" panose="020B0609020204030204" pitchFamily="49" charset="0"/>
                <a:sym typeface="Consolas"/>
              </a:rPr>
              <a:t>COUNTIF()</a:t>
            </a:r>
            <a:r>
              <a:rPr lang="en-US" sz="20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for last question!)</a:t>
            </a:r>
            <a:endParaRPr lang="en-US" sz="2000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835490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4. Dynamic arrays</a:t>
            </a:r>
          </a:p>
        </p:txBody>
      </p:sp>
      <p:pic>
        <p:nvPicPr>
          <p:cNvPr id="2" name="Picture 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699026E-970A-B6A1-38D6-5B5A43D3B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51259"/>
            <a:ext cx="5959907" cy="100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9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9428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Sections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0" y="2127965"/>
            <a:ext cx="95954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CF3338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Basics of formulas and functions</a:t>
            </a:r>
          </a:p>
          <a:p>
            <a:pPr marL="514350" indent="-514350">
              <a:buClr>
                <a:srgbClr val="CF3338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Formula design &amp; audit</a:t>
            </a:r>
          </a:p>
          <a:p>
            <a:pPr marL="514350" indent="-514350">
              <a:buClr>
                <a:srgbClr val="CF3338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Conditional logic &amp; formulas</a:t>
            </a:r>
          </a:p>
          <a:p>
            <a:pPr marL="514350" indent="-514350">
              <a:buClr>
                <a:srgbClr val="CF3338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Dynamic arrays</a:t>
            </a:r>
          </a:p>
          <a:p>
            <a:pPr marL="514350" indent="-514350">
              <a:buClr>
                <a:srgbClr val="CF3338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LET(), LAMBDA() and the future of Excel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52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One formula, many cells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08" y="6102641"/>
            <a:ext cx="9072632" cy="641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marR="190500" lvl="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</a:pPr>
            <a:r>
              <a:rPr lang="en-US" sz="1600" dirty="0">
                <a:solidFill>
                  <a:srgbClr val="505050"/>
                </a:solidFill>
              </a:rPr>
              <a:t>But wait, there’s more: https://support.microsoft.com/en-us/office/dynamic-array-formulas-and-spilled-array-behavior-205c6b06-03ba-4151-89a1-87a7eb36e531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DD254AC-1199-F24B-EF79-7EDE7A0E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800" y="1593779"/>
            <a:ext cx="4148168" cy="394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AE7B4A-02AC-0E59-2DA0-98BB049A7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613766"/>
              </p:ext>
            </p:extLst>
          </p:nvPr>
        </p:nvGraphicFramePr>
        <p:xfrm>
          <a:off x="388351" y="1512538"/>
          <a:ext cx="7084504" cy="4349048"/>
        </p:xfrm>
        <a:graphic>
          <a:graphicData uri="http://schemas.openxmlformats.org/drawingml/2006/table">
            <a:tbl>
              <a:tblPr/>
              <a:tblGrid>
                <a:gridCol w="2769257">
                  <a:extLst>
                    <a:ext uri="{9D8B030D-6E8A-4147-A177-3AD203B41FA5}">
                      <a16:colId xmlns:a16="http://schemas.microsoft.com/office/drawing/2014/main" val="2629133829"/>
                    </a:ext>
                  </a:extLst>
                </a:gridCol>
                <a:gridCol w="4315247">
                  <a:extLst>
                    <a:ext uri="{9D8B030D-6E8A-4147-A177-3AD203B41FA5}">
                      <a16:colId xmlns:a16="http://schemas.microsoft.com/office/drawing/2014/main" val="985116657"/>
                    </a:ext>
                  </a:extLst>
                </a:gridCol>
              </a:tblGrid>
              <a:tr h="96427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ragmatica" panose="020B0403040502020204" pitchFamily="34" charset="0"/>
                        </a:rPr>
                        <a:t>Function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33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ragmatica" panose="020B0403040502020204" pitchFamily="34" charset="0"/>
                        </a:rPr>
                        <a:t>What it does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33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20149"/>
                  </a:ext>
                </a:extLst>
              </a:tr>
              <a:tr h="8901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UNIQUE()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Finds the unique items in an array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129098"/>
                  </a:ext>
                </a:extLst>
              </a:tr>
              <a:tr h="70997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FILTER()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Filters an array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523719"/>
                  </a:ext>
                </a:extLst>
              </a:tr>
              <a:tr h="89235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SORTBY()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Sorts an array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127386"/>
                  </a:ext>
                </a:extLst>
              </a:tr>
              <a:tr h="8923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XLOOKUP()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Combines data from two sources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47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809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computers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Pull ad-hoc data quickly using dynamic arrays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Use table references to retrieve matching headers 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711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5161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F3338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File: </a:t>
            </a:r>
            <a:r>
              <a:rPr lang="en-US" sz="2400" dirty="0">
                <a:solidFill>
                  <a:srgbClr val="CF333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penguins.xlsx</a:t>
            </a:r>
            <a:endParaRPr lang="en-US" sz="2400" dirty="0">
              <a:solidFill>
                <a:srgbClr val="CF3338"/>
              </a:solidFill>
              <a:latin typeface="Pragmatica" panose="020B0403040502020204"/>
              <a:ea typeface="Consolas"/>
              <a:cs typeface="Consolas"/>
              <a:sym typeface="Consolas"/>
            </a:endParaRPr>
          </a:p>
          <a:p>
            <a:pPr marL="657225" indent="-514350"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F3338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How many unique species are in this dataset? What are they?</a:t>
            </a:r>
          </a:p>
          <a:p>
            <a:pPr marL="657225" indent="-514350"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F3338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Pull only the records from the Biscoe island. </a:t>
            </a:r>
          </a:p>
          <a:p>
            <a:pPr marL="657225" indent="-514350"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F3338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Pull only the records that are from Biscoe island and that have a body mass greater than average for that group.  </a:t>
            </a:r>
          </a:p>
          <a:p>
            <a:pPr marL="657225" indent="-514350"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F3338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Sort the data by body mass ascending, species ascending, sex descending. </a:t>
            </a:r>
          </a:p>
        </p:txBody>
      </p:sp>
    </p:spTree>
    <p:extLst>
      <p:ext uri="{BB962C8B-B14F-4D97-AF65-F5344CB8AC3E}">
        <p14:creationId xmlns:p14="http://schemas.microsoft.com/office/powerpoint/2010/main" val="19829521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Joining data sources with </a:t>
            </a:r>
            <a:r>
              <a:rPr lang="en-US" sz="6600" b="1" dirty="0">
                <a:solidFill>
                  <a:schemeClr val="bg1"/>
                </a:solidFill>
                <a:latin typeface="Consolas" panose="020B0609020204030204" pitchFamily="49" charset="0"/>
              </a:rPr>
              <a:t>XLOOKUP()</a:t>
            </a:r>
          </a:p>
        </p:txBody>
      </p:sp>
      <p:pic>
        <p:nvPicPr>
          <p:cNvPr id="3" name="Picture 2" descr="Company name&#10;&#10;Description automatically generated with medium confidence">
            <a:extLst>
              <a:ext uri="{FF2B5EF4-FFF2-40B4-BE49-F238E27FC236}">
                <a16:creationId xmlns:a16="http://schemas.microsoft.com/office/drawing/2014/main" id="{D3C76AE8-3221-A25B-7C8F-9CDE92B874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88" y="1864483"/>
            <a:ext cx="3561142" cy="474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399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Say bye-bye to </a:t>
            </a:r>
            <a:r>
              <a:rPr lang="en-US" sz="4800" dirty="0">
                <a:latin typeface="Consolas" panose="020B0609020204030204" pitchFamily="49" charset="0"/>
              </a:rPr>
              <a:t>VLOOKUP()</a:t>
            </a:r>
            <a:endParaRPr lang="en-US" sz="4800" dirty="0">
              <a:latin typeface="Aliens &amp; cows" panose="00000500000000000000" pitchFamily="2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9AAFED-EFE9-09D1-C311-028312093479}"/>
              </a:ext>
            </a:extLst>
          </p:cNvPr>
          <p:cNvSpPr txBox="1"/>
          <p:nvPr/>
        </p:nvSpPr>
        <p:spPr>
          <a:xfrm>
            <a:off x="347240" y="1181720"/>
            <a:ext cx="5686425" cy="284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marR="190500" lvl="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</a:pPr>
            <a:r>
              <a:rPr lang="en-US" sz="2800" dirty="0">
                <a:solidFill>
                  <a:srgbClr val="505050"/>
                </a:solidFill>
                <a:latin typeface="Consolas" panose="020B0609020204030204" pitchFamily="49" charset="0"/>
              </a:rPr>
              <a:t>XLOOKUP()</a:t>
            </a:r>
            <a:r>
              <a:rPr lang="en-US" sz="2800" dirty="0">
                <a:solidFill>
                  <a:srgbClr val="505050"/>
                </a:solidFill>
              </a:rPr>
              <a:t> can: </a:t>
            </a:r>
          </a:p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Easily look up to the left </a:t>
            </a:r>
          </a:p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Handle errors </a:t>
            </a:r>
          </a:p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Search the lookup table in multiple directions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200F76-46B8-E85F-F01C-E74656FDB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335" y="1694830"/>
            <a:ext cx="568642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5199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447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office-employees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Combine data from outside tables with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XLOOKUP()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Look up data to the left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Handle lookup errors</a:t>
            </a: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2260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superstore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Determine which orders were returned as a “Yes/No” column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Find the salesperson responsible for each region</a:t>
            </a:r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2505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Dynamic visualizations with dynamic arrays</a:t>
            </a:r>
            <a:endParaRPr lang="en-US" sz="6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8784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iris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How are dynamic arrays stored and referred to in Excel?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How can we manipulate this to make Excel more dynamic in general? </a:t>
            </a: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6725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460" y="2211492"/>
            <a:ext cx="4055539" cy="46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6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7986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0" y="2127965"/>
            <a:ext cx="95954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Each section is a workbook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Solutions in separate workbooks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Follow along with demo notes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387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5. LET(), LAMBDA() and the future of Excel</a:t>
            </a:r>
          </a:p>
        </p:txBody>
      </p:sp>
      <p:pic>
        <p:nvPicPr>
          <p:cNvPr id="2" name="Picture 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4BCBE27-DF1A-70C1-B91A-2FF7AFDC7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51259"/>
            <a:ext cx="5959907" cy="100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028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Do not </a:t>
            </a:r>
            <a:r>
              <a:rPr lang="en-US" sz="4800" dirty="0">
                <a:latin typeface="Consolas" panose="020B0609020204030204" pitchFamily="49" charset="0"/>
              </a:rPr>
              <a:t>LET()</a:t>
            </a:r>
            <a:r>
              <a:rPr lang="en-US" sz="4800" dirty="0">
                <a:latin typeface="Aliens &amp; cows" panose="00000500000000000000" pitchFamily="2" charset="0"/>
              </a:rPr>
              <a:t> your code repeat!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3158" y="1438332"/>
            <a:ext cx="5700429" cy="345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marR="190500" lvl="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</a:pPr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“The LET function assigns names to calculation results. This allows storing intermediate calculations, values, or defining names inside a formula.”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845634-53D0-321C-7AAC-5D8F63C8A1E3}"/>
              </a:ext>
            </a:extLst>
          </p:cNvPr>
          <p:cNvSpPr txBox="1"/>
          <p:nvPr/>
        </p:nvSpPr>
        <p:spPr>
          <a:xfrm>
            <a:off x="132376" y="6467613"/>
            <a:ext cx="77605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https://www.microsoft.com/en-us/research/blog/lambda-the-ultimatae-excel-worksheet-function/</a:t>
            </a:r>
          </a:p>
        </p:txBody>
      </p:sp>
      <p:pic>
        <p:nvPicPr>
          <p:cNvPr id="1028" name="Picture 4" descr="LET diagram">
            <a:extLst>
              <a:ext uri="{FF2B5EF4-FFF2-40B4-BE49-F238E27FC236}">
                <a16:creationId xmlns:a16="http://schemas.microsoft.com/office/drawing/2014/main" id="{FDAC93FB-2D86-144A-6846-109161FF5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067" y="1438332"/>
            <a:ext cx="4773877" cy="329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2529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It’s official… Excel IS programming!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721" y="4187306"/>
            <a:ext cx="9744047" cy="175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marR="190500" lvl="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</a:pPr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With LAMBDA, Excel has become Turing-complete. You can now, in principle, write any computation in the Excel formula language.”</a:t>
            </a:r>
            <a:endParaRPr lang="en-US" sz="3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3D5A670-D908-54CF-FF48-6073EE49F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332" y="1236257"/>
            <a:ext cx="6600283" cy="276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845634-53D0-321C-7AAC-5D8F63C8A1E3}"/>
              </a:ext>
            </a:extLst>
          </p:cNvPr>
          <p:cNvSpPr txBox="1"/>
          <p:nvPr/>
        </p:nvSpPr>
        <p:spPr>
          <a:xfrm>
            <a:off x="132376" y="6467613"/>
            <a:ext cx="77605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https://www.microsoft.com/en-us/research/blog/lambda-the-ultimatae-excel-worksheet-function/</a:t>
            </a:r>
          </a:p>
        </p:txBody>
      </p:sp>
    </p:spTree>
    <p:extLst>
      <p:ext uri="{BB962C8B-B14F-4D97-AF65-F5344CB8AC3E}">
        <p14:creationId xmlns:p14="http://schemas.microsoft.com/office/powerpoint/2010/main" val="9110821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5527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quadratic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endParaRPr lang="en-US" sz="2400" dirty="0">
              <a:solidFill>
                <a:srgbClr val="C00000"/>
              </a:solidFill>
              <a:latin typeface="Pragmatica" panose="020B0403040502020204"/>
              <a:ea typeface="Consolas"/>
              <a:cs typeface="Consolas"/>
              <a:sym typeface="Consolas"/>
            </a:endParaRP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Derive the quadratic formula for a=1, b=-5, c=6 using 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LET()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LAMBDA()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LAMBDA() 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 (Name Manager)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4BECBDA-15BF-7493-DABA-C2621C055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698" y="1143298"/>
            <a:ext cx="4876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0919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D1063B2-28A1-48D5-A065-653DD41E3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1447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iens &amp; cows" panose="00000500000000000000" pitchFamily="2" charset="0"/>
              </a:rPr>
              <a:t>Recap: </a:t>
            </a:r>
            <a:r>
              <a:rPr lang="en-US" sz="5400" dirty="0">
                <a:latin typeface="Consolas" panose="020B0609020204030204" pitchFamily="49" charset="0"/>
              </a:rPr>
              <a:t>LET()</a:t>
            </a:r>
            <a:r>
              <a:rPr lang="en-US" sz="5400" dirty="0">
                <a:latin typeface="Aliens &amp; cows" panose="00000500000000000000" pitchFamily="2" charset="0"/>
              </a:rPr>
              <a:t> vs </a:t>
            </a:r>
            <a:r>
              <a:rPr lang="en-US" sz="5400" dirty="0">
                <a:latin typeface="Consolas" panose="020B0609020204030204" pitchFamily="49" charset="0"/>
              </a:rPr>
              <a:t>LAMBDA()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213013"/>
              </p:ext>
            </p:extLst>
          </p:nvPr>
        </p:nvGraphicFramePr>
        <p:xfrm>
          <a:off x="451413" y="1666754"/>
          <a:ext cx="11146419" cy="3784923"/>
        </p:xfrm>
        <a:graphic>
          <a:graphicData uri="http://schemas.openxmlformats.org/drawingml/2006/table">
            <a:tbl>
              <a:tblPr/>
              <a:tblGrid>
                <a:gridCol w="2071868">
                  <a:extLst>
                    <a:ext uri="{9D8B030D-6E8A-4147-A177-3AD203B41FA5}">
                      <a16:colId xmlns:a16="http://schemas.microsoft.com/office/drawing/2014/main" val="2629133829"/>
                    </a:ext>
                  </a:extLst>
                </a:gridCol>
                <a:gridCol w="4805567">
                  <a:extLst>
                    <a:ext uri="{9D8B030D-6E8A-4147-A177-3AD203B41FA5}">
                      <a16:colId xmlns:a16="http://schemas.microsoft.com/office/drawing/2014/main" val="985116657"/>
                    </a:ext>
                  </a:extLst>
                </a:gridCol>
                <a:gridCol w="4268984">
                  <a:extLst>
                    <a:ext uri="{9D8B030D-6E8A-4147-A177-3AD203B41FA5}">
                      <a16:colId xmlns:a16="http://schemas.microsoft.com/office/drawing/2014/main" val="2433060746"/>
                    </a:ext>
                  </a:extLst>
                </a:gridCol>
              </a:tblGrid>
              <a:tr h="100292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ragmatica" panose="020B0403040502020204" pitchFamily="34" charset="0"/>
                        </a:rPr>
                        <a:t>Method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33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ragmatica" panose="020B0403040502020204" pitchFamily="34" charset="0"/>
                        </a:rPr>
                        <a:t>Pros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33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ragmatica" panose="020B0403040502020204" pitchFamily="34" charset="0"/>
                        </a:rPr>
                        <a:t>Cons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33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20149"/>
                  </a:ext>
                </a:extLst>
              </a:tr>
              <a:tr h="925774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  <a:latin typeface="Consolas" panose="020B0609020204030204" pitchFamily="49" charset="0"/>
                        </a:rPr>
                        <a:t>LET()</a:t>
                      </a:r>
                    </a:p>
                  </a:txBody>
                  <a:tcPr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Easy to set up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Can only return one at a time, difficult to use across workbooks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129098"/>
                  </a:ext>
                </a:extLst>
              </a:tr>
              <a:tr h="928114"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  <a:latin typeface="Consolas" panose="020B0609020204030204" pitchFamily="49" charset="0"/>
                        </a:rPr>
                        <a:t>LAMBDA()</a:t>
                      </a:r>
                    </a:p>
                  </a:txBody>
                  <a:tcPr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Can reuse across workbook, can return multiple values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Clunky to set up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523719"/>
                  </a:ext>
                </a:extLst>
              </a:tr>
              <a:tr h="928114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  <a:latin typeface="Consolas" panose="020B0609020204030204" pitchFamily="49" charset="0"/>
                        </a:rPr>
                        <a:t>LAMBDA()</a:t>
                      </a:r>
                      <a:r>
                        <a:rPr lang="en-US" sz="2400" dirty="0">
                          <a:effectLst/>
                          <a:latin typeface="Pragmatica" panose="020B0403040502020204"/>
                        </a:rPr>
                        <a:t> (Name manager)</a:t>
                      </a:r>
                    </a:p>
                  </a:txBody>
                  <a:tcPr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Can do it all!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Difficult to set up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127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234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circumference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Write a LAMBDA() function called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circumference()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 to get the circumference of a circle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(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Hint… use the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PI()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 function!)</a:t>
            </a:r>
            <a:endParaRPr lang="en-US" sz="2400" i="1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091DC-3145-25C5-B7FD-A68C2A68196A}"/>
              </a:ext>
            </a:extLst>
          </p:cNvPr>
          <p:cNvSpPr txBox="1"/>
          <p:nvPr/>
        </p:nvSpPr>
        <p:spPr>
          <a:xfrm>
            <a:off x="84291" y="6321019"/>
            <a:ext cx="6116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https://www.cuemath.com/all-circle-formulas/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D8612-750E-8173-D22E-0DB425B3E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76" y="4001806"/>
            <a:ext cx="3911008" cy="207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139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D1063B2-28A1-48D5-A065-653DD41E3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1447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iens &amp; cows" panose="00000500000000000000" pitchFamily="2" charset="0"/>
              </a:rPr>
              <a:t>Yes, LAMBDA() can be reused</a:t>
            </a:r>
            <a:endParaRPr lang="en-US" sz="54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EF842D-85AA-0D5E-5C7E-DC8A882628EA}"/>
              </a:ext>
            </a:extLst>
          </p:cNvPr>
          <p:cNvSpPr txBox="1"/>
          <p:nvPr/>
        </p:nvSpPr>
        <p:spPr>
          <a:xfrm>
            <a:off x="68238" y="5859905"/>
            <a:ext cx="98036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https://www.microsoft.com/en-us/garage/profiles/advanced-formula-environment-a-microsoft-garage-project/#:~:text=The%20advanced%20formula%20environment%20is,making%20them%20easier%20to%20read.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2F46A9-C101-3CB6-6CE3-7A5A06255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336" y="1078787"/>
            <a:ext cx="6614523" cy="429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707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460" y="2211492"/>
            <a:ext cx="4055539" cy="46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863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4. Formula design &amp; audit</a:t>
            </a:r>
          </a:p>
        </p:txBody>
      </p:sp>
      <p:pic>
        <p:nvPicPr>
          <p:cNvPr id="2" name="Picture 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81D8C79-E64B-308D-AE0A-19172FCC1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51259"/>
            <a:ext cx="5959907" cy="100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290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519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Building readable functions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Add white space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Do not repeat yourself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Ditch nested IF()s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Don’t fear the helper column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No hard codes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20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Basics of formulas and functions</a:t>
            </a:r>
          </a:p>
        </p:txBody>
      </p:sp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9884EB9-7BF8-4BE6-65DC-B12EEA6F7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51259"/>
            <a:ext cx="5959907" cy="100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762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404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Auditing formulas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Ctrl + `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FORMULATEXT()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Trace Dependents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F9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 &amp; calculation options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8185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460" y="2211492"/>
            <a:ext cx="4055539" cy="46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584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Conclusion &amp; resources</a:t>
            </a:r>
            <a:endParaRPr lang="en-US" sz="6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FD35548-6964-6165-DB4D-A914EBCA9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51259"/>
            <a:ext cx="5959907" cy="100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447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5000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Course recap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What has changed your thinking about Excel formulas?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What are you looking forward to using?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What would you like more practice on?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What do you want to learn next?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endParaRPr lang="en-US" sz="2400" dirty="0">
              <a:solidFill>
                <a:srgbClr val="C00000"/>
              </a:solidFill>
              <a:latin typeface="Pragmatica" panose="020B0403040502020204"/>
              <a:ea typeface="Consolas"/>
              <a:cs typeface="Consolas"/>
              <a:sym typeface="Consolas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3575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1447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iens &amp; cows" panose="00000500000000000000" pitchFamily="2" charset="0"/>
              </a:rPr>
              <a:t>Reading list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9CD627F-A48D-4910-BDAB-E86D1B428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1A9C4A-6DE7-02D0-17ED-AEF310B8E3F5}"/>
              </a:ext>
            </a:extLst>
          </p:cNvPr>
          <p:cNvSpPr txBox="1"/>
          <p:nvPr/>
        </p:nvSpPr>
        <p:spPr>
          <a:xfrm>
            <a:off x="545251" y="1220100"/>
            <a:ext cx="68986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Microsoft Excel Formulas and Functions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(Office 2021 and Microsoft 365) by Paul </a:t>
            </a: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McFedries</a:t>
            </a: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Advanced Excel Formulas: Unleashing Brilliance with Excel Formulas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by Alan Murray</a:t>
            </a:r>
            <a:endParaRPr lang="en-US" sz="2800" i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>
              <a:buClr>
                <a:srgbClr val="CF3338"/>
              </a:buClr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026" name="Picture 2" descr="Page 1">
            <a:extLst>
              <a:ext uri="{FF2B5EF4-FFF2-40B4-BE49-F238E27FC236}">
                <a16:creationId xmlns:a16="http://schemas.microsoft.com/office/drawing/2014/main" id="{5CA05567-11B4-9AC5-245B-12355A8C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08" y="445939"/>
            <a:ext cx="2451151" cy="303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.com: Advanced Excel Formulas: Unleashing Brilliance with Excel  Formulas eBook : Murray, Alan: Books">
            <a:extLst>
              <a:ext uri="{FF2B5EF4-FFF2-40B4-BE49-F238E27FC236}">
                <a16:creationId xmlns:a16="http://schemas.microsoft.com/office/drawing/2014/main" id="{78648F0B-BDC1-C0ED-73A6-5B44D75B1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088" y="3697187"/>
            <a:ext cx="1872615" cy="267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3227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1447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iens &amp; cows" panose="00000500000000000000" pitchFamily="2" charset="0"/>
              </a:rPr>
              <a:t>Stay tuned for other courses!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9CD627F-A48D-4910-BDAB-E86D1B428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C7E880-8208-2910-B939-EDDFB9ED0589}"/>
              </a:ext>
            </a:extLst>
          </p:cNvPr>
          <p:cNvSpPr txBox="1"/>
          <p:nvPr/>
        </p:nvSpPr>
        <p:spPr>
          <a:xfrm>
            <a:off x="728131" y="1590320"/>
            <a:ext cx="51642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Pragmatica" panose="020B0403040502020204" pitchFamily="34" charset="0"/>
              </a:rPr>
              <a:t>Data wrangling with Power Query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Pragmatica" panose="020B0403040502020204" pitchFamily="34" charset="0"/>
              </a:rPr>
              <a:t>Mastering PivotTable dashboards &amp; reports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Pragmatica" panose="020B0403040502020204" pitchFamily="34" charset="0"/>
              </a:rPr>
              <a:t>Business statistics in Excel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Pragmatica" panose="020B0403040502020204" pitchFamily="34" charset="0"/>
              </a:rPr>
              <a:t>Python analytics for Excel users</a:t>
            </a:r>
          </a:p>
          <a:p>
            <a:pPr>
              <a:buClr>
                <a:srgbClr val="CF3338"/>
              </a:buClr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8436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460" y="2211492"/>
            <a:ext cx="4055539" cy="46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939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530" y="3233394"/>
            <a:ext cx="3163469" cy="3623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4400" b="1" dirty="0">
                <a:solidFill>
                  <a:srgbClr val="CF3338"/>
                </a:solidFill>
                <a:latin typeface="Pragmatica" panose="020B0403040502020204" pitchFamily="34" charset="0"/>
              </a:rPr>
              <a:t>Find me</a:t>
            </a:r>
          </a:p>
          <a:p>
            <a:pPr marL="571500" indent="-5715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7070"/>
                </a:solidFill>
                <a:latin typeface="Pragmatica" panose="020B0403040502020204" pitchFamily="34" charset="0"/>
              </a:rPr>
              <a:t>georgejmount.com  </a:t>
            </a:r>
          </a:p>
          <a:p>
            <a:pPr marL="571500" indent="-5715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7070"/>
                </a:solidFill>
                <a:latin typeface="Pragmatica" panose="020B0403040502020204" pitchFamily="34" charset="0"/>
              </a:rPr>
              <a:t>@</a:t>
            </a:r>
            <a:r>
              <a:rPr lang="en-US" sz="3600" dirty="0" err="1">
                <a:solidFill>
                  <a:srgbClr val="707070"/>
                </a:solidFill>
                <a:latin typeface="Pragmatica" panose="020B0403040502020204" pitchFamily="34" charset="0"/>
              </a:rPr>
              <a:t>gjmount</a:t>
            </a:r>
            <a:endParaRPr lang="en-US" sz="36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571500" indent="-5715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7070"/>
                </a:solidFill>
                <a:latin typeface="Pragmatica" panose="020B0403040502020204" pitchFamily="34" charset="0"/>
              </a:rPr>
              <a:t>github.com/</a:t>
            </a:r>
            <a:r>
              <a:rPr lang="en-US" sz="3600" dirty="0" err="1">
                <a:solidFill>
                  <a:srgbClr val="707070"/>
                </a:solidFill>
                <a:latin typeface="Pragmatica" panose="020B0403040502020204" pitchFamily="34" charset="0"/>
              </a:rPr>
              <a:t>stringfestdata</a:t>
            </a:r>
            <a:endParaRPr lang="en-US" sz="36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36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364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530" y="3233394"/>
            <a:ext cx="3163469" cy="3623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80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</p:txBody>
      </p:sp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06E329C2-DC57-C9C1-4905-E43E49CE30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4169"/>
            <a:ext cx="3163468" cy="261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1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What is a formula?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387811-4F0E-B40E-9FBC-65A81E1411FB}"/>
              </a:ext>
            </a:extLst>
          </p:cNvPr>
          <p:cNvSpPr txBox="1"/>
          <p:nvPr/>
        </p:nvSpPr>
        <p:spPr>
          <a:xfrm>
            <a:off x="295835" y="1271570"/>
            <a:ext cx="8589981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User-designed equation</a:t>
            </a:r>
          </a:p>
          <a:p>
            <a:pPr marL="914400" marR="190500" lvl="1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Usually starts with =  (but doesn’t have to!)</a:t>
            </a:r>
          </a:p>
        </p:txBody>
      </p:sp>
      <p:pic>
        <p:nvPicPr>
          <p:cNvPr id="1026" name="Picture 2" descr="VisiCalc - Wikipedia">
            <a:extLst>
              <a:ext uri="{FF2B5EF4-FFF2-40B4-BE49-F238E27FC236}">
                <a16:creationId xmlns:a16="http://schemas.microsoft.com/office/drawing/2014/main" id="{BE8F4010-BF36-74F7-3DDA-FB2CAC38D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182" y="2664725"/>
            <a:ext cx="5334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D75FA7-665F-FC65-F883-383121F851D7}"/>
              </a:ext>
            </a:extLst>
          </p:cNvPr>
          <p:cNvSpPr txBox="1"/>
          <p:nvPr/>
        </p:nvSpPr>
        <p:spPr>
          <a:xfrm>
            <a:off x="131928" y="63752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https://en.wikipedia.org/wiki/VisiCalc</a:t>
            </a:r>
          </a:p>
        </p:txBody>
      </p:sp>
    </p:spTree>
    <p:extLst>
      <p:ext uri="{BB962C8B-B14F-4D97-AF65-F5344CB8AC3E}">
        <p14:creationId xmlns:p14="http://schemas.microsoft.com/office/powerpoint/2010/main" val="149310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Numeric formulas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387811-4F0E-B40E-9FBC-65A81E1411FB}"/>
              </a:ext>
            </a:extLst>
          </p:cNvPr>
          <p:cNvSpPr txBox="1"/>
          <p:nvPr/>
        </p:nvSpPr>
        <p:spPr>
          <a:xfrm>
            <a:off x="295835" y="1271570"/>
            <a:ext cx="8589981" cy="558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Follows the order of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4730E-FCF5-673E-B775-05DC1C2CD7EE}"/>
              </a:ext>
            </a:extLst>
          </p:cNvPr>
          <p:cNvSpPr txBox="1"/>
          <p:nvPr/>
        </p:nvSpPr>
        <p:spPr>
          <a:xfrm>
            <a:off x="100083" y="6211669"/>
            <a:ext cx="76472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https://support.microsoft.com/en-us/office/calculation-operators-and-precedence-in-excel-48be406d-4975-4d31-b2b8-7af9e0e2878a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69EC9F-31B4-7A7C-C135-1122F1062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825" y="2019428"/>
            <a:ext cx="5962694" cy="382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1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Comparison formulas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387811-4F0E-B40E-9FBC-65A81E1411FB}"/>
              </a:ext>
            </a:extLst>
          </p:cNvPr>
          <p:cNvSpPr txBox="1"/>
          <p:nvPr/>
        </p:nvSpPr>
        <p:spPr>
          <a:xfrm>
            <a:off x="295835" y="1271570"/>
            <a:ext cx="8589981" cy="558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Useful for error-checking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4730E-FCF5-673E-B775-05DC1C2CD7EE}"/>
              </a:ext>
            </a:extLst>
          </p:cNvPr>
          <p:cNvSpPr txBox="1"/>
          <p:nvPr/>
        </p:nvSpPr>
        <p:spPr>
          <a:xfrm>
            <a:off x="100083" y="6211669"/>
            <a:ext cx="76472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https://support.microsoft.com/en-us/office/calculation-operators-and-precedence-in-excel-48be406d-4975-4d31-b2b8-7af9e0e2878a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8779A-8270-3CC9-A907-E9EDCBD4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059" y="1892489"/>
            <a:ext cx="5566482" cy="413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5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2256</TotalTime>
  <Words>1906</Words>
  <Application>Microsoft Office PowerPoint</Application>
  <PresentationFormat>Widescreen</PresentationFormat>
  <Paragraphs>327</Paragraphs>
  <Slides>68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Aliens &amp; cows</vt:lpstr>
      <vt:lpstr>Arial</vt:lpstr>
      <vt:lpstr>Calibri</vt:lpstr>
      <vt:lpstr>Calibri Light</vt:lpstr>
      <vt:lpstr>Consolas</vt:lpstr>
      <vt:lpstr>Normafixed Tryout</vt:lpstr>
      <vt:lpstr>Pragmatica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 Mount</cp:lastModifiedBy>
  <cp:revision>98</cp:revision>
  <dcterms:created xsi:type="dcterms:W3CDTF">2019-10-19T21:47:18Z</dcterms:created>
  <dcterms:modified xsi:type="dcterms:W3CDTF">2023-09-01T01:58:03Z</dcterms:modified>
</cp:coreProperties>
</file>