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358" r:id="rId3"/>
    <p:sldId id="403" r:id="rId4"/>
    <p:sldId id="348" r:id="rId5"/>
    <p:sldId id="364" r:id="rId6"/>
    <p:sldId id="365" r:id="rId7"/>
    <p:sldId id="407" r:id="rId8"/>
    <p:sldId id="282" r:id="rId9"/>
    <p:sldId id="405" r:id="rId10"/>
    <p:sldId id="406" r:id="rId11"/>
    <p:sldId id="354" r:id="rId12"/>
    <p:sldId id="428" r:id="rId13"/>
    <p:sldId id="430" r:id="rId14"/>
    <p:sldId id="400" r:id="rId15"/>
    <p:sldId id="429"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Gidole" panose="020B0604020202020204" charset="0"/>
      <p:regular r:id="rId26"/>
    </p:embeddedFont>
    <p:embeddedFont>
      <p:font typeface="Open Sans Extra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63" d="100"/>
          <a:sy n="63" d="100"/>
        </p:scale>
        <p:origin x="531" y="2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https://swiy.co/amx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53727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let and lambda</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223047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110028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118072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stringfestanalytics.com/max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social.stringfestanalytics.com/patre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social.stringfestanalytics.com/event-feedback"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swiy.co/am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0235C3-A8D1-9A76-367B-0B001206CDE6}"/>
              </a:ext>
            </a:extLst>
          </p:cNvPr>
          <p:cNvPicPr>
            <a:picLocks noChangeAspect="1"/>
          </p:cNvPicPr>
          <p:nvPr/>
        </p:nvPicPr>
        <p:blipFill>
          <a:blip r:embed="rId3"/>
          <a:stretch>
            <a:fillRect/>
          </a:stretch>
        </p:blipFill>
        <p:spPr>
          <a:xfrm>
            <a:off x="-4313" y="220512"/>
            <a:ext cx="18264996" cy="984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Pulling data fast with dynamic arrays</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ea typeface="Roboto Mono" pitchFamily="2" charset="0"/>
              </a:rPr>
              <a:t>Sort, filter and de-duplicate right from the spreadsheet</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1144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4431983"/>
          </a:xfrm>
          <a:prstGeom prst="rect">
            <a:avLst/>
          </a:prstGeom>
          <a:noFill/>
        </p:spPr>
        <p:txBody>
          <a:bodyPr wrap="square" rtlCol="0">
            <a:spAutoFit/>
          </a:bodyPr>
          <a:lstStyle/>
          <a:p>
            <a:pPr>
              <a:buClr>
                <a:srgbClr val="CF3338"/>
              </a:buClr>
            </a:pPr>
            <a:r>
              <a:rPr lang="en-US" sz="6600" b="1" dirty="0">
                <a:solidFill>
                  <a:srgbClr val="CF3338"/>
                </a:solidFill>
                <a:latin typeface="Pragmatica" panose="020B0403040502020204" pitchFamily="34" charset="0"/>
              </a:rPr>
              <a:t>Find me</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stringfestanalytics.com  </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Linkedin.com/in/gjmount</a:t>
            </a:r>
          </a:p>
          <a:p>
            <a:pPr marL="857250" indent="-85725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Twitter.com/gjmount</a:t>
            </a:r>
          </a:p>
          <a:p>
            <a:endParaRPr lang="en-US" sz="5400" b="1"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83213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9432824" cy="9048631"/>
          </a:xfrm>
          <a:prstGeom prst="rect">
            <a:avLst/>
          </a:prstGeom>
          <a:noFill/>
        </p:spPr>
        <p:txBody>
          <a:bodyPr wrap="square" rtlCol="0">
            <a:spAutoFit/>
          </a:bodyPr>
          <a:lstStyle/>
          <a:p>
            <a:r>
              <a:rPr lang="en-US" sz="6000" b="1" i="1" dirty="0">
                <a:solidFill>
                  <a:srgbClr val="CF3338"/>
                </a:solidFill>
                <a:latin typeface="Pragmatica" panose="020B0403040502020204" pitchFamily="34" charset="0"/>
              </a:rPr>
              <a:t>Modern Data Analytics in Excel</a:t>
            </a:r>
          </a:p>
          <a:p>
            <a:endParaRPr lang="en-US" sz="6000" b="1" i="1"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endParaRPr lang="en-US" sz="6000" dirty="0">
              <a:solidFill>
                <a:srgbClr val="CF3338"/>
              </a:solidFill>
              <a:latin typeface="Pragmatica" panose="020B0403040502020204" pitchFamily="34" charset="0"/>
            </a:endParaRPr>
          </a:p>
          <a:p>
            <a:r>
              <a:rPr lang="en-US" sz="6000" dirty="0">
                <a:solidFill>
                  <a:srgbClr val="CF3338"/>
                </a:solidFill>
                <a:latin typeface="Pragmatica" panose="020B0403040502020204" pitchFamily="34" charset="0"/>
              </a:rPr>
              <a:t>Available in early release: </a:t>
            </a:r>
            <a:r>
              <a:rPr lang="en-US" sz="4200" dirty="0">
                <a:latin typeface="Pragmatica" panose="020B0403040502020204" pitchFamily="34" charset="0"/>
                <a:hlinkClick r:id="rId3">
                  <a:extLst>
                    <a:ext uri="{A12FA001-AC4F-418D-AE19-62706E023703}">
                      <ahyp:hlinkClr xmlns:ahyp="http://schemas.microsoft.com/office/drawing/2018/hyperlinkcolor" val="tx"/>
                    </a:ext>
                  </a:extLst>
                </a:hlinkClick>
              </a:rPr>
              <a:t>https://stringfestanalytics.com/maxl/</a:t>
            </a:r>
            <a:r>
              <a:rPr lang="en-US" sz="4200" dirty="0">
                <a:latin typeface="Pragmatica" panose="020B0403040502020204" pitchFamily="34" charset="0"/>
              </a:rPr>
              <a:t>  </a:t>
            </a:r>
            <a:endParaRPr lang="en-US" sz="6000" dirty="0">
              <a:latin typeface="Pragmatica" panose="020B0403040502020204" pitchFamily="34" charset="0"/>
            </a:endParaRPr>
          </a:p>
        </p:txBody>
      </p:sp>
      <p:pic>
        <p:nvPicPr>
          <p:cNvPr id="1026" name="Picture 2" descr="Modern analytics in Excel cover ">
            <a:extLst>
              <a:ext uri="{FF2B5EF4-FFF2-40B4-BE49-F238E27FC236}">
                <a16:creationId xmlns:a16="http://schemas.microsoft.com/office/drawing/2014/main" id="{A5A802EA-8E14-7D50-3D79-28EFA72A6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516" y="923560"/>
            <a:ext cx="5715000" cy="750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3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9432824" cy="4524315"/>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Join my </a:t>
            </a:r>
            <a:r>
              <a:rPr lang="en-US" sz="6000" b="1" dirty="0" err="1">
                <a:solidFill>
                  <a:srgbClr val="CF3338"/>
                </a:solidFill>
                <a:latin typeface="Pragmatica" panose="020B0403040502020204" pitchFamily="34" charset="0"/>
              </a:rPr>
              <a:t>Patreon</a:t>
            </a:r>
            <a:endParaRPr lang="en-US" sz="6000" b="1" dirty="0">
              <a:solidFill>
                <a:srgbClr val="CF3338"/>
              </a:solidFill>
              <a:latin typeface="Pragmatica" panose="020B0403040502020204" pitchFamily="34" charset="0"/>
            </a:endParaRPr>
          </a:p>
          <a:p>
            <a:endParaRPr lang="en-US" sz="6000" b="1" i="1" dirty="0">
              <a:solidFill>
                <a:srgbClr val="CF3338"/>
              </a:solidFill>
              <a:latin typeface="Pragmatica" panose="020B0403040502020204" pitchFamily="34" charset="0"/>
            </a:endParaRPr>
          </a:p>
          <a:p>
            <a:pPr marL="685800" indent="-685800">
              <a:buFont typeface="Arial" panose="020B0604020202020204" pitchFamily="34" charset="0"/>
              <a:buChar char="•"/>
            </a:pPr>
            <a:r>
              <a:rPr lang="en-US" sz="4200" dirty="0">
                <a:latin typeface="Pragmatica" panose="020B0403040502020204" pitchFamily="34" charset="0"/>
                <a:hlinkClick r:id="rId3">
                  <a:extLst>
                    <a:ext uri="{A12FA001-AC4F-418D-AE19-62706E023703}">
                      <ahyp:hlinkClr xmlns:ahyp="http://schemas.microsoft.com/office/drawing/2018/hyperlinkcolor" val="tx"/>
                    </a:ext>
                  </a:extLst>
                </a:hlinkClick>
              </a:rPr>
              <a:t>https://social.stringfestanalytics.com/patreon</a:t>
            </a:r>
            <a:r>
              <a:rPr lang="en-US" sz="4200" dirty="0">
                <a:latin typeface="Pragmatica" panose="020B0403040502020204" pitchFamily="34" charset="0"/>
              </a:rPr>
              <a:t>  </a:t>
            </a:r>
          </a:p>
          <a:p>
            <a:pPr marL="685800" indent="-685800">
              <a:buFont typeface="Arial" panose="020B0604020202020204" pitchFamily="34" charset="0"/>
              <a:buChar char="•"/>
            </a:pPr>
            <a:r>
              <a:rPr lang="en-US" sz="4200" dirty="0">
                <a:latin typeface="Pragmatica" panose="020B0403040502020204" pitchFamily="34" charset="0"/>
              </a:rPr>
              <a:t>Get lifetime access to all past webinar recordings &amp; downloads</a:t>
            </a:r>
            <a:endParaRPr lang="en-US" sz="6000" dirty="0">
              <a:latin typeface="Pragmatica" panose="020B0403040502020204" pitchFamily="34" charset="0"/>
            </a:endParaRPr>
          </a:p>
        </p:txBody>
      </p:sp>
    </p:spTree>
    <p:extLst>
      <p:ext uri="{BB962C8B-B14F-4D97-AF65-F5344CB8AC3E}">
        <p14:creationId xmlns:p14="http://schemas.microsoft.com/office/powerpoint/2010/main" val="80153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1" y="-99078"/>
            <a:ext cx="2005784" cy="1470491"/>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1" y="9265256"/>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330"/>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1"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1" y="-99078"/>
            <a:ext cx="2005784" cy="1470491"/>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1" y="9265256"/>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1"/>
            <a:ext cx="12877800" cy="5633465"/>
          </a:xfrm>
          <a:prstGeom prst="rect">
            <a:avLst/>
          </a:prstGeom>
          <a:noFill/>
        </p:spPr>
        <p:txBody>
          <a:bodyPr wrap="square" rtlCol="0">
            <a:spAutoFit/>
          </a:bodyPr>
          <a:lstStyle/>
          <a:p>
            <a:r>
              <a:rPr lang="en-US" sz="4001" dirty="0">
                <a:latin typeface="Gidole" panose="02000503000000000000" pitchFamily="2" charset="0"/>
                <a:ea typeface="Roboto Mono" pitchFamily="2" charset="0"/>
              </a:rPr>
              <a:t>Thanks for joining! </a:t>
            </a:r>
          </a:p>
          <a:p>
            <a:endParaRPr lang="en-US" sz="4001" dirty="0">
              <a:latin typeface="Gidole" panose="02000503000000000000" pitchFamily="2" charset="0"/>
              <a:ea typeface="Roboto Mono" pitchFamily="2" charset="0"/>
            </a:endParaRPr>
          </a:p>
          <a:p>
            <a:r>
              <a:rPr lang="en-US" sz="4001" dirty="0">
                <a:latin typeface="Gidole" panose="02000503000000000000" pitchFamily="2" charset="0"/>
                <a:ea typeface="Roboto Mono" pitchFamily="2" charset="0"/>
              </a:rPr>
              <a:t>A recap email with recording, survey and more will be coming…</a:t>
            </a:r>
          </a:p>
          <a:p>
            <a:endParaRPr lang="en-US" sz="4001" dirty="0">
              <a:latin typeface="Gidole" panose="02000503000000000000" pitchFamily="2" charset="0"/>
              <a:ea typeface="Roboto Mono" pitchFamily="2" charset="0"/>
            </a:endParaRPr>
          </a:p>
          <a:p>
            <a:r>
              <a:rPr lang="en-US" sz="4001" dirty="0">
                <a:latin typeface="Gidole" panose="02000503000000000000" pitchFamily="2" charset="0"/>
                <a:ea typeface="Roboto Mono" pitchFamily="2" charset="0"/>
              </a:rPr>
              <a:t>The recording stays up for 48 hours, then moves to my </a:t>
            </a:r>
            <a:r>
              <a:rPr lang="en-US" sz="4001" dirty="0" err="1">
                <a:latin typeface="Gidole" panose="02000503000000000000" pitchFamily="2" charset="0"/>
                <a:ea typeface="Roboto Mono" pitchFamily="2" charset="0"/>
              </a:rPr>
              <a:t>Patreon</a:t>
            </a:r>
            <a:endParaRPr lang="en-US" sz="4001" dirty="0">
              <a:latin typeface="Gidole" panose="02000503000000000000" pitchFamily="2" charset="0"/>
              <a:ea typeface="Roboto Mono" pitchFamily="2" charset="0"/>
            </a:endParaRPr>
          </a:p>
          <a:p>
            <a:endParaRPr lang="en-US" sz="4001" dirty="0">
              <a:latin typeface="Gidole" panose="02000503000000000000" pitchFamily="2" charset="0"/>
              <a:ea typeface="Roboto Mono" pitchFamily="2" charset="0"/>
            </a:endParaRPr>
          </a:p>
          <a:p>
            <a:r>
              <a:rPr lang="en-US" sz="4001" dirty="0">
                <a:latin typeface="Gidole" panose="02000503000000000000" pitchFamily="2" charset="0"/>
                <a:ea typeface="Roboto Mono" pitchFamily="2" charset="0"/>
              </a:rPr>
              <a:t>I appreciate your reviews &amp; referrals. </a:t>
            </a:r>
          </a:p>
        </p:txBody>
      </p:sp>
    </p:spTree>
    <p:extLst>
      <p:ext uri="{BB962C8B-B14F-4D97-AF65-F5344CB8AC3E}">
        <p14:creationId xmlns:p14="http://schemas.microsoft.com/office/powerpoint/2010/main" val="116786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82233" y="525014"/>
            <a:ext cx="4246418" cy="55463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92" y="2968810"/>
            <a:ext cx="5535359" cy="3684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691" y="6002696"/>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2A1CA193-2FA9-8F81-F4B7-A7434CB37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382" y="7148640"/>
            <a:ext cx="6799308" cy="274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1278255" y="6391149"/>
            <a:ext cx="53340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819400" y="2400300"/>
            <a:ext cx="9243139" cy="2893677"/>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Make first impressions with the data using Power Query profiling</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Conduct ad-hoc analysis with PivotTables</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Pulling data fast with dynamic arrays </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476249" y="6848349"/>
            <a:ext cx="4419601" cy="400302"/>
          </a:xfrm>
          <a:prstGeom prst="rect">
            <a:avLst/>
          </a:prstGeom>
        </p:spPr>
        <p:txBody>
          <a:bodyPr wrap="square" lIns="0" tIns="0" rIns="0" bIns="0" rtlCol="0" anchor="t">
            <a:spAutoFit/>
          </a:bodyPr>
          <a:lstStyle/>
          <a:p>
            <a:pPr>
              <a:lnSpc>
                <a:spcPts val="3359"/>
              </a:lnSpc>
            </a:pPr>
            <a:r>
              <a:rPr lang="en-US" sz="2400" spc="192" dirty="0">
                <a:solidFill>
                  <a:srgbClr val="000000"/>
                </a:solidFill>
                <a:latin typeface="Gidole"/>
              </a:rPr>
              <a:t>Analytics in Modern Excel</a:t>
            </a:r>
          </a:p>
        </p:txBody>
      </p:sp>
      <p:sp>
        <p:nvSpPr>
          <p:cNvPr id="10" name="TextBox 10"/>
          <p:cNvSpPr txBox="1"/>
          <p:nvPr/>
        </p:nvSpPr>
        <p:spPr>
          <a:xfrm>
            <a:off x="2112470" y="3337024"/>
            <a:ext cx="12594129" cy="2246769"/>
          </a:xfrm>
          <a:prstGeom prst="rect">
            <a:avLst/>
          </a:prstGeom>
        </p:spPr>
        <p:txBody>
          <a:bodyPr wrap="square" lIns="0" tIns="0" rIns="0" bIns="0" rtlCol="0" anchor="t">
            <a:spAutoFit/>
          </a:bodyPr>
          <a:lstStyle/>
          <a:p>
            <a:r>
              <a:rPr lang="en-US" sz="6600" spc="30" dirty="0">
                <a:solidFill>
                  <a:srgbClr val="000000"/>
                </a:solidFill>
                <a:latin typeface="Gidole"/>
              </a:rPr>
              <a:t>Download resources:</a:t>
            </a:r>
          </a:p>
          <a:p>
            <a:r>
              <a:rPr lang="en-US" sz="8000" spc="30" dirty="0">
                <a:solidFill>
                  <a:srgbClr val="000000"/>
                </a:solidFill>
                <a:latin typeface="Gidole"/>
                <a:hlinkClick r:id="rId4"/>
              </a:rPr>
              <a:t>https://swiy.co/amx</a:t>
            </a:r>
            <a:r>
              <a:rPr lang="en-US" sz="8000" spc="30" dirty="0">
                <a:solidFill>
                  <a:srgbClr val="000000"/>
                </a:solidFill>
                <a:latin typeface="Gidole"/>
              </a:rPr>
              <a:t>  </a:t>
            </a:r>
            <a:endParaRPr lang="en-US" sz="6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6341037" y="8055980"/>
            <a:ext cx="1946963" cy="2231022"/>
          </a:xfrm>
          <a:prstGeom prst="rect">
            <a:avLst/>
          </a:prstGeom>
        </p:spPr>
      </p:pic>
      <p:sp>
        <p:nvSpPr>
          <p:cNvPr id="11" name="TextBox 10"/>
          <p:cNvSpPr txBox="1"/>
          <p:nvPr/>
        </p:nvSpPr>
        <p:spPr>
          <a:xfrm>
            <a:off x="520861" y="170082"/>
            <a:ext cx="14699906" cy="1477328"/>
          </a:xfrm>
          <a:prstGeom prst="rect">
            <a:avLst/>
          </a:prstGeom>
          <a:noFill/>
        </p:spPr>
        <p:txBody>
          <a:bodyPr wrap="square" rtlCol="0">
            <a:spAutoFit/>
          </a:bodyPr>
          <a:lstStyle/>
          <a:p>
            <a:r>
              <a:rPr lang="en-US" sz="9000" dirty="0">
                <a:latin typeface="Aliens &amp; cows" panose="00000500000000000000" pitchFamily="2" charset="0"/>
              </a:rPr>
              <a:t>Terms of engagement</a:t>
            </a:r>
          </a:p>
        </p:txBody>
      </p:sp>
      <p:sp>
        <p:nvSpPr>
          <p:cNvPr id="3" name="TextBox 2"/>
          <p:cNvSpPr txBox="1"/>
          <p:nvPr/>
        </p:nvSpPr>
        <p:spPr>
          <a:xfrm>
            <a:off x="694481" y="2048720"/>
            <a:ext cx="14393120" cy="7222555"/>
          </a:xfrm>
          <a:prstGeom prst="rect">
            <a:avLst/>
          </a:prstGeom>
          <a:noFill/>
        </p:spPr>
        <p:txBody>
          <a:bodyPr wrap="square" rtlCol="0">
            <a:spAutoFit/>
          </a:bodyPr>
          <a:lstStyle/>
          <a:p>
            <a:pPr marL="685800" indent="-685800">
              <a:lnSpc>
                <a:spcPts val="5625"/>
              </a:lnSpc>
              <a:buFont typeface="Arial" panose="020B0604020202020204" pitchFamily="34" charset="0"/>
              <a:buChar char="•"/>
            </a:pPr>
            <a:r>
              <a:rPr lang="en-US" sz="4200" spc="45" dirty="0">
                <a:solidFill>
                  <a:srgbClr val="000000"/>
                </a:solidFill>
                <a:latin typeface="Gidole"/>
              </a:rPr>
              <a:t>Feel free to share the download link with latecomers </a:t>
            </a:r>
            <a:r>
              <a:rPr lang="en-US" sz="4200" spc="45" dirty="0">
                <a:solidFill>
                  <a:srgbClr val="000000"/>
                </a:solidFill>
                <a:latin typeface="Gidole"/>
                <a:sym typeface="Wingdings" panose="05000000000000000000" pitchFamily="2" charset="2"/>
              </a:rPr>
              <a:t> </a:t>
            </a:r>
            <a:br>
              <a:rPr lang="en-US" sz="4200" spc="45" dirty="0">
                <a:solidFill>
                  <a:srgbClr val="000000"/>
                </a:solidFill>
                <a:latin typeface="Gidole"/>
                <a:sym typeface="Wingdings" panose="05000000000000000000" pitchFamily="2" charset="2"/>
              </a:rPr>
            </a:br>
            <a:endParaRPr lang="en-US" sz="4200" spc="45" dirty="0">
              <a:solidFill>
                <a:srgbClr val="000000"/>
              </a:solidFill>
              <a:latin typeface="Gidole"/>
            </a:endParaRPr>
          </a:p>
          <a:p>
            <a:pPr marL="685800" indent="-685800">
              <a:lnSpc>
                <a:spcPts val="5625"/>
              </a:lnSpc>
              <a:buFont typeface="Arial" panose="020B0604020202020204" pitchFamily="34" charset="0"/>
              <a:buChar char="•"/>
            </a:pPr>
            <a:r>
              <a:rPr lang="en-US" sz="4200" spc="45" dirty="0">
                <a:solidFill>
                  <a:srgbClr val="000000"/>
                </a:solidFill>
                <a:latin typeface="Gidole"/>
              </a:rPr>
              <a:t>Participation is welcome via the chat/unmute</a:t>
            </a:r>
            <a:br>
              <a:rPr lang="en-US" sz="4200" spc="45" dirty="0">
                <a:solidFill>
                  <a:srgbClr val="000000"/>
                </a:solidFill>
                <a:latin typeface="Gidole"/>
              </a:rPr>
            </a:br>
            <a:endParaRPr lang="en-US" sz="4200" spc="45" dirty="0">
              <a:solidFill>
                <a:srgbClr val="000000"/>
              </a:solidFill>
              <a:latin typeface="Gidole"/>
            </a:endParaRPr>
          </a:p>
          <a:p>
            <a:pPr marL="685800" indent="-685800">
              <a:lnSpc>
                <a:spcPts val="5625"/>
              </a:lnSpc>
              <a:buFont typeface="Arial" panose="020B0604020202020204" pitchFamily="34" charset="0"/>
              <a:buChar char="•"/>
            </a:pPr>
            <a:r>
              <a:rPr lang="en-US" sz="4200" spc="45" dirty="0">
                <a:solidFill>
                  <a:srgbClr val="000000"/>
                </a:solidFill>
                <a:latin typeface="Gidole"/>
              </a:rPr>
              <a:t>Demos work best with 365 for PC</a:t>
            </a:r>
            <a:br>
              <a:rPr lang="en-US" sz="4200" spc="45" dirty="0">
                <a:solidFill>
                  <a:srgbClr val="000000"/>
                </a:solidFill>
                <a:latin typeface="Gidole"/>
              </a:rPr>
            </a:br>
            <a:endParaRPr lang="en-US" sz="4200" spc="45" dirty="0">
              <a:solidFill>
                <a:srgbClr val="000000"/>
              </a:solidFill>
              <a:latin typeface="Gidole"/>
            </a:endParaRPr>
          </a:p>
          <a:p>
            <a:pPr marL="685800" indent="-685800">
              <a:lnSpc>
                <a:spcPts val="5625"/>
              </a:lnSpc>
              <a:buFont typeface="Arial" panose="020B0604020202020204" pitchFamily="34" charset="0"/>
              <a:buChar char="•"/>
            </a:pPr>
            <a:r>
              <a:rPr lang="en-US" sz="4200" spc="45" dirty="0">
                <a:solidFill>
                  <a:srgbClr val="000000"/>
                </a:solidFill>
                <a:latin typeface="Gidole"/>
              </a:rPr>
              <a:t>Recording goes out later today, moves to </a:t>
            </a:r>
            <a:r>
              <a:rPr lang="en-US" sz="4200" spc="45" dirty="0" err="1">
                <a:solidFill>
                  <a:srgbClr val="000000"/>
                </a:solidFill>
                <a:latin typeface="Gidole"/>
              </a:rPr>
              <a:t>Patreon</a:t>
            </a:r>
            <a:r>
              <a:rPr lang="en-US" sz="4200" spc="45" dirty="0">
                <a:solidFill>
                  <a:srgbClr val="000000"/>
                </a:solidFill>
                <a:latin typeface="Gidole"/>
              </a:rPr>
              <a:t> after 2 days</a:t>
            </a:r>
            <a:br>
              <a:rPr lang="en-US" sz="4200" spc="45" dirty="0">
                <a:solidFill>
                  <a:srgbClr val="000000"/>
                </a:solidFill>
                <a:latin typeface="Gidole"/>
              </a:rPr>
            </a:br>
            <a:endParaRPr lang="en-US" sz="4200" spc="45" dirty="0">
              <a:solidFill>
                <a:srgbClr val="000000"/>
              </a:solidFill>
              <a:latin typeface="Gidole"/>
            </a:endParaRPr>
          </a:p>
          <a:p>
            <a:pPr marL="685800" indent="-685800">
              <a:lnSpc>
                <a:spcPts val="5625"/>
              </a:lnSpc>
              <a:buFont typeface="Arial" panose="020B0604020202020204" pitchFamily="34" charset="0"/>
              <a:buChar char="•"/>
            </a:pPr>
            <a:r>
              <a:rPr lang="en-US" sz="4200" spc="45" dirty="0">
                <a:solidFill>
                  <a:srgbClr val="000000"/>
                </a:solidFill>
                <a:latin typeface="Gidole"/>
              </a:rPr>
              <a:t>I will do my best to answer your questions</a:t>
            </a:r>
          </a:p>
        </p:txBody>
      </p:sp>
    </p:spTree>
    <p:extLst>
      <p:ext uri="{BB962C8B-B14F-4D97-AF65-F5344CB8AC3E}">
        <p14:creationId xmlns:p14="http://schemas.microsoft.com/office/powerpoint/2010/main" val="7354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WHAT IS MODERN EXCEL?</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4524315"/>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Gidole" panose="02000503000000000000" pitchFamily="2" charset="0"/>
                <a:ea typeface="Roboto Mono" pitchFamily="2" charset="0"/>
              </a:rPr>
              <a:t>Historically:</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Power Query</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Power Pivot</a:t>
            </a:r>
          </a:p>
          <a:p>
            <a:pPr marL="1143000" lvl="1" indent="-685800">
              <a:buFont typeface="Arial" panose="020B0604020202020204" pitchFamily="34" charset="0"/>
              <a:buChar char="•"/>
            </a:pPr>
            <a:r>
              <a:rPr lang="en-US" sz="4800" strike="sngStrike" dirty="0">
                <a:latin typeface="Gidole" panose="02000503000000000000" pitchFamily="2" charset="0"/>
                <a:ea typeface="Roboto Mono" pitchFamily="2" charset="0"/>
              </a:rPr>
              <a:t>Power View</a:t>
            </a:r>
          </a:p>
          <a:p>
            <a:pPr marL="685800" indent="-685800">
              <a:buFont typeface="Arial" panose="020B0604020202020204" pitchFamily="34" charset="0"/>
              <a:buChar char="•"/>
            </a:pPr>
            <a:r>
              <a:rPr lang="en-US" sz="4800" dirty="0">
                <a:latin typeface="Gidole" panose="02000503000000000000" pitchFamily="2" charset="0"/>
                <a:ea typeface="Roboto Mono" pitchFamily="2" charset="0"/>
              </a:rPr>
              <a:t>We’ll substitute</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Dynamic arrays</a:t>
            </a:r>
          </a:p>
        </p:txBody>
      </p:sp>
      <p:pic>
        <p:nvPicPr>
          <p:cNvPr id="1026" name="Picture 2">
            <a:extLst>
              <a:ext uri="{FF2B5EF4-FFF2-40B4-BE49-F238E27FC236}">
                <a16:creationId xmlns:a16="http://schemas.microsoft.com/office/drawing/2014/main" id="{A82EB258-40D7-AE51-E9A9-2F1DC213A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571166"/>
            <a:ext cx="8168416" cy="653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17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Data prep &amp; profiling with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Consolas" panose="020B0609020204030204" pitchFamily="49" charset="0"/>
              </a:rPr>
              <a:t>computers.xlsx</a:t>
            </a:r>
            <a:endParaRPr lang="en-US" sz="3600" dirty="0">
              <a:latin typeface="Consolas" panose="020B0609020204030204" pitchFamily="49"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Profiling the data for potential issues</a:t>
            </a:r>
          </a:p>
          <a:p>
            <a:pPr marL="571500" indent="-571500">
              <a:buFont typeface="Arial" panose="020B0604020202020204" pitchFamily="34" charset="0"/>
              <a:buChar char="•"/>
            </a:pPr>
            <a:r>
              <a:rPr lang="en-US" sz="3600" dirty="0">
                <a:latin typeface="Gidole" panose="020B0604020202020204" charset="0"/>
              </a:rPr>
              <a:t>Adding an index column for slicing and dicing</a:t>
            </a:r>
          </a:p>
        </p:txBody>
      </p:sp>
    </p:spTree>
    <p:extLst>
      <p:ext uri="{BB962C8B-B14F-4D97-AF65-F5344CB8AC3E}">
        <p14:creationId xmlns:p14="http://schemas.microsoft.com/office/powerpoint/2010/main" val="338535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Ad-hoc analyzing with </a:t>
            </a:r>
            <a:r>
              <a:rPr lang="en-US" sz="6500" b="1" spc="195" dirty="0" err="1">
                <a:solidFill>
                  <a:srgbClr val="F2F0F4"/>
                </a:solidFill>
                <a:latin typeface="League Spartan Italics"/>
              </a:rPr>
              <a:t>PivotCharts</a:t>
            </a:r>
            <a:endParaRPr lang="en-US" sz="6500" b="1" spc="195" dirty="0">
              <a:solidFill>
                <a:srgbClr val="F2F0F4"/>
              </a:solidFill>
              <a:latin typeface="League Spartan Italics"/>
            </a:endParaRP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Continue </a:t>
            </a:r>
            <a:r>
              <a:rPr lang="en-US" sz="3600" dirty="0">
                <a:latin typeface="Consolas" panose="020B0609020204030204" pitchFamily="49" charset="0"/>
              </a:rPr>
              <a:t>computers.xlsx</a:t>
            </a:r>
          </a:p>
          <a:p>
            <a:pPr marL="571500" indent="-571500">
              <a:buFont typeface="Arial" panose="020B0604020202020204" pitchFamily="34" charset="0"/>
              <a:buChar char="•"/>
            </a:pPr>
            <a:r>
              <a:rPr lang="en-US" sz="3600" dirty="0">
                <a:latin typeface="Gidole" panose="020B0604020202020204" charset="0"/>
              </a:rPr>
              <a:t>Compare distribution of computer price by category</a:t>
            </a:r>
          </a:p>
          <a:p>
            <a:pPr marL="571500" indent="-571500">
              <a:buFont typeface="Arial" panose="020B0604020202020204" pitchFamily="34" charset="0"/>
              <a:buChar char="•"/>
            </a:pPr>
            <a:r>
              <a:rPr lang="en-US" sz="3600" dirty="0">
                <a:latin typeface="Gidole" panose="020B0604020202020204" charset="0"/>
                <a:ea typeface="Roboto Mono" pitchFamily="2" charset="0"/>
              </a:rPr>
              <a:t>We want to reshape </a:t>
            </a:r>
            <a:r>
              <a:rPr lang="en-US" sz="3600" i="1" dirty="0">
                <a:latin typeface="Gidole" panose="020B0604020202020204" charset="0"/>
                <a:ea typeface="Roboto Mono" pitchFamily="2" charset="0"/>
              </a:rPr>
              <a:t>without aggregating!</a:t>
            </a:r>
            <a:endParaRPr lang="en-US" sz="3600" dirty="0">
              <a:latin typeface="Consolas" panose="020B0609020204030204" pitchFamily="49" charset="0"/>
              <a:ea typeface="Roboto Mono" pitchFamily="2" charset="0"/>
            </a:endParaRPr>
          </a:p>
        </p:txBody>
      </p:sp>
    </p:spTree>
    <p:extLst>
      <p:ext uri="{BB962C8B-B14F-4D97-AF65-F5344CB8AC3E}">
        <p14:creationId xmlns:p14="http://schemas.microsoft.com/office/powerpoint/2010/main" val="1136874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495</Words>
  <Application>Microsoft Office PowerPoint</Application>
  <PresentationFormat>Custom</PresentationFormat>
  <Paragraphs>83</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League Spartan Bold</vt:lpstr>
      <vt:lpstr>Consolas</vt:lpstr>
      <vt:lpstr>Gidole</vt:lpstr>
      <vt:lpstr>Aliens &amp; cows</vt:lpstr>
      <vt:lpstr>Open Sans Extra Bold</vt:lpstr>
      <vt:lpstr>Pragmatica</vt:lpstr>
      <vt:lpstr>League Spartan Italics</vt:lpstr>
      <vt:lpstr>Normafixed Tryout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153</cp:revision>
  <dcterms:created xsi:type="dcterms:W3CDTF">2006-08-16T00:00:00Z</dcterms:created>
  <dcterms:modified xsi:type="dcterms:W3CDTF">2023-08-24T15:35:02Z</dcterms:modified>
  <dc:identifier>DADurESpNu8</dc:identifier>
</cp:coreProperties>
</file>