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358" r:id="rId3"/>
    <p:sldId id="403" r:id="rId4"/>
    <p:sldId id="348" r:id="rId5"/>
    <p:sldId id="365" r:id="rId6"/>
    <p:sldId id="407" r:id="rId7"/>
    <p:sldId id="282" r:id="rId8"/>
    <p:sldId id="405" r:id="rId9"/>
    <p:sldId id="406" r:id="rId10"/>
    <p:sldId id="431" r:id="rId11"/>
    <p:sldId id="354" r:id="rId12"/>
    <p:sldId id="428" r:id="rId13"/>
    <p:sldId id="430" r:id="rId14"/>
    <p:sldId id="400"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Gidole" panose="020B0604020202020204" charset="0"/>
      <p:regular r:id="rId25"/>
    </p:embeddedFont>
    <p:embeddedFont>
      <p:font typeface="Open Sans Extra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45" d="100"/>
          <a:sy n="45" d="100"/>
        </p:scale>
        <p:origin x="612" y="69"/>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23047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1002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118072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96521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ringfestanalytics.com/max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hyperlink" Target="https://stringfestanalytics.com/modern-data-analytics-in-excel-workshop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swiy.co/I7a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235C3-A8D1-9A76-367B-0B001206CDE6}"/>
              </a:ext>
            </a:extLst>
          </p:cNvPr>
          <p:cNvPicPr>
            <a:picLocks noChangeAspect="1"/>
          </p:cNvPicPr>
          <p:nvPr/>
        </p:nvPicPr>
        <p:blipFill>
          <a:blip r:embed="rId3"/>
          <a:stretch>
            <a:fillRect/>
          </a:stretch>
        </p:blipFill>
        <p:spPr>
          <a:xfrm>
            <a:off x="-4313" y="220512"/>
            <a:ext cx="18264996" cy="984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AI-Powered Excel</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Consolas" panose="020B0609020204030204" pitchFamily="49" charset="0"/>
              </a:rPr>
              <a:t>Wholesale-customers.xlsx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Create AI-recommended PivotTables and charts</a:t>
            </a:r>
          </a:p>
          <a:p>
            <a:pPr marL="571500" indent="-571500">
              <a:buFont typeface="Arial" panose="020B0604020202020204" pitchFamily="34" charset="0"/>
              <a:buChar char="•"/>
            </a:pPr>
            <a:r>
              <a:rPr lang="en-US" sz="3600" dirty="0">
                <a:latin typeface="Gidole" panose="020B0604020202020204" charset="0"/>
                <a:ea typeface="Roboto Mono" pitchFamily="2" charset="0"/>
              </a:rPr>
              <a:t>Reshape the data with Power Query for better results</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291926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4431983"/>
          </a:xfrm>
          <a:prstGeom prst="rect">
            <a:avLst/>
          </a:prstGeom>
          <a:noFill/>
        </p:spPr>
        <p:txBody>
          <a:bodyPr wrap="square" rtlCol="0">
            <a:spAutoFit/>
          </a:bodyPr>
          <a:lstStyle/>
          <a:p>
            <a:pPr>
              <a:buClr>
                <a:srgbClr val="CF3338"/>
              </a:buClr>
            </a:pPr>
            <a:r>
              <a:rPr lang="en-US" sz="6600" b="1" dirty="0">
                <a:solidFill>
                  <a:srgbClr val="CF3338"/>
                </a:solidFill>
                <a:latin typeface="Pragmatica" panose="020B0403040502020204" pitchFamily="34" charset="0"/>
              </a:rPr>
              <a:t>Find me</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stringfestanalytics.com  </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Linkedin.com/in/gjmount</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Twitter.com/gjmount</a:t>
            </a:r>
          </a:p>
          <a:p>
            <a:endParaRPr lang="en-US" sz="54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9048631"/>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 </a:t>
            </a:r>
            <a:r>
              <a:rPr lang="en-US" sz="6000" b="1" dirty="0">
                <a:solidFill>
                  <a:srgbClr val="CF3338"/>
                </a:solidFill>
                <a:latin typeface="Pragmatica" panose="020B0403040502020204" pitchFamily="34" charset="0"/>
              </a:rPr>
              <a:t>– the book!</a:t>
            </a:r>
          </a:p>
          <a:p>
            <a:endParaRPr lang="en-US" sz="6000" b="1" i="1"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Available in early release: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https://stringfestanalytics.com/maxl/</a:t>
            </a:r>
            <a:r>
              <a:rPr lang="en-US" sz="4200" dirty="0">
                <a:latin typeface="Pragmatica" panose="020B0403040502020204" pitchFamily="34" charset="0"/>
              </a:rPr>
              <a:t>  </a:t>
            </a:r>
            <a:endParaRPr lang="en-US" sz="6000" dirty="0">
              <a:latin typeface="Pragmatica" panose="020B0403040502020204" pitchFamily="34" charset="0"/>
            </a:endParaRPr>
          </a:p>
        </p:txBody>
      </p:sp>
      <p:pic>
        <p:nvPicPr>
          <p:cNvPr id="1026" name="Picture 2" descr="Modern analytics in Excel cover ">
            <a:extLst>
              <a:ext uri="{FF2B5EF4-FFF2-40B4-BE49-F238E27FC236}">
                <a16:creationId xmlns:a16="http://schemas.microsoft.com/office/drawing/2014/main" id="{A5A802EA-8E14-7D50-3D79-28EFA72A6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516" y="923560"/>
            <a:ext cx="5715000" cy="75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3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9694962"/>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 </a:t>
            </a:r>
            <a:r>
              <a:rPr lang="en-US" sz="6000" b="1" dirty="0">
                <a:solidFill>
                  <a:srgbClr val="CF3338"/>
                </a:solidFill>
                <a:latin typeface="Pragmatica" panose="020B0403040502020204" pitchFamily="34" charset="0"/>
              </a:rPr>
              <a:t>– the workshops!</a:t>
            </a:r>
          </a:p>
          <a:p>
            <a:endParaRPr lang="en-US" sz="6000" b="1" i="1"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Get in touch: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https://stringfestanalytics.com/modern-data-analytics-in-excel-workshops/</a:t>
            </a:r>
            <a:r>
              <a:rPr lang="en-US" sz="4200" dirty="0">
                <a:latin typeface="Pragmatica" panose="020B0403040502020204" pitchFamily="34" charset="0"/>
              </a:rPr>
              <a:t> </a:t>
            </a:r>
            <a:endParaRPr lang="en-US" sz="6000" dirty="0">
              <a:latin typeface="Pragmatica" panose="020B0403040502020204" pitchFamily="34" charset="0"/>
            </a:endParaRPr>
          </a:p>
        </p:txBody>
      </p:sp>
      <p:pic>
        <p:nvPicPr>
          <p:cNvPr id="5" name="Picture 4">
            <a:extLst>
              <a:ext uri="{FF2B5EF4-FFF2-40B4-BE49-F238E27FC236}">
                <a16:creationId xmlns:a16="http://schemas.microsoft.com/office/drawing/2014/main" id="{6A952EDC-C30E-EBFE-DD3D-C1D1342DB06F}"/>
              </a:ext>
            </a:extLst>
          </p:cNvPr>
          <p:cNvPicPr>
            <a:picLocks noChangeAspect="1"/>
          </p:cNvPicPr>
          <p:nvPr/>
        </p:nvPicPr>
        <p:blipFill>
          <a:blip r:embed="rId4"/>
          <a:stretch>
            <a:fillRect/>
          </a:stretch>
        </p:blipFill>
        <p:spPr>
          <a:xfrm>
            <a:off x="10906412" y="876300"/>
            <a:ext cx="6336806" cy="8200573"/>
          </a:xfrm>
          <a:prstGeom prst="rect">
            <a:avLst/>
          </a:prstGeom>
        </p:spPr>
      </p:pic>
    </p:spTree>
    <p:extLst>
      <p:ext uri="{BB962C8B-B14F-4D97-AF65-F5344CB8AC3E}">
        <p14:creationId xmlns:p14="http://schemas.microsoft.com/office/powerpoint/2010/main" val="193891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1" y="-99078"/>
            <a:ext cx="2005784" cy="1470491"/>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1" y="9265256"/>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330"/>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1"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2233" y="525014"/>
            <a:ext cx="4246418" cy="55463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2A1CA193-2FA9-8F81-F4B7-A7434CB37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382" y="7148640"/>
            <a:ext cx="6799308" cy="274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819400" y="2400300"/>
            <a:ext cx="9243139" cy="386830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Make first impressions with the data using Power Query profiling</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Conduct ad-hoc analysis with PivotTables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Pull data fast with dynamic array functions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Prepare for AI-Powered Excel</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112470" y="3337024"/>
            <a:ext cx="12594129" cy="2246769"/>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https://swiy.co/I7aT</a:t>
            </a:r>
            <a:r>
              <a:rPr lang="en-US" sz="8000" spc="30" dirty="0">
                <a:solidFill>
                  <a:srgbClr val="000000"/>
                </a:solidFill>
                <a:latin typeface="Gidole"/>
              </a:rPr>
              <a:t>  </a:t>
            </a:r>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WHAT IS MODERN EXCEL?</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6457950" cy="6740307"/>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Historically: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Query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Pivot</a:t>
            </a:r>
          </a:p>
          <a:p>
            <a:pPr marL="1143000" lvl="1" indent="-685800">
              <a:buFont typeface="Arial" panose="020B0604020202020204" pitchFamily="34" charset="0"/>
              <a:buChar char="•"/>
            </a:pPr>
            <a:r>
              <a:rPr lang="en-US" sz="4800" strike="sngStrike" dirty="0">
                <a:latin typeface="Gidole" panose="02000503000000000000" pitchFamily="2" charset="0"/>
                <a:ea typeface="Roboto Mono" pitchFamily="2" charset="0"/>
              </a:rPr>
              <a:t>Power View</a:t>
            </a:r>
          </a:p>
          <a:p>
            <a:pPr marL="685800" indent="-685800">
              <a:buFont typeface="Arial" panose="020B0604020202020204" pitchFamily="34" charset="0"/>
              <a:buChar char="•"/>
            </a:pPr>
            <a:r>
              <a:rPr lang="en-US" sz="4800" dirty="0">
                <a:latin typeface="Gidole" panose="02000503000000000000" pitchFamily="2" charset="0"/>
                <a:ea typeface="Roboto Mono" pitchFamily="2" charset="0"/>
              </a:rPr>
              <a:t>We’ll substitute</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Dynamic array functions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AI-Powered Excel</a:t>
            </a: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p:txBody>
      </p:sp>
      <p:pic>
        <p:nvPicPr>
          <p:cNvPr id="1026" name="Picture 2">
            <a:extLst>
              <a:ext uri="{FF2B5EF4-FFF2-40B4-BE49-F238E27FC236}">
                <a16:creationId xmlns:a16="http://schemas.microsoft.com/office/drawing/2014/main" id="{A82EB258-40D7-AE51-E9A9-2F1DC213A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571166"/>
            <a:ext cx="8168416" cy="653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7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Data prep &amp; profiling with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Consolas" panose="020B0609020204030204" pitchFamily="49" charset="0"/>
              </a:rPr>
              <a:t>computers.xlsx</a:t>
            </a:r>
            <a:endParaRPr lang="en-US" sz="3600" dirty="0">
              <a:latin typeface="Consolas" panose="020B0609020204030204" pitchFamily="49"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Profiling the data for potential issues</a:t>
            </a:r>
          </a:p>
          <a:p>
            <a:pPr marL="571500" indent="-571500">
              <a:buFont typeface="Arial" panose="020B0604020202020204" pitchFamily="34" charset="0"/>
              <a:buChar char="•"/>
            </a:pPr>
            <a:r>
              <a:rPr lang="en-US" sz="3600" dirty="0">
                <a:latin typeface="Gidole" panose="020B0604020202020204" charset="0"/>
              </a:rPr>
              <a:t>Adding an index column for slicing and dicing</a:t>
            </a:r>
          </a:p>
        </p:txBody>
      </p:sp>
    </p:spTree>
    <p:extLst>
      <p:ext uri="{BB962C8B-B14F-4D97-AF65-F5344CB8AC3E}">
        <p14:creationId xmlns:p14="http://schemas.microsoft.com/office/powerpoint/2010/main" val="338535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Ad-hoc analyzing with </a:t>
            </a:r>
            <a:r>
              <a:rPr lang="en-US" sz="6500" b="1" spc="195" dirty="0" err="1">
                <a:solidFill>
                  <a:srgbClr val="F2F0F4"/>
                </a:solidFill>
                <a:latin typeface="League Spartan Italics"/>
              </a:rPr>
              <a:t>PivotCharts</a:t>
            </a:r>
            <a:endParaRPr lang="en-US" sz="6500" b="1" spc="195" dirty="0">
              <a:solidFill>
                <a:srgbClr val="F2F0F4"/>
              </a:solidFill>
              <a:latin typeface="League Spartan Italics"/>
            </a:endParaRP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rPr>
              <a:t>Compare distribution of computer price by category</a:t>
            </a:r>
          </a:p>
          <a:p>
            <a:pPr marL="571500" indent="-571500">
              <a:buFont typeface="Arial" panose="020B0604020202020204" pitchFamily="34" charset="0"/>
              <a:buChar char="•"/>
            </a:pPr>
            <a:r>
              <a:rPr lang="en-US" sz="3600" dirty="0">
                <a:latin typeface="Gidole" panose="020B0604020202020204" charset="0"/>
                <a:ea typeface="Roboto Mono" pitchFamily="2" charset="0"/>
              </a:rPr>
              <a:t>We want to reshape </a:t>
            </a:r>
            <a:r>
              <a:rPr lang="en-US" sz="3600" i="1" dirty="0">
                <a:latin typeface="Gidole" panose="020B0604020202020204" charset="0"/>
                <a:ea typeface="Roboto Mono" pitchFamily="2" charset="0"/>
              </a:rPr>
              <a:t>without aggregating!</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3687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2262286"/>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Pulling data fast with dynamic array functions</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1144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472</Words>
  <Application>Microsoft Office PowerPoint</Application>
  <PresentationFormat>Custom</PresentationFormat>
  <Paragraphs>78</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Consolas</vt:lpstr>
      <vt:lpstr>Calibri</vt:lpstr>
      <vt:lpstr>Open Sans Extra Bold</vt:lpstr>
      <vt:lpstr>Arial</vt:lpstr>
      <vt:lpstr>League Spartan Italics</vt:lpstr>
      <vt:lpstr>Normafixed Tryout</vt:lpstr>
      <vt:lpstr>Pragmatica</vt:lpstr>
      <vt:lpstr>League Spartan Bold</vt:lpstr>
      <vt:lpstr>Gidole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159</cp:revision>
  <dcterms:created xsi:type="dcterms:W3CDTF">2006-08-16T00:00:00Z</dcterms:created>
  <dcterms:modified xsi:type="dcterms:W3CDTF">2023-10-09T19:58:56Z</dcterms:modified>
  <dc:identifier>DADurESpNu8</dc:identifier>
</cp:coreProperties>
</file>