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403" r:id="rId4"/>
    <p:sldId id="348" r:id="rId5"/>
    <p:sldId id="418" r:id="rId6"/>
    <p:sldId id="415" r:id="rId7"/>
    <p:sldId id="365" r:id="rId8"/>
    <p:sldId id="282" r:id="rId9"/>
    <p:sldId id="416" r:id="rId10"/>
    <p:sldId id="417" r:id="rId11"/>
    <p:sldId id="378" r:id="rId12"/>
    <p:sldId id="405" r:id="rId13"/>
    <p:sldId id="413" r:id="rId14"/>
    <p:sldId id="305" r:id="rId15"/>
    <p:sldId id="414" r:id="rId16"/>
    <p:sldId id="390" r:id="rId17"/>
    <p:sldId id="400" r:id="rId18"/>
    <p:sldId id="40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Gidole" panose="020B0604020202020204" charset="0"/>
      <p:regular r:id="rId29"/>
    </p:embeddedFont>
    <p:embeddedFont>
      <p:font typeface="League Spartan" panose="020B0604020202020204" charset="0"/>
      <p:regular r:id="rId30"/>
    </p:embeddedFont>
    <p:embeddedFont>
      <p:font typeface="Open Sans Extra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3" d="100"/>
          <a:sy n="63" d="100"/>
        </p:scale>
        <p:origin x="1245"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95677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27572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1100282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2457380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1031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82732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86716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stringfestanalytics.com/modern-data-analytics-in-excel-workshop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stringfestanalytics.com/book/"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stringfestanalytics.com/contact/"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wiy.co/aixl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pp.sli.do/event/iTwXfWSvua2rmGDQxEmic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omputer screen&#10;&#10;Description automatically generated with low confidence">
            <a:extLst>
              <a:ext uri="{FF2B5EF4-FFF2-40B4-BE49-F238E27FC236}">
                <a16:creationId xmlns:a16="http://schemas.microsoft.com/office/drawing/2014/main" id="{D1C77FB9-53D8-202F-F3EB-883303FE0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98" y="32238"/>
            <a:ext cx="19083129"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26958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7490769"/>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Exercise</a:t>
            </a:r>
          </a:p>
          <a:p>
            <a:endParaRPr lang="en-US" sz="4200" dirty="0">
              <a:solidFill>
                <a:srgbClr val="CF3338"/>
              </a:solidFill>
              <a:latin typeface="Pragmatica" panose="020B0403040502020204" pitchFamily="34" charset="0"/>
            </a:endParaRPr>
          </a:p>
          <a:p>
            <a:r>
              <a:rPr lang="en-US" sz="4200" dirty="0">
                <a:solidFill>
                  <a:srgbClr val="CF3338"/>
                </a:solidFill>
                <a:latin typeface="Pragmatica" panose="020B0403040502020204" pitchFamily="34" charset="0"/>
              </a:rPr>
              <a:t>File: </a:t>
            </a:r>
            <a:r>
              <a:rPr lang="en-US" sz="4200" dirty="0">
                <a:solidFill>
                  <a:srgbClr val="CF3338"/>
                </a:solidFill>
                <a:latin typeface="Consolas" panose="020B0609020204030204" pitchFamily="49" charset="0"/>
              </a:rPr>
              <a:t>life-expectancy.png</a:t>
            </a:r>
          </a:p>
          <a:p>
            <a:endParaRPr lang="en-US" sz="4200" dirty="0">
              <a:solidFill>
                <a:srgbClr val="CF3338"/>
              </a:solidFill>
              <a:latin typeface="Consolas" panose="020B0609020204030204" pitchFamily="49" charset="0"/>
            </a:endParaRP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ea typeface="Consolas"/>
                <a:cs typeface="Consolas"/>
                <a:sym typeface="Consolas"/>
              </a:rPr>
              <a:t>Together: Read in this data from an image!</a:t>
            </a:r>
          </a:p>
          <a:p>
            <a:pPr marL="685800" indent="-533400">
              <a:lnSpc>
                <a:spcPct val="115000"/>
              </a:lnSpc>
              <a:buClr>
                <a:srgbClr val="C00000"/>
              </a:buClr>
              <a:buSzPts val="2000"/>
              <a:buAutoNum type="arabicPeriod"/>
            </a:pPr>
            <a:r>
              <a:rPr lang="en-US" sz="3600" dirty="0">
                <a:solidFill>
                  <a:srgbClr val="C00000"/>
                </a:solidFill>
                <a:latin typeface="Pragmatica" panose="020B0403040502020204"/>
              </a:rPr>
              <a:t>On your own: Use Analyze Data to visualize average life expectancy over time</a:t>
            </a:r>
          </a:p>
          <a:p>
            <a:pPr marL="1181100" lvl="1" indent="-571500">
              <a:lnSpc>
                <a:spcPct val="115000"/>
              </a:lnSpc>
              <a:buClr>
                <a:srgbClr val="C00000"/>
              </a:buClr>
              <a:buSzPts val="2000"/>
              <a:buFont typeface="Arial" panose="020B0604020202020204" pitchFamily="34" charset="0"/>
              <a:buChar char="•"/>
            </a:pPr>
            <a:r>
              <a:rPr lang="en-US" sz="3600" dirty="0">
                <a:solidFill>
                  <a:srgbClr val="C00000"/>
                </a:solidFill>
                <a:latin typeface="Pragmatica" panose="020B0403040502020204"/>
              </a:rPr>
              <a:t>You might need to reshape </a:t>
            </a:r>
            <a:r>
              <a:rPr lang="en-US" sz="3600" dirty="0">
                <a:solidFill>
                  <a:srgbClr val="C00000"/>
                </a:solidFill>
                <a:latin typeface="Pragmatica" panose="020B0403040502020204"/>
                <a:sym typeface="Wingdings" panose="05000000000000000000" pitchFamily="2" charset="2"/>
              </a:rPr>
              <a:t> </a:t>
            </a:r>
            <a:endParaRPr lang="en-US" sz="3600" dirty="0">
              <a:solidFill>
                <a:srgbClr val="C00000"/>
              </a:solidFill>
              <a:latin typeface="Consolas" panose="020B0609020204030204" pitchFamily="49" charset="0"/>
              <a:ea typeface="Consolas"/>
              <a:cs typeface="Consolas"/>
              <a:sym typeface="Consolas"/>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79748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Getting the most of Excel with ChatGPT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416320"/>
          </a:xfrm>
          <a:prstGeom prst="rect">
            <a:avLst/>
          </a:prstGeom>
          <a:noFill/>
        </p:spPr>
        <p:txBody>
          <a:bodyPr wrap="square" rtlCol="0">
            <a:spAutoFit/>
          </a:bodyPr>
          <a:lstStyle/>
          <a:p>
            <a:r>
              <a:rPr lang="en-US" sz="3600" dirty="0">
                <a:latin typeface="Gidole" panose="020B0604020202020204" charset="0"/>
              </a:rPr>
              <a:t>Open ChatGPT and let’s try it out: </a:t>
            </a:r>
          </a:p>
          <a:p>
            <a:pPr marL="571500" indent="-571500">
              <a:buFont typeface="Arial" panose="020B0604020202020204" pitchFamily="34" charset="0"/>
              <a:buChar char="•"/>
            </a:pPr>
            <a:endParaRPr lang="en-US" sz="3600" dirty="0">
              <a:latin typeface="Gidole" panose="020B0604020202020204" charset="0"/>
            </a:endParaRPr>
          </a:p>
          <a:p>
            <a:pPr marL="571500" indent="-571500">
              <a:buFont typeface="Arial" panose="020B0604020202020204" pitchFamily="34" charset="0"/>
              <a:buChar char="•"/>
            </a:pPr>
            <a:r>
              <a:rPr lang="en-US" sz="3600" dirty="0">
                <a:latin typeface="Gidole" panose="020B0604020202020204" charset="0"/>
              </a:rPr>
              <a:t>Using familiar datasets</a:t>
            </a:r>
          </a:p>
          <a:p>
            <a:pPr marL="571500" indent="-571500">
              <a:buFont typeface="Arial" panose="020B0604020202020204" pitchFamily="34" charset="0"/>
              <a:buChar char="•"/>
            </a:pPr>
            <a:r>
              <a:rPr lang="en-US" sz="3600" dirty="0">
                <a:latin typeface="Gidole" panose="020B0604020202020204" charset="0"/>
              </a:rPr>
              <a:t>Loading data as Markdown or CSV</a:t>
            </a:r>
          </a:p>
          <a:p>
            <a:pPr marL="571500" indent="-571500">
              <a:buFont typeface="Arial" panose="020B0604020202020204" pitchFamily="34" charset="0"/>
              <a:buChar char="•"/>
            </a:pPr>
            <a:r>
              <a:rPr lang="en-US" sz="3600" dirty="0">
                <a:latin typeface="Gidole" panose="020B0604020202020204" charset="0"/>
              </a:rPr>
              <a:t>Generating new data via Python</a:t>
            </a:r>
          </a:p>
          <a:p>
            <a:pPr marL="571500" indent="-571500">
              <a:buFont typeface="Arial" panose="020B0604020202020204" pitchFamily="34" charset="0"/>
              <a:buChar char="•"/>
            </a:pPr>
            <a:r>
              <a:rPr lang="en-US" sz="3600" dirty="0">
                <a:latin typeface="Gidole" panose="020B0604020202020204" charset="0"/>
              </a:rPr>
              <a:t>Share your tips and tricks! </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3687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txBody>
          <a:bodyPr/>
          <a:lstStyle/>
          <a:p>
            <a:endParaRPr lang="en-US"/>
          </a:p>
        </p:txBody>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sp>
        <p:nvSpPr>
          <p:cNvPr id="5" name="TextBox 5"/>
          <p:cNvSpPr txBox="1"/>
          <p:nvPr/>
        </p:nvSpPr>
        <p:spPr>
          <a:xfrm>
            <a:off x="1329711" y="2960593"/>
            <a:ext cx="7624318" cy="2267865"/>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https://stringfestanalytics.com/modern-data-analytics-in-excel-workshops/</a:t>
            </a:r>
            <a:r>
              <a:rPr lang="en-US" sz="3400" spc="340" dirty="0">
                <a:solidFill>
                  <a:schemeClr val="bg1"/>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Modern Analytics in Excel workshops</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2" name="Picture 11">
            <a:extLst>
              <a:ext uri="{FF2B5EF4-FFF2-40B4-BE49-F238E27FC236}">
                <a16:creationId xmlns:a16="http://schemas.microsoft.com/office/drawing/2014/main" id="{7EFF923A-0C27-A641-0D91-FFFBF11D634E}"/>
              </a:ext>
            </a:extLst>
          </p:cNvPr>
          <p:cNvPicPr>
            <a:picLocks noChangeAspect="1"/>
          </p:cNvPicPr>
          <p:nvPr/>
        </p:nvPicPr>
        <p:blipFill>
          <a:blip r:embed="rId6"/>
          <a:stretch>
            <a:fillRect/>
          </a:stretch>
        </p:blipFill>
        <p:spPr>
          <a:xfrm>
            <a:off x="11094685" y="752925"/>
            <a:ext cx="6336806" cy="8200573"/>
          </a:xfrm>
          <a:prstGeom prst="rect">
            <a:avLst/>
          </a:prstGeom>
        </p:spPr>
      </p:pic>
    </p:spTree>
    <p:extLst>
      <p:ext uri="{BB962C8B-B14F-4D97-AF65-F5344CB8AC3E}">
        <p14:creationId xmlns:p14="http://schemas.microsoft.com/office/powerpoint/2010/main" val="40780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txBody>
          <a:bodyPr/>
          <a:lstStyle/>
          <a:p>
            <a:endParaRPr lang="en-US"/>
          </a:p>
        </p:txBody>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sp>
        <p:nvSpPr>
          <p:cNvPr id="5" name="TextBox 5"/>
          <p:cNvSpPr txBox="1"/>
          <p:nvPr/>
        </p:nvSpPr>
        <p:spPr>
          <a:xfrm>
            <a:off x="1329711" y="2960593"/>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where to get it: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stringfestanalytics.com/book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729046"/>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Advancing into Analytics</a:t>
            </a:r>
          </a:p>
        </p:txBody>
      </p:sp>
      <p:pic>
        <p:nvPicPr>
          <p:cNvPr id="1026" name="Picture 2" descr="Advancing into Analytics Cover Image">
            <a:extLst>
              <a:ext uri="{FF2B5EF4-FFF2-40B4-BE49-F238E27FC236}">
                <a16:creationId xmlns:a16="http://schemas.microsoft.com/office/drawing/2014/main" id="{00C62AD1-5F52-8AC7-E07B-DF6689697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6896" y="1052422"/>
            <a:ext cx="5640878" cy="736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REFERRAL PROGRAM</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020550" cy="7478970"/>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Refer me to a training client &amp; get</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Two 45-minute coaching sessions</a:t>
            </a:r>
          </a:p>
          <a:p>
            <a:pPr lvl="1"/>
            <a:endParaRPr lang="en-US" sz="4800" dirty="0">
              <a:latin typeface="Gidole" panose="02000503000000000000" pitchFamily="2" charset="0"/>
              <a:ea typeface="Roboto Mono" pitchFamily="2" charset="0"/>
            </a:endParaRP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Signed copies of </a:t>
            </a:r>
            <a:r>
              <a:rPr lang="en-US" sz="4800" i="1" dirty="0">
                <a:latin typeface="Gidole" panose="02000503000000000000" pitchFamily="2" charset="0"/>
                <a:ea typeface="Roboto Mono" pitchFamily="2" charset="0"/>
              </a:rPr>
              <a:t>Advancing into Analytics </a:t>
            </a:r>
            <a:r>
              <a:rPr lang="en-US" sz="4800" dirty="0">
                <a:latin typeface="Gidole" panose="02000503000000000000" pitchFamily="2" charset="0"/>
                <a:ea typeface="Roboto Mono" pitchFamily="2" charset="0"/>
              </a:rPr>
              <a:t>and </a:t>
            </a:r>
            <a:r>
              <a:rPr lang="en-US" sz="4800" i="1" dirty="0">
                <a:latin typeface="Gidole" panose="02000503000000000000" pitchFamily="2" charset="0"/>
                <a:ea typeface="Roboto Mono" pitchFamily="2" charset="0"/>
              </a:rPr>
              <a:t>Modern Data Analytics in Excel </a:t>
            </a:r>
            <a:r>
              <a:rPr lang="en-US" sz="4800" dirty="0">
                <a:latin typeface="Gidole" panose="02000503000000000000" pitchFamily="2" charset="0"/>
                <a:ea typeface="Roboto Mono" pitchFamily="2" charset="0"/>
              </a:rPr>
              <a:t>(when available)</a:t>
            </a:r>
          </a:p>
          <a:p>
            <a:pPr lvl="1"/>
            <a:endParaRPr lang="en-US" sz="4800" dirty="0">
              <a:latin typeface="Gidole" panose="02000503000000000000" pitchFamily="2" charset="0"/>
              <a:ea typeface="Roboto Mono" pitchFamily="2" charset="0"/>
            </a:endParaRP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lvl="1"/>
            <a:r>
              <a:rPr lang="en-US" sz="4800" dirty="0">
                <a:latin typeface="Gidole" panose="02000503000000000000" pitchFamily="2" charset="0"/>
                <a:ea typeface="Roboto Mono" pitchFamily="2" charset="0"/>
              </a:rPr>
              <a:t>Get in touch: </a:t>
            </a:r>
            <a:r>
              <a:rPr lang="en-US" sz="4800" dirty="0">
                <a:latin typeface="Gidole" panose="02000503000000000000" pitchFamily="2" charset="0"/>
                <a:ea typeface="Roboto Mono" pitchFamily="2" charset="0"/>
                <a:hlinkClick r:id="rId5"/>
              </a:rPr>
              <a:t>https://stringfestanalytics.com/contact/</a:t>
            </a:r>
            <a:r>
              <a:rPr lang="en-US" sz="4800" dirty="0">
                <a:latin typeface="Gidole" panose="02000503000000000000" pitchFamily="2" charset="0"/>
                <a:ea typeface="Roboto Mono" pitchFamily="2" charset="0"/>
              </a:rPr>
              <a:t>  </a:t>
            </a:r>
          </a:p>
        </p:txBody>
      </p:sp>
    </p:spTree>
    <p:extLst>
      <p:ext uri="{BB962C8B-B14F-4D97-AF65-F5344CB8AC3E}">
        <p14:creationId xmlns:p14="http://schemas.microsoft.com/office/powerpoint/2010/main" val="244835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txBody>
          <a:bodyPr/>
          <a:lstStyle/>
          <a:p>
            <a:endParaRPr lang="en-US"/>
          </a:p>
        </p:txBody>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5016758"/>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for seven days.</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I </a:t>
            </a:r>
            <a:r>
              <a:rPr lang="en-US" sz="4000">
                <a:latin typeface="Gidole" panose="02000503000000000000" pitchFamily="2" charset="0"/>
                <a:ea typeface="Roboto Mono" pitchFamily="2" charset="0"/>
              </a:rPr>
              <a:t>appreciate your reviews &amp; referrals. </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1354455" y="6314949"/>
            <a:ext cx="54864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AI-Powered Excel</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817" y="482039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85867" y="1028700"/>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crosoft Most Valuable Professional">
            <a:extLst>
              <a:ext uri="{FF2B5EF4-FFF2-40B4-BE49-F238E27FC236}">
                <a16:creationId xmlns:a16="http://schemas.microsoft.com/office/drawing/2014/main" id="{4C1AA549-BA39-8AB5-CE72-00CAA75A20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642" y="8267831"/>
            <a:ext cx="4277265" cy="1725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AI-Powered Excel</a:t>
            </a:r>
          </a:p>
        </p:txBody>
      </p:sp>
      <p:sp>
        <p:nvSpPr>
          <p:cNvPr id="10" name="TextBox 10"/>
          <p:cNvSpPr txBox="1"/>
          <p:nvPr/>
        </p:nvSpPr>
        <p:spPr>
          <a:xfrm>
            <a:off x="2819400" y="2400300"/>
            <a:ext cx="9243139" cy="2406172"/>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err="1">
                <a:solidFill>
                  <a:srgbClr val="000000"/>
                </a:solidFill>
                <a:latin typeface="Gidole"/>
              </a:rPr>
              <a:t>U﻿se</a:t>
            </a:r>
            <a:r>
              <a:rPr lang="en-US" sz="3000" spc="30" dirty="0">
                <a:solidFill>
                  <a:srgbClr val="000000"/>
                </a:solidFill>
                <a:latin typeface="Gidole"/>
              </a:rPr>
              <a:t> Analyze Data to generate AI-powered insights</a:t>
            </a:r>
          </a:p>
          <a:p>
            <a:pPr marL="457200" indent="-457200">
              <a:lnSpc>
                <a:spcPts val="3750"/>
              </a:lnSpc>
              <a:buFont typeface="Arial" panose="020B0604020202020204" pitchFamily="34" charset="0"/>
              <a:buChar char="•"/>
            </a:pPr>
            <a:r>
              <a:rPr lang="en-US" sz="3000" spc="30" dirty="0">
                <a:solidFill>
                  <a:srgbClr val="000000"/>
                </a:solidFill>
                <a:latin typeface="Gidole"/>
              </a:rPr>
              <a:t>Properly structure your data to get the most of these features</a:t>
            </a:r>
          </a:p>
          <a:p>
            <a:pPr marL="457200" indent="-457200">
              <a:lnSpc>
                <a:spcPts val="3750"/>
              </a:lnSpc>
              <a:buFont typeface="Arial" panose="020B0604020202020204" pitchFamily="34" charset="0"/>
              <a:buChar char="•"/>
            </a:pPr>
            <a:r>
              <a:rPr lang="en-US" sz="3000" spc="30" dirty="0" err="1">
                <a:solidFill>
                  <a:srgbClr val="000000"/>
                </a:solidFill>
                <a:latin typeface="Gidole"/>
              </a:rPr>
              <a:t>G﻿et</a:t>
            </a:r>
            <a:r>
              <a:rPr lang="en-US" sz="3000" spc="30" dirty="0">
                <a:solidFill>
                  <a:srgbClr val="000000"/>
                </a:solidFill>
                <a:latin typeface="Gidole"/>
              </a:rPr>
              <a:t> the most of ChatGPT for troubleshooting and exploring your data</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AI-Powered Excel</a:t>
            </a:r>
          </a:p>
        </p:txBody>
      </p:sp>
      <p:sp>
        <p:nvSpPr>
          <p:cNvPr id="10" name="TextBox 10"/>
          <p:cNvSpPr txBox="1"/>
          <p:nvPr/>
        </p:nvSpPr>
        <p:spPr>
          <a:xfrm>
            <a:off x="2112470" y="3337024"/>
            <a:ext cx="12594129" cy="2246769"/>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https://swiy.co/aixld</a:t>
            </a:r>
            <a:r>
              <a:rPr lang="en-US" sz="8000" spc="30" dirty="0">
                <a:solidFill>
                  <a:srgbClr val="000000"/>
                </a:solidFill>
                <a:latin typeface="Gidole"/>
              </a:rPr>
              <a:t>  </a:t>
            </a:r>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AI-Powered Excel</a:t>
            </a:r>
          </a:p>
        </p:txBody>
      </p:sp>
      <p:sp>
        <p:nvSpPr>
          <p:cNvPr id="10" name="TextBox 10"/>
          <p:cNvSpPr txBox="1"/>
          <p:nvPr/>
        </p:nvSpPr>
        <p:spPr>
          <a:xfrm>
            <a:off x="2112470" y="3337024"/>
            <a:ext cx="12594129" cy="4062651"/>
          </a:xfrm>
          <a:prstGeom prst="rect">
            <a:avLst/>
          </a:prstGeom>
        </p:spPr>
        <p:txBody>
          <a:bodyPr wrap="square" lIns="0" tIns="0" rIns="0" bIns="0" rtlCol="0" anchor="t">
            <a:spAutoFit/>
          </a:bodyPr>
          <a:lstStyle/>
          <a:p>
            <a:r>
              <a:rPr lang="en-US" sz="6600" spc="30" dirty="0">
                <a:solidFill>
                  <a:srgbClr val="000000"/>
                </a:solidFill>
                <a:latin typeface="Gidole"/>
              </a:rPr>
              <a:t>Start with a Slido:</a:t>
            </a:r>
          </a:p>
          <a:p>
            <a:r>
              <a:rPr lang="en-US" sz="6600" spc="30" dirty="0">
                <a:solidFill>
                  <a:srgbClr val="000000"/>
                </a:solidFill>
                <a:latin typeface="Gidole"/>
                <a:hlinkClick r:id="rId4"/>
              </a:rPr>
              <a:t>https://app.sli.do/event/iTwXfWSvua2rmGDQxEmich</a:t>
            </a:r>
            <a:r>
              <a:rPr lang="en-US" sz="6600" spc="30" dirty="0">
                <a:solidFill>
                  <a:srgbClr val="000000"/>
                </a:solidFill>
                <a:latin typeface="Gidole"/>
              </a:rPr>
              <a:t>   </a:t>
            </a:r>
          </a:p>
          <a:p>
            <a:endParaRPr lang="en-US" sz="6600" spc="30" dirty="0">
              <a:solidFill>
                <a:srgbClr val="000000"/>
              </a:solidFill>
              <a:latin typeface="Gidole"/>
            </a:endParaRPr>
          </a:p>
        </p:txBody>
      </p:sp>
    </p:spTree>
    <p:extLst>
      <p:ext uri="{BB962C8B-B14F-4D97-AF65-F5344CB8AC3E}">
        <p14:creationId xmlns:p14="http://schemas.microsoft.com/office/powerpoint/2010/main" val="367797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019510"/>
          </a:xfrm>
          <a:prstGeom prst="rect">
            <a:avLst/>
          </a:prstGeom>
        </p:spPr>
        <p:txBody>
          <a:bodyPr lIns="0" tIns="0" rIns="0" bIns="0" rtlCol="0" anchor="t">
            <a:spAutoFit/>
          </a:bodyPr>
          <a:lstStyle/>
          <a:p>
            <a:pPr>
              <a:lnSpc>
                <a:spcPts val="9000"/>
              </a:lnSpc>
            </a:pPr>
            <a:r>
              <a:rPr lang="en-US" sz="4000" spc="375" dirty="0">
                <a:solidFill>
                  <a:srgbClr val="000000"/>
                </a:solidFill>
                <a:latin typeface="League Spartan Bold"/>
              </a:rPr>
              <a:t>TERMS OF ENGAGEMENT</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AI-Powered Excel</a:t>
            </a:r>
          </a:p>
        </p:txBody>
      </p:sp>
      <p:sp>
        <p:nvSpPr>
          <p:cNvPr id="10" name="TextBox 10"/>
          <p:cNvSpPr txBox="1"/>
          <p:nvPr/>
        </p:nvSpPr>
        <p:spPr>
          <a:xfrm>
            <a:off x="2819400" y="2400300"/>
            <a:ext cx="9243139" cy="4355616"/>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Feel free to share the download link with latecomers </a:t>
            </a:r>
            <a:r>
              <a:rPr lang="en-US" sz="3000" spc="30" dirty="0">
                <a:solidFill>
                  <a:srgbClr val="000000"/>
                </a:solidFill>
                <a:latin typeface="Gidole"/>
                <a:sym typeface="Wingdings" panose="05000000000000000000" pitchFamily="2" charset="2"/>
              </a:rPr>
              <a:t> </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Participation is welcome via the chat (or please ask to be unmuted!)</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Demos work best with 365 on Windows, I cannot guarantee other systems</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Recording goes out later today and is up for one week</a:t>
            </a:r>
          </a:p>
        </p:txBody>
      </p:sp>
    </p:spTree>
    <p:extLst>
      <p:ext uri="{BB962C8B-B14F-4D97-AF65-F5344CB8AC3E}">
        <p14:creationId xmlns:p14="http://schemas.microsoft.com/office/powerpoint/2010/main" val="308522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78372"/>
          </a:xfrm>
          <a:prstGeom prst="rect">
            <a:avLst/>
          </a:prstGeom>
        </p:spPr>
        <p:txBody>
          <a:bodyPr lIns="0" tIns="0" rIns="0" bIns="0" rtlCol="0" anchor="t">
            <a:spAutoFit/>
          </a:bodyPr>
          <a:lstStyle/>
          <a:p>
            <a:pPr algn="r">
              <a:lnSpc>
                <a:spcPts val="9100"/>
              </a:lnSpc>
            </a:pPr>
            <a:r>
              <a:rPr lang="en-US" sz="6000" b="1" spc="195" dirty="0">
                <a:solidFill>
                  <a:srgbClr val="F2F0F4"/>
                </a:solidFill>
                <a:latin typeface="League Spartan Italics"/>
              </a:rPr>
              <a:t>Natural language queries with Analyze Data</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2862322"/>
          </a:xfrm>
          <a:prstGeom prst="rect">
            <a:avLst/>
          </a:prstGeom>
          <a:noFill/>
        </p:spPr>
        <p:txBody>
          <a:bodyPr wrap="square" rtlCol="0">
            <a:spAutoFit/>
          </a:bodyPr>
          <a:lstStyle/>
          <a:p>
            <a:r>
              <a:rPr lang="en-US" sz="3600" dirty="0">
                <a:latin typeface="Gidole" panose="020B0604020202020204" charset="0"/>
              </a:rPr>
              <a:t>File: </a:t>
            </a:r>
            <a:r>
              <a:rPr lang="en-US" sz="3600" dirty="0">
                <a:latin typeface="Consolas" panose="020B0609020204030204" pitchFamily="49" charset="0"/>
              </a:rPr>
              <a:t>wholesale-customers.xlsx</a:t>
            </a:r>
          </a:p>
          <a:p>
            <a:pPr marL="571500" indent="-571500">
              <a:buFont typeface="Arial" panose="020B0604020202020204" pitchFamily="34" charset="0"/>
              <a:buChar char="•"/>
            </a:pPr>
            <a:endParaRPr lang="en-US" sz="3600" dirty="0">
              <a:latin typeface="Gidole" panose="020B0604020202020204" charset="0"/>
            </a:endParaRPr>
          </a:p>
          <a:p>
            <a:pPr marL="571500" indent="-571500">
              <a:buFont typeface="Arial" panose="020B0604020202020204" pitchFamily="34" charset="0"/>
              <a:buChar char="•"/>
            </a:pPr>
            <a:r>
              <a:rPr lang="en-US" sz="3600" dirty="0">
                <a:latin typeface="Gidole" panose="020B0604020202020204" charset="0"/>
              </a:rPr>
              <a:t>What PivotTables and charts can we create with this feature?</a:t>
            </a:r>
          </a:p>
          <a:p>
            <a:pPr marL="571500" indent="-571500">
              <a:buFont typeface="Arial" panose="020B0604020202020204" pitchFamily="34" charset="0"/>
              <a:buChar char="•"/>
            </a:pPr>
            <a:r>
              <a:rPr lang="en-US" sz="3600" dirty="0">
                <a:latin typeface="Gidole" panose="020B0604020202020204" charset="0"/>
              </a:rPr>
              <a:t>Where does it fall short?</a:t>
            </a:r>
          </a:p>
        </p:txBody>
      </p:sp>
    </p:spTree>
    <p:extLst>
      <p:ext uri="{BB962C8B-B14F-4D97-AF65-F5344CB8AC3E}">
        <p14:creationId xmlns:p14="http://schemas.microsoft.com/office/powerpoint/2010/main" val="338535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78372"/>
          </a:xfrm>
          <a:prstGeom prst="rect">
            <a:avLst/>
          </a:prstGeom>
        </p:spPr>
        <p:txBody>
          <a:bodyPr lIns="0" tIns="0" rIns="0" bIns="0" rtlCol="0" anchor="t">
            <a:spAutoFit/>
          </a:bodyPr>
          <a:lstStyle/>
          <a:p>
            <a:pPr algn="r">
              <a:lnSpc>
                <a:spcPts val="9100"/>
              </a:lnSpc>
            </a:pPr>
            <a:r>
              <a:rPr lang="en-US" sz="6000" b="1" spc="195" dirty="0">
                <a:solidFill>
                  <a:srgbClr val="F2F0F4"/>
                </a:solidFill>
                <a:latin typeface="League Spartan Italics"/>
              </a:rPr>
              <a:t>Preparing data for AI with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Getting data to “tidy” </a:t>
            </a:r>
            <a:r>
              <a:rPr lang="en-US" sz="3600" dirty="0">
                <a:latin typeface="Gidole" panose="020B0604020202020204" charset="0"/>
                <a:sym typeface="Wingdings" panose="05000000000000000000" pitchFamily="2" charset="2"/>
              </a:rPr>
              <a:t> Every variable is in one and only one column</a:t>
            </a:r>
          </a:p>
          <a:p>
            <a:pPr marL="571500" indent="-571500">
              <a:buFont typeface="Arial" panose="020B0604020202020204" pitchFamily="34" charset="0"/>
              <a:buChar char="•"/>
            </a:pPr>
            <a:r>
              <a:rPr lang="en-US" sz="3600" dirty="0">
                <a:latin typeface="Gidole" panose="020B0604020202020204" charset="0"/>
              </a:rPr>
              <a:t>Unpivoting</a:t>
            </a:r>
          </a:p>
        </p:txBody>
      </p:sp>
    </p:spTree>
    <p:extLst>
      <p:ext uri="{BB962C8B-B14F-4D97-AF65-F5344CB8AC3E}">
        <p14:creationId xmlns:p14="http://schemas.microsoft.com/office/powerpoint/2010/main" val="3702677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655</Words>
  <Application>Microsoft Office PowerPoint</Application>
  <PresentationFormat>Custom</PresentationFormat>
  <Paragraphs>112</Paragraphs>
  <Slides>18</Slides>
  <Notes>18</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Consolas</vt:lpstr>
      <vt:lpstr>Open Sans Extra Bold</vt:lpstr>
      <vt:lpstr>League Spartan</vt:lpstr>
      <vt:lpstr>Pragmatica</vt:lpstr>
      <vt:lpstr>League Spartan Bold</vt:lpstr>
      <vt:lpstr>Arial</vt:lpstr>
      <vt:lpstr>Gidole</vt:lpstr>
      <vt:lpstr>Calibri</vt:lpstr>
      <vt:lpstr>League Spartan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157</cp:revision>
  <dcterms:created xsi:type="dcterms:W3CDTF">2006-08-16T00:00:00Z</dcterms:created>
  <dcterms:modified xsi:type="dcterms:W3CDTF">2023-07-18T16:00:02Z</dcterms:modified>
  <dc:identifier>DADurESpNu8</dc:identifier>
</cp:coreProperties>
</file>