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6" r:id="rId5"/>
    <p:sldId id="257" r:id="rId6"/>
    <p:sldId id="274" r:id="rId7"/>
    <p:sldId id="265" r:id="rId8"/>
    <p:sldId id="275" r:id="rId9"/>
    <p:sldId id="276" r:id="rId10"/>
    <p:sldId id="277" r:id="rId11"/>
    <p:sldId id="267" r:id="rId12"/>
    <p:sldId id="29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4" r:id="rId38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083E13-2447-6687-2D43-C0A025E393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D156D-CBFB-7E37-97A7-E25CBC5E7C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68456C-DC25-4CF2-83F1-5983B2564203}" type="datetimeFigureOut">
              <a:rPr lang="en-GB"/>
              <a:pPr>
                <a:defRPr/>
              </a:pPr>
              <a:t>09/06/2024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6C5AAF-5F5F-AE96-5CA8-43186B131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E0BC75-034E-748F-3367-824C1D2D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0443-E820-AE41-56C3-D094892943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43B-9D81-229A-0B43-CF9920A80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1B7D29-B86D-469F-BEFB-30D466A8CC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99" y="1122363"/>
            <a:ext cx="11113200" cy="2387600"/>
          </a:xfrm>
        </p:spPr>
        <p:txBody>
          <a:bodyPr tIns="0" anchor="b"/>
          <a:lstStyle>
            <a:lvl1pPr algn="ctr">
              <a:defRPr sz="6000" b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9" y="3600000"/>
            <a:ext cx="11112001" cy="1655762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400" baseline="0">
                <a:solidFill>
                  <a:schemeClr val="accent1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13FD3-B891-C4F0-27FF-12A3D945E1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2117"/>
            <a:ext cx="1828800" cy="3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539400" y="1436302"/>
            <a:ext cx="11113200" cy="4604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0000" y="108000"/>
            <a:ext cx="11113200" cy="86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39749" y="1397462"/>
            <a:ext cx="11113200" cy="4604400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51B6BD-8FF1-7B93-92B0-DE2AB2131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3212" y="2231742"/>
            <a:ext cx="6319039" cy="3228796"/>
          </a:xfrm>
          <a:prstGeom prst="roundRect">
            <a:avLst>
              <a:gd name="adj" fmla="val 673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“Code Blocks Use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FiraCode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Font": "2012-10-17",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“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": [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{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“Background": “</a:t>
            </a:r>
            <a:r>
              <a:rPr lang="en-GB" altLang="en-US" sz="1400" b="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Black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“Highlight": “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Orange and Bold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"Resource": “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Bold is important for when </a:t>
            </a:r>
            <a:b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    printed or for those with </a:t>
            </a:r>
          </a:p>
          <a:p>
            <a:pPr eaLnBrk="1" hangingPunct="1">
              <a:defRPr/>
            </a:pP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    </a:t>
            </a:r>
            <a:r>
              <a:rPr lang="en-GB" altLang="en-US" sz="14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vision problems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“Alternative”: “Use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from Code editor 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by pasting directly from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VSCode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or whatever”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]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2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378800"/>
            <a:ext cx="5479800" cy="4604400"/>
          </a:xfrm>
        </p:spPr>
        <p:txBody>
          <a:bodyPr lIns="0" rIns="0"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78800"/>
            <a:ext cx="5479799" cy="4604400"/>
          </a:xfrm>
        </p:spPr>
        <p:txBody>
          <a:bodyPr lIns="0" rIns="0"/>
          <a:lstStyle>
            <a:lvl1pPr>
              <a:defRPr baseline="0">
                <a:latin typeface="Ubuntu" panose="020B0504030602030204" pitchFamily="34" charset="0"/>
              </a:defRPr>
            </a:lvl1pPr>
            <a:lvl2pPr>
              <a:defRPr baseline="0">
                <a:latin typeface="Ubuntu" panose="020B0504030602030204" pitchFamily="34" charset="0"/>
              </a:defRPr>
            </a:lvl2pPr>
            <a:lvl3pPr>
              <a:defRPr baseline="0">
                <a:latin typeface="Ubuntu" panose="020B0504030602030204" pitchFamily="34" charset="0"/>
              </a:defRPr>
            </a:lvl3pPr>
            <a:lvl4pPr>
              <a:defRPr baseline="0">
                <a:latin typeface="Ubuntu" panose="020B0504030602030204" pitchFamily="34" charset="0"/>
              </a:defRPr>
            </a:lvl4pPr>
            <a:lvl5pPr>
              <a:defRPr baseline="0"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5F386E-596A-0637-37FC-2DA586E23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07950"/>
            <a:ext cx="111140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5999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C69542-3040-E209-A649-6275E551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79538"/>
            <a:ext cx="11114088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GB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A3A66-B4E1-625E-9B59-AF1AD5BF974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71238" y="6494463"/>
            <a:ext cx="877887" cy="152400"/>
          </a:xfrm>
          <a:prstGeom prst="rect">
            <a:avLst/>
          </a:prstGeom>
        </p:spPr>
      </p:pic>
      <p:sp>
        <p:nvSpPr>
          <p:cNvPr id="1029" name="object 23">
            <a:extLst>
              <a:ext uri="{FF2B5EF4-FFF2-40B4-BE49-F238E27FC236}">
                <a16:creationId xmlns:a16="http://schemas.microsoft.com/office/drawing/2014/main" id="{8D01A4A5-67C7-3C4A-4CCF-313DC6D12600}"/>
              </a:ext>
            </a:extLst>
          </p:cNvPr>
          <p:cNvSpPr>
            <a:spLocks/>
          </p:cNvSpPr>
          <p:nvPr/>
        </p:nvSpPr>
        <p:spPr bwMode="auto">
          <a:xfrm>
            <a:off x="592138" y="1193799"/>
            <a:ext cx="8997135" cy="45719"/>
          </a:xfrm>
          <a:custGeom>
            <a:avLst/>
            <a:gdLst>
              <a:gd name="T0" fmla="*/ 0 w 8300084"/>
              <a:gd name="T1" fmla="*/ 8299462 w 830008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300084">
                <a:moveTo>
                  <a:pt x="0" y="0"/>
                </a:moveTo>
                <a:lnTo>
                  <a:pt x="8299462" y="0"/>
                </a:lnTo>
              </a:path>
            </a:pathLst>
          </a:custGeom>
          <a:noFill/>
          <a:ln w="8115">
            <a:solidFill>
              <a:srgbClr val="FF4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60517F-1EF8-8BC7-31CA-A769861EA974}"/>
              </a:ext>
            </a:extLst>
          </p:cNvPr>
          <p:cNvSpPr txBox="1">
            <a:spLocks/>
          </p:cNvSpPr>
          <p:nvPr/>
        </p:nvSpPr>
        <p:spPr>
          <a:xfrm>
            <a:off x="142875" y="6600825"/>
            <a:ext cx="575582" cy="1524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b="0" kern="1200" cap="all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fld id="{349B3C98-A6A6-4971-97EB-728E7C89870A}" type="slidenum">
              <a:rPr lang="en-GB" smtClean="0">
                <a:solidFill>
                  <a:schemeClr val="tx1"/>
                </a:solidFill>
              </a:rPr>
              <a:t>‹#›</a:t>
            </a:fld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FF10-E345-DF45-7592-AB49D846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B9977-D830-976B-6D2A-E52859787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Introduction </a:t>
            </a:r>
            <a:r>
              <a:rPr lang="en-GB" dirty="0"/>
              <a:t>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48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FB2635-6974-8960-7FA9-B862AB2B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Machine Learning vs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D2300-CAFE-B064-6B4E-2F7E728730DC}"/>
              </a:ext>
            </a:extLst>
          </p:cNvPr>
          <p:cNvSpPr txBox="1"/>
          <p:nvPr/>
        </p:nvSpPr>
        <p:spPr>
          <a:xfrm>
            <a:off x="2866970" y="1376545"/>
            <a:ext cx="6062878" cy="65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CA" dirty="0">
                <a:latin typeface="Ubuntu" panose="020B0504030602030204" pitchFamily="34" charset="0"/>
              </a:rPr>
              <a:t>Deep learning can perform automatic feature extraction</a:t>
            </a:r>
          </a:p>
          <a:p>
            <a:pPr lvl="0" algn="just">
              <a:lnSpc>
                <a:spcPct val="107000"/>
              </a:lnSpc>
            </a:pPr>
            <a:r>
              <a:rPr lang="en-CA" dirty="0">
                <a:latin typeface="Ubuntu" panose="020B0504030602030204" pitchFamily="34" charset="0"/>
              </a:rPr>
              <a:t>Machine Learning cannot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5DC9-5798-F0E3-465F-E367291982B0}"/>
              </a:ext>
            </a:extLst>
          </p:cNvPr>
          <p:cNvSpPr txBox="1"/>
          <p:nvPr/>
        </p:nvSpPr>
        <p:spPr>
          <a:xfrm>
            <a:off x="480077" y="2277694"/>
            <a:ext cx="4768553" cy="1546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CA" b="1" dirty="0">
                <a:latin typeface="Ubuntu" panose="020B0504030602030204" pitchFamily="34" charset="0"/>
              </a:rPr>
              <a:t>Machine learning Process: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>
                <a:latin typeface="Ubuntu" panose="020B0504030602030204" pitchFamily="34" charset="0"/>
              </a:rPr>
              <a:t>select the model to train,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>
                <a:latin typeface="Ubuntu" panose="020B0504030602030204" pitchFamily="34" charset="0"/>
              </a:rPr>
              <a:t>manually perform feature extraction.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endParaRPr lang="en-CA" dirty="0">
              <a:latin typeface="Ubuntu" panose="020B0504030602030204" pitchFamily="34" charset="0"/>
            </a:endParaRP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endParaRPr lang="en-CA" dirty="0">
              <a:latin typeface="Ubuntu" panose="020B05040306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05712-6E89-608E-59F5-13F5087F775B}"/>
              </a:ext>
            </a:extLst>
          </p:cNvPr>
          <p:cNvSpPr txBox="1"/>
          <p:nvPr/>
        </p:nvSpPr>
        <p:spPr>
          <a:xfrm>
            <a:off x="5434259" y="2287494"/>
            <a:ext cx="5566911" cy="155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CA" b="1" dirty="0">
                <a:latin typeface="Ubuntu" panose="020B0504030602030204" pitchFamily="34" charset="0"/>
              </a:rPr>
              <a:t>Deep Learning Process: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>
                <a:latin typeface="Ubuntu" panose="020B0504030602030204" pitchFamily="34" charset="0"/>
              </a:rPr>
              <a:t>select the architecture of the network,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>
                <a:latin typeface="Ubuntu" panose="020B0504030602030204" pitchFamily="34" charset="0"/>
              </a:rPr>
              <a:t>features are automatically extracted by feeding in the training data (such as images) along with the target class (label).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224FE-32B6-0E9D-0A38-8770F2F7ED6B}"/>
              </a:ext>
            </a:extLst>
          </p:cNvPr>
          <p:cNvSpPr/>
          <p:nvPr/>
        </p:nvSpPr>
        <p:spPr>
          <a:xfrm>
            <a:off x="566645" y="4385906"/>
            <a:ext cx="4461386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1B290-65E3-60D2-02ED-FFF632024C7F}"/>
              </a:ext>
            </a:extLst>
          </p:cNvPr>
          <p:cNvSpPr/>
          <p:nvPr/>
        </p:nvSpPr>
        <p:spPr>
          <a:xfrm>
            <a:off x="5951730" y="4385906"/>
            <a:ext cx="4425079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DEEP LEARNING</a:t>
            </a:r>
          </a:p>
        </p:txBody>
      </p:sp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C2BDB260-7487-37F3-6A0B-6138AB3F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124" y="5136570"/>
            <a:ext cx="457200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00E2F1-3458-AC31-0A0D-93CEC31FF01D}"/>
              </a:ext>
            </a:extLst>
          </p:cNvPr>
          <p:cNvSpPr/>
          <p:nvPr/>
        </p:nvSpPr>
        <p:spPr>
          <a:xfrm>
            <a:off x="2660729" y="5168052"/>
            <a:ext cx="820565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C164C-7315-BDAF-4666-FEECB46E8712}"/>
              </a:ext>
            </a:extLst>
          </p:cNvPr>
          <p:cNvSpPr/>
          <p:nvPr/>
        </p:nvSpPr>
        <p:spPr>
          <a:xfrm>
            <a:off x="4088308" y="5609083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MOUSE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0355C-877D-6D4E-FB9B-7A862C989054}"/>
              </a:ext>
            </a:extLst>
          </p:cNvPr>
          <p:cNvSpPr/>
          <p:nvPr/>
        </p:nvSpPr>
        <p:spPr>
          <a:xfrm>
            <a:off x="4088308" y="5355814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8D082-56E8-985C-D40D-8B8994689B77}"/>
              </a:ext>
            </a:extLst>
          </p:cNvPr>
          <p:cNvSpPr/>
          <p:nvPr/>
        </p:nvSpPr>
        <p:spPr>
          <a:xfrm>
            <a:off x="4088308" y="5100449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CAT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F59805-3B41-87CA-8557-F88A61ED5066}"/>
              </a:ext>
            </a:extLst>
          </p:cNvPr>
          <p:cNvCxnSpPr>
            <a:cxnSpLocks/>
          </p:cNvCxnSpPr>
          <p:nvPr/>
        </p:nvCxnSpPr>
        <p:spPr>
          <a:xfrm>
            <a:off x="3749574" y="5210354"/>
            <a:ext cx="0" cy="52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ECCAC2-99BC-7BA7-ECE6-C9E74C722562}"/>
              </a:ext>
            </a:extLst>
          </p:cNvPr>
          <p:cNvCxnSpPr>
            <a:cxnSpLocks/>
          </p:cNvCxnSpPr>
          <p:nvPr/>
        </p:nvCxnSpPr>
        <p:spPr>
          <a:xfrm>
            <a:off x="3749574" y="5209306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8DC41-3A4F-B1B3-8477-D3E85AA7D038}"/>
              </a:ext>
            </a:extLst>
          </p:cNvPr>
          <p:cNvSpPr/>
          <p:nvPr/>
        </p:nvSpPr>
        <p:spPr>
          <a:xfrm>
            <a:off x="1588099" y="5168052"/>
            <a:ext cx="820565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17" name="Graphic 16" descr="Cat">
            <a:extLst>
              <a:ext uri="{FF2B5EF4-FFF2-40B4-BE49-F238E27FC236}">
                <a16:creationId xmlns:a16="http://schemas.microsoft.com/office/drawing/2014/main" id="{4FADA76B-4296-FB62-A111-86BB9261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981" y="5243161"/>
            <a:ext cx="304800" cy="3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F94F6B-9590-FAFB-F722-129AE57177B6}"/>
              </a:ext>
            </a:extLst>
          </p:cNvPr>
          <p:cNvCxnSpPr>
            <a:cxnSpLocks/>
          </p:cNvCxnSpPr>
          <p:nvPr/>
        </p:nvCxnSpPr>
        <p:spPr>
          <a:xfrm>
            <a:off x="3749574" y="5464671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E99ADE-E416-597D-C320-8608EB8CAA4A}"/>
              </a:ext>
            </a:extLst>
          </p:cNvPr>
          <p:cNvSpPr txBox="1"/>
          <p:nvPr/>
        </p:nvSpPr>
        <p:spPr>
          <a:xfrm>
            <a:off x="1571955" y="4771534"/>
            <a:ext cx="95571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Manual Feature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Extraction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B93C9-3971-D73A-2D57-72EB273B35ED}"/>
              </a:ext>
            </a:extLst>
          </p:cNvPr>
          <p:cNvSpPr txBox="1"/>
          <p:nvPr/>
        </p:nvSpPr>
        <p:spPr>
          <a:xfrm>
            <a:off x="2609896" y="4756351"/>
            <a:ext cx="835486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Classification</a:t>
            </a:r>
          </a:p>
        </p:txBody>
      </p:sp>
      <p:pic>
        <p:nvPicPr>
          <p:cNvPr id="21" name="Graphic 20" descr="Cat">
            <a:extLst>
              <a:ext uri="{FF2B5EF4-FFF2-40B4-BE49-F238E27FC236}">
                <a16:creationId xmlns:a16="http://schemas.microsoft.com/office/drawing/2014/main" id="{2427C979-8F7A-CBBC-570B-CF8ED423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405" y="4961491"/>
            <a:ext cx="457200" cy="457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036EE4-6319-2AED-61E2-EF06AA6E0DE1}"/>
              </a:ext>
            </a:extLst>
          </p:cNvPr>
          <p:cNvSpPr/>
          <p:nvPr/>
        </p:nvSpPr>
        <p:spPr>
          <a:xfrm>
            <a:off x="9462409" y="5286750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MOUSE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96DBE5-8682-EFE7-5A26-37E70262419D}"/>
              </a:ext>
            </a:extLst>
          </p:cNvPr>
          <p:cNvSpPr/>
          <p:nvPr/>
        </p:nvSpPr>
        <p:spPr>
          <a:xfrm>
            <a:off x="9462409" y="5033481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9A4ABD-FD43-59AD-9203-4743B376CB78}"/>
              </a:ext>
            </a:extLst>
          </p:cNvPr>
          <p:cNvSpPr/>
          <p:nvPr/>
        </p:nvSpPr>
        <p:spPr>
          <a:xfrm>
            <a:off x="9462409" y="4778116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CAT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1B2F62-49B3-BFBF-1740-E085EEC17AF7}"/>
              </a:ext>
            </a:extLst>
          </p:cNvPr>
          <p:cNvCxnSpPr>
            <a:cxnSpLocks/>
          </p:cNvCxnSpPr>
          <p:nvPr/>
        </p:nvCxnSpPr>
        <p:spPr>
          <a:xfrm>
            <a:off x="9123675" y="4888021"/>
            <a:ext cx="0" cy="52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B0D336-8471-BE1A-9F10-7DA68BDF9F60}"/>
              </a:ext>
            </a:extLst>
          </p:cNvPr>
          <p:cNvCxnSpPr>
            <a:cxnSpLocks/>
          </p:cNvCxnSpPr>
          <p:nvPr/>
        </p:nvCxnSpPr>
        <p:spPr>
          <a:xfrm>
            <a:off x="9123675" y="4886973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5CBDE-B156-6DFA-4FF6-797BAC5991B8}"/>
              </a:ext>
            </a:extLst>
          </p:cNvPr>
          <p:cNvCxnSpPr>
            <a:cxnSpLocks/>
          </p:cNvCxnSpPr>
          <p:nvPr/>
        </p:nvCxnSpPr>
        <p:spPr>
          <a:xfrm>
            <a:off x="9123675" y="5142338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292F56-72FD-2362-73B4-C69880937C25}"/>
              </a:ext>
            </a:extLst>
          </p:cNvPr>
          <p:cNvCxnSpPr>
            <a:cxnSpLocks/>
          </p:cNvCxnSpPr>
          <p:nvPr/>
        </p:nvCxnSpPr>
        <p:spPr>
          <a:xfrm>
            <a:off x="9123675" y="5395607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29C1CC8-6494-BA4A-3219-7881D46B61DE}"/>
              </a:ext>
            </a:extLst>
          </p:cNvPr>
          <p:cNvSpPr/>
          <p:nvPr/>
        </p:nvSpPr>
        <p:spPr>
          <a:xfrm>
            <a:off x="6880842" y="5064919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30" name="Graphic 29" descr="Cat">
            <a:extLst>
              <a:ext uri="{FF2B5EF4-FFF2-40B4-BE49-F238E27FC236}">
                <a16:creationId xmlns:a16="http://schemas.microsoft.com/office/drawing/2014/main" id="{DD5CD459-B783-84D8-34B2-0457F8B5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6586" y="5099433"/>
            <a:ext cx="230736" cy="23073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EC90504-3068-0141-9247-48760DF243AA}"/>
              </a:ext>
            </a:extLst>
          </p:cNvPr>
          <p:cNvSpPr/>
          <p:nvPr/>
        </p:nvSpPr>
        <p:spPr>
          <a:xfrm>
            <a:off x="7451229" y="5064919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C34DFB-6EBB-8425-A134-1A2D0AB70E3B}"/>
              </a:ext>
            </a:extLst>
          </p:cNvPr>
          <p:cNvSpPr/>
          <p:nvPr/>
        </p:nvSpPr>
        <p:spPr>
          <a:xfrm>
            <a:off x="8022323" y="5064919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33" name="Graphic 32" descr="Braille">
            <a:extLst>
              <a:ext uri="{FF2B5EF4-FFF2-40B4-BE49-F238E27FC236}">
                <a16:creationId xmlns:a16="http://schemas.microsoft.com/office/drawing/2014/main" id="{73D1B3BF-FFE6-2152-FCB1-E3C8EF2D5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7502164" y="5049401"/>
            <a:ext cx="388218" cy="388218"/>
          </a:xfrm>
          <a:prstGeom prst="rect">
            <a:avLst/>
          </a:prstGeom>
        </p:spPr>
      </p:pic>
      <p:pic>
        <p:nvPicPr>
          <p:cNvPr id="34" name="Graphic 33" descr="Cycle with people">
            <a:extLst>
              <a:ext uri="{FF2B5EF4-FFF2-40B4-BE49-F238E27FC236}">
                <a16:creationId xmlns:a16="http://schemas.microsoft.com/office/drawing/2014/main" id="{E9FA18E8-0837-E207-E2BC-B4F35BEC4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1881" y="5056127"/>
            <a:ext cx="327858" cy="3278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C9F7860-D6CE-D42C-AD40-482100FC9FA6}"/>
              </a:ext>
            </a:extLst>
          </p:cNvPr>
          <p:cNvSpPr/>
          <p:nvPr/>
        </p:nvSpPr>
        <p:spPr>
          <a:xfrm>
            <a:off x="6689836" y="4851378"/>
            <a:ext cx="2028385" cy="887201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Learned Features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Convolutional Neural Network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(CNN)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47FE8A-09C5-DF9A-6C4C-B5CE63322ACF}"/>
              </a:ext>
            </a:extLst>
          </p:cNvPr>
          <p:cNvCxnSpPr>
            <a:cxnSpLocks/>
          </p:cNvCxnSpPr>
          <p:nvPr/>
        </p:nvCxnSpPr>
        <p:spPr>
          <a:xfrm>
            <a:off x="3749574" y="5738584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E565D5-9411-8096-5E6A-5C522DF48F3C}"/>
              </a:ext>
            </a:extLst>
          </p:cNvPr>
          <p:cNvSpPr/>
          <p:nvPr/>
        </p:nvSpPr>
        <p:spPr>
          <a:xfrm>
            <a:off x="480077" y="4137284"/>
            <a:ext cx="4768553" cy="200826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D9109-A01A-8E4A-4D38-E56AE2E175CB}"/>
              </a:ext>
            </a:extLst>
          </p:cNvPr>
          <p:cNvSpPr/>
          <p:nvPr/>
        </p:nvSpPr>
        <p:spPr>
          <a:xfrm>
            <a:off x="5434259" y="4132439"/>
            <a:ext cx="5566911" cy="200826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4847A-FDC8-0EC8-7A25-FE853276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Do people help the machines to learn ? How much help do people give the machines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Supervised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Unsupervised</a:t>
            </a:r>
          </a:p>
          <a:p>
            <a:pPr lvl="1">
              <a:lnSpc>
                <a:spcPct val="110000"/>
              </a:lnSpc>
            </a:pPr>
            <a:r>
              <a:rPr lang="en-US" b="1" i="0" dirty="0"/>
              <a:t>Semi supervised**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Reinforcement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Can the machine learn incrementally on the fly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Batch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Do they compare data to known data or detect patterns in data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Instance-based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Model-based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D43EF-7CF1-04AE-8CA5-81B9036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Categories of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A509F-51B6-DC3E-9D76-12BE7375A977}"/>
              </a:ext>
            </a:extLst>
          </p:cNvPr>
          <p:cNvSpPr txBox="1"/>
          <p:nvPr/>
        </p:nvSpPr>
        <p:spPr>
          <a:xfrm>
            <a:off x="6838810" y="1922620"/>
            <a:ext cx="5083443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</a:rPr>
              <a:t>These may be combined in a variety of ways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An ML application might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Learn on the 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Use a deep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Trained using example data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This would make it online, model-based &amp; supervised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3194-D671-58A7-6E14-DDD5D8039D5F}"/>
              </a:ext>
            </a:extLst>
          </p:cNvPr>
          <p:cNvSpPr txBox="1"/>
          <p:nvPr/>
        </p:nvSpPr>
        <p:spPr>
          <a:xfrm>
            <a:off x="5340002" y="5284769"/>
            <a:ext cx="65822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i="0" dirty="0">
                <a:latin typeface="Ubuntu" panose="020B0504030602030204" pitchFamily="34" charset="0"/>
              </a:rPr>
              <a:t>Semi supervised**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Partially labelled data – some labelled, some not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Usually, combination of supervised and unsupervised algorithms</a:t>
            </a:r>
          </a:p>
        </p:txBody>
      </p:sp>
    </p:spTree>
    <p:extLst>
      <p:ext uri="{BB962C8B-B14F-4D97-AF65-F5344CB8AC3E}">
        <p14:creationId xmlns:p14="http://schemas.microsoft.com/office/powerpoint/2010/main" val="142131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DE3E9-CDCC-9DFD-8A9F-D66AFD1F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Types of Learning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12D4AB-5B83-A971-BBD1-D0120F23E83E}"/>
              </a:ext>
            </a:extLst>
          </p:cNvPr>
          <p:cNvSpPr/>
          <p:nvPr/>
        </p:nvSpPr>
        <p:spPr>
          <a:xfrm>
            <a:off x="488473" y="2253395"/>
            <a:ext cx="2297736" cy="3206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endParaRPr lang="en-CA" sz="1400" dirty="0"/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Science that enables computers to mimic human intelligence. Subfields: Machine Learning, robotics, and computer vision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FAAFBB-460C-976E-664D-679756136BFD}"/>
              </a:ext>
            </a:extLst>
          </p:cNvPr>
          <p:cNvSpPr/>
          <p:nvPr/>
        </p:nvSpPr>
        <p:spPr>
          <a:xfrm>
            <a:off x="3621887" y="2253394"/>
            <a:ext cx="1825326" cy="32065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LEARNING</a:t>
            </a:r>
          </a:p>
          <a:p>
            <a:pPr algn="ctr"/>
            <a:endParaRPr lang="en-CA" sz="1600" b="1" dirty="0">
              <a:solidFill>
                <a:srgbClr val="FF0000"/>
              </a:solidFill>
            </a:endParaRP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Subset of AI that enable machines to improve at tasks with experience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473950-1827-85FB-4DD0-CCD67EA77662}"/>
              </a:ext>
            </a:extLst>
          </p:cNvPr>
          <p:cNvSpPr/>
          <p:nvPr/>
        </p:nvSpPr>
        <p:spPr>
          <a:xfrm>
            <a:off x="6251992" y="1844247"/>
            <a:ext cx="3093575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Training 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A67A47-301D-2A66-F68D-31072D062176}"/>
              </a:ext>
            </a:extLst>
          </p:cNvPr>
          <p:cNvSpPr/>
          <p:nvPr/>
        </p:nvSpPr>
        <p:spPr>
          <a:xfrm>
            <a:off x="6251992" y="3205693"/>
            <a:ext cx="3093577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Training algorithms with no labeled data. It attempts at discovering hidden patterns on its own.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10693F-A8F5-4858-040F-7861AFD4C390}"/>
              </a:ext>
            </a:extLst>
          </p:cNvPr>
          <p:cNvSpPr/>
          <p:nvPr/>
        </p:nvSpPr>
        <p:spPr>
          <a:xfrm>
            <a:off x="6266930" y="4590483"/>
            <a:ext cx="3093577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Algorithm take actions to maximize cumulative reward.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0BD16E-9DE3-0427-925E-1B527C869502}"/>
              </a:ext>
            </a:extLst>
          </p:cNvPr>
          <p:cNvSpPr/>
          <p:nvPr/>
        </p:nvSpPr>
        <p:spPr>
          <a:xfrm>
            <a:off x="2947492" y="3311298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99BE265-8029-A580-C888-AF5BD931F7A8}"/>
              </a:ext>
            </a:extLst>
          </p:cNvPr>
          <p:cNvSpPr/>
          <p:nvPr/>
        </p:nvSpPr>
        <p:spPr>
          <a:xfrm>
            <a:off x="5596262" y="2281763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1AEE57-A315-9160-E79E-81978FF04385}"/>
              </a:ext>
            </a:extLst>
          </p:cNvPr>
          <p:cNvSpPr/>
          <p:nvPr/>
        </p:nvSpPr>
        <p:spPr>
          <a:xfrm>
            <a:off x="9497133" y="1962163"/>
            <a:ext cx="1656215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D9BC95-359C-5BEB-3DAD-C907290AED4C}"/>
              </a:ext>
            </a:extLst>
          </p:cNvPr>
          <p:cNvSpPr/>
          <p:nvPr/>
        </p:nvSpPr>
        <p:spPr>
          <a:xfrm>
            <a:off x="9497134" y="2498230"/>
            <a:ext cx="1656214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Regression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17A253-9DDA-A2A0-A1AA-EF894E20FD81}"/>
              </a:ext>
            </a:extLst>
          </p:cNvPr>
          <p:cNvSpPr/>
          <p:nvPr/>
        </p:nvSpPr>
        <p:spPr>
          <a:xfrm>
            <a:off x="5593047" y="3613463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661515-328C-C238-5BC4-2929064E0FCE}"/>
              </a:ext>
            </a:extLst>
          </p:cNvPr>
          <p:cNvSpPr/>
          <p:nvPr/>
        </p:nvSpPr>
        <p:spPr>
          <a:xfrm>
            <a:off x="5600516" y="4983848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CFEE4B-16EF-CB87-4D9B-8370747157C8}"/>
              </a:ext>
            </a:extLst>
          </p:cNvPr>
          <p:cNvSpPr/>
          <p:nvPr/>
        </p:nvSpPr>
        <p:spPr>
          <a:xfrm>
            <a:off x="9497134" y="3215540"/>
            <a:ext cx="1656214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3666C8-84EF-D768-50DE-795FFC0B52FB}"/>
              </a:ext>
            </a:extLst>
          </p:cNvPr>
          <p:cNvSpPr/>
          <p:nvPr/>
        </p:nvSpPr>
        <p:spPr>
          <a:xfrm>
            <a:off x="9509569" y="3782667"/>
            <a:ext cx="1656214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Rule Association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8FE50D6-8619-9845-7D09-EDC17C08A9E5}"/>
              </a:ext>
            </a:extLst>
          </p:cNvPr>
          <p:cNvSpPr/>
          <p:nvPr/>
        </p:nvSpPr>
        <p:spPr>
          <a:xfrm>
            <a:off x="9497133" y="4588553"/>
            <a:ext cx="2491029" cy="748760"/>
          </a:xfrm>
          <a:prstGeom prst="wedgeRectCallout">
            <a:avLst>
              <a:gd name="adj1" fmla="val -62287"/>
              <a:gd name="adj2" fmla="val -10459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are many many other types of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40301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CF990-6322-1A03-C51E-51ABF8C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Supervised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2CA4D-5DFB-6455-800E-FD3F159C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7" y="1499152"/>
            <a:ext cx="11488484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Training data contains the answers -  </a:t>
            </a:r>
            <a:r>
              <a:rPr lang="en-US" b="1" dirty="0">
                <a:solidFill>
                  <a:srgbClr val="00B0F0"/>
                </a:solidFill>
              </a:rPr>
              <a:t>labeled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64E20-FC90-4067-C7BF-E173594091FF}"/>
              </a:ext>
            </a:extLst>
          </p:cNvPr>
          <p:cNvSpPr txBox="1"/>
          <p:nvPr/>
        </p:nvSpPr>
        <p:spPr>
          <a:xfrm>
            <a:off x="519698" y="1975601"/>
            <a:ext cx="4161267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Classification</a:t>
            </a:r>
            <a:endParaRPr lang="en-US" sz="1600" b="1" u="sng" dirty="0">
              <a:latin typeface="Ubuntu" panose="020B0504030602030204" pitchFamily="34" charset="0"/>
            </a:endParaRPr>
          </a:p>
          <a:p>
            <a:pPr algn="ctr"/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Predict the </a:t>
            </a:r>
            <a:r>
              <a:rPr lang="en-US" sz="1600" b="1" dirty="0">
                <a:solidFill>
                  <a:srgbClr val="00B0F0"/>
                </a:solidFill>
                <a:latin typeface="Ubuntu" panose="020B0504030602030204" pitchFamily="34" charset="0"/>
              </a:rPr>
              <a:t>class</a:t>
            </a:r>
            <a:r>
              <a:rPr lang="en-US" sz="1600" dirty="0">
                <a:solidFill>
                  <a:srgbClr val="00B0F0"/>
                </a:solidFill>
                <a:latin typeface="Ubuntu" panose="020B0504030602030204" pitchFamily="34" charset="0"/>
              </a:rPr>
              <a:t> </a:t>
            </a:r>
            <a:r>
              <a:rPr lang="en-US" sz="1600" dirty="0">
                <a:latin typeface="Ubuntu" panose="020B0504030602030204" pitchFamily="34" charset="0"/>
              </a:rPr>
              <a:t>of an observation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Is an email ham or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Is an image a dog or a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Is a transaction fraudulent or legitimate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4B8EF-C2CD-D31C-F991-3F820D2900A2}"/>
              </a:ext>
            </a:extLst>
          </p:cNvPr>
          <p:cNvSpPr txBox="1"/>
          <p:nvPr/>
        </p:nvSpPr>
        <p:spPr>
          <a:xfrm>
            <a:off x="4761314" y="1975601"/>
            <a:ext cx="7041909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Regression</a:t>
            </a:r>
            <a:endParaRPr lang="en-US" sz="1600" b="1" u="sng" dirty="0">
              <a:latin typeface="Ubuntu" panose="020B0504030602030204" pitchFamily="34" charset="0"/>
            </a:endParaRP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Predict a </a:t>
            </a:r>
            <a:r>
              <a:rPr lang="en-US" sz="1600" b="1" dirty="0">
                <a:solidFill>
                  <a:srgbClr val="00B0F0"/>
                </a:solidFill>
                <a:latin typeface="Ubuntu" panose="020B0504030602030204" pitchFamily="34" charset="0"/>
              </a:rPr>
              <a:t>target</a:t>
            </a:r>
            <a:r>
              <a:rPr lang="en-US" sz="1600" dirty="0">
                <a:latin typeface="Ubuntu" panose="020B0504030602030204" pitchFamily="34" charset="0"/>
              </a:rPr>
              <a:t> numeric value of an observation given a set of </a:t>
            </a:r>
            <a:r>
              <a:rPr lang="en-US" sz="1600" b="1" dirty="0">
                <a:solidFill>
                  <a:srgbClr val="00B0F0"/>
                </a:solidFill>
                <a:latin typeface="Ubuntu" panose="020B0504030602030204" pitchFamily="34" charset="0"/>
              </a:rPr>
              <a:t>features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Price of a house - given location, square footage, 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Daily Temperature – given time of year, yesterdays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Percentage increase/decrease of a stock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55B18-4E93-DCDA-F223-0166F694B0EE}"/>
              </a:ext>
            </a:extLst>
          </p:cNvPr>
          <p:cNvSpPr txBox="1"/>
          <p:nvPr/>
        </p:nvSpPr>
        <p:spPr>
          <a:xfrm>
            <a:off x="658292" y="4214199"/>
            <a:ext cx="672222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Ubuntu" panose="020B0504030602030204" pitchFamily="34" charset="0"/>
              </a:rPr>
              <a:t>Class</a:t>
            </a:r>
            <a:r>
              <a:rPr lang="en-US" sz="1600" dirty="0">
                <a:latin typeface="Ubuntu" panose="020B0504030602030204" pitchFamily="34" charset="0"/>
              </a:rPr>
              <a:t> – spam/ham</a:t>
            </a:r>
          </a:p>
          <a:p>
            <a:r>
              <a:rPr lang="en-US" sz="1600" b="1" dirty="0">
                <a:latin typeface="Ubuntu" panose="020B0504030602030204" pitchFamily="34" charset="0"/>
              </a:rPr>
              <a:t>Target</a:t>
            </a:r>
            <a:r>
              <a:rPr lang="en-US" sz="1600" dirty="0">
                <a:latin typeface="Ubuntu" panose="020B0504030602030204" pitchFamily="34" charset="0"/>
              </a:rPr>
              <a:t> – numeric value being predicted</a:t>
            </a:r>
          </a:p>
          <a:p>
            <a:r>
              <a:rPr lang="en-US" sz="1600" b="1" dirty="0">
                <a:latin typeface="Ubuntu" panose="020B0504030602030204" pitchFamily="34" charset="0"/>
              </a:rPr>
              <a:t>Features</a:t>
            </a:r>
            <a:r>
              <a:rPr lang="en-US" sz="1600" dirty="0">
                <a:latin typeface="Ubuntu" panose="020B0504030602030204" pitchFamily="34" charset="0"/>
              </a:rPr>
              <a:t> – square footage of house, location, yesterday's temperature</a:t>
            </a:r>
          </a:p>
          <a:p>
            <a:r>
              <a:rPr lang="en-US" sz="1600" b="1" dirty="0">
                <a:latin typeface="Ubuntu" panose="020B0504030602030204" pitchFamily="34" charset="0"/>
              </a:rPr>
              <a:t>Predictors</a:t>
            </a:r>
            <a:r>
              <a:rPr lang="en-US" sz="1600" dirty="0">
                <a:latin typeface="Ubuntu" panose="020B0504030602030204" pitchFamily="34" charset="0"/>
              </a:rPr>
              <a:t> – a set of features, attributes used to predict a target</a:t>
            </a:r>
          </a:p>
          <a:p>
            <a:r>
              <a:rPr lang="en-US" sz="1600" b="1" dirty="0">
                <a:latin typeface="Ubuntu" panose="020B0504030602030204" pitchFamily="34" charset="0"/>
              </a:rPr>
              <a:t>Attribute</a:t>
            </a:r>
            <a:r>
              <a:rPr lang="en-US" sz="1600" dirty="0">
                <a:latin typeface="Ubuntu" panose="020B0504030602030204" pitchFamily="34" charset="0"/>
              </a:rPr>
              <a:t> – a single feature, e.g., number of bedrooms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7702C-FED2-B702-D362-4C155E3E1987}"/>
              </a:ext>
            </a:extLst>
          </p:cNvPr>
          <p:cNvSpPr txBox="1"/>
          <p:nvPr/>
        </p:nvSpPr>
        <p:spPr>
          <a:xfrm>
            <a:off x="6893403" y="5009325"/>
            <a:ext cx="49098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Usually, a feature is an attribute and its value</a:t>
            </a:r>
          </a:p>
        </p:txBody>
      </p:sp>
    </p:spTree>
    <p:extLst>
      <p:ext uri="{BB962C8B-B14F-4D97-AF65-F5344CB8AC3E}">
        <p14:creationId xmlns:p14="http://schemas.microsoft.com/office/powerpoint/2010/main" val="265481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1B9CA-9DCB-A525-0619-8D52F44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Some regression algorithms can be used for classification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Some classification algorithms can be used for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Common supervised learning algorithms include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k-Nearest </a:t>
            </a:r>
            <a:r>
              <a:rPr lang="en-US" dirty="0" err="1"/>
              <a:t>Neighbours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Linear Regression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Logistic Regression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Vector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Decision Trees and Random Forests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Neural Networks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9428D-122D-F227-0232-D8CEC651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6799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ECBDC3-BAA8-E088-DA20-B58658E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FC7ADD-9223-A57D-ED4C-650966B5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38908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Training data does not contain the answers -  </a:t>
            </a:r>
            <a:r>
              <a:rPr lang="en-US" b="1" dirty="0">
                <a:solidFill>
                  <a:srgbClr val="00B0F0"/>
                </a:solidFill>
              </a:rPr>
              <a:t>unlabeled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C1E9F-664E-9BA4-9B1E-504FFA0DC4D7}"/>
              </a:ext>
            </a:extLst>
          </p:cNvPr>
          <p:cNvSpPr txBox="1"/>
          <p:nvPr/>
        </p:nvSpPr>
        <p:spPr>
          <a:xfrm>
            <a:off x="882058" y="2238527"/>
            <a:ext cx="3906198" cy="3077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Clustering</a:t>
            </a:r>
            <a:endParaRPr lang="en-US" sz="1600" b="1" u="sng" dirty="0">
              <a:latin typeface="Ubuntu" panose="020B0504030602030204" pitchFamily="34" charset="0"/>
            </a:endParaRPr>
          </a:p>
          <a:p>
            <a:pPr algn="ctr"/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Detect groups of similar observations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Hierarchical Cluster Analysis (HCA)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Expectation Maximization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e.g.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40% of customers are over 65 – Tier1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15% are at school – Tier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45% are working – Tier 3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97B07-F1DB-B34D-7C81-55DD70FA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00" y="2238527"/>
            <a:ext cx="4462130" cy="3073912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8EB72E97-3A1F-7D60-8A8C-3523A0162A6F}"/>
              </a:ext>
            </a:extLst>
          </p:cNvPr>
          <p:cNvSpPr/>
          <p:nvPr/>
        </p:nvSpPr>
        <p:spPr>
          <a:xfrm>
            <a:off x="8391944" y="1644503"/>
            <a:ext cx="1924493" cy="612648"/>
          </a:xfrm>
          <a:prstGeom prst="wedgeEllipseCallout">
            <a:avLst>
              <a:gd name="adj1" fmla="val -43064"/>
              <a:gd name="adj2" fmla="val 13471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Tier 1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3EF1484F-0EF5-C845-8573-A2F6D6F82D10}"/>
              </a:ext>
            </a:extLst>
          </p:cNvPr>
          <p:cNvSpPr/>
          <p:nvPr/>
        </p:nvSpPr>
        <p:spPr>
          <a:xfrm>
            <a:off x="5285278" y="3471086"/>
            <a:ext cx="1924493" cy="612648"/>
          </a:xfrm>
          <a:prstGeom prst="wedgeEllipseCallout">
            <a:avLst>
              <a:gd name="adj1" fmla="val 80272"/>
              <a:gd name="adj2" fmla="val 920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Tier 3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1ACDCC79-892E-F15C-83EB-A2F72CD1010A}"/>
              </a:ext>
            </a:extLst>
          </p:cNvPr>
          <p:cNvSpPr/>
          <p:nvPr/>
        </p:nvSpPr>
        <p:spPr>
          <a:xfrm>
            <a:off x="9354191" y="2720814"/>
            <a:ext cx="1924493" cy="612648"/>
          </a:xfrm>
          <a:prstGeom prst="wedgeEllipseCallout">
            <a:avLst>
              <a:gd name="adj1" fmla="val -66689"/>
              <a:gd name="adj2" fmla="val 9720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53000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75D2B6-A4B8-8FEB-6632-BFDF3CEC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7C981-0FF9-1DED-5099-6294BB0ECF38}"/>
              </a:ext>
            </a:extLst>
          </p:cNvPr>
          <p:cNvSpPr txBox="1"/>
          <p:nvPr/>
        </p:nvSpPr>
        <p:spPr>
          <a:xfrm>
            <a:off x="540000" y="1622133"/>
            <a:ext cx="5556000" cy="3570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Dimensionality Reduction/ Feature Extraction </a:t>
            </a:r>
            <a:endParaRPr lang="en-US" sz="1600" b="1" u="sng" dirty="0">
              <a:latin typeface="Ubuntu" panose="020B0504030602030204" pitchFamily="34" charset="0"/>
            </a:endParaRPr>
          </a:p>
          <a:p>
            <a:pPr algn="ctr"/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Kernel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Locally Linear Embedding (LLE)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T-distributed Stochastic Neighbour Embedding (t-SNE)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Used to output simplified data without loosing information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Merge several features into one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Correlation between cars age and mileage – </a:t>
            </a:r>
            <a:r>
              <a:rPr lang="en-US" sz="1600" i="1" dirty="0">
                <a:latin typeface="Ubuntu" panose="020B0504030602030204" pitchFamily="34" charset="0"/>
              </a:rPr>
              <a:t>wear and tear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A7132-790D-38F4-A47C-CB2E8673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14" y="1622133"/>
            <a:ext cx="5276865" cy="35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2872-0682-929B-F225-E044E42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EFE89-B3FF-7FEE-126A-A470743CE6F0}"/>
              </a:ext>
            </a:extLst>
          </p:cNvPr>
          <p:cNvSpPr txBox="1"/>
          <p:nvPr/>
        </p:nvSpPr>
        <p:spPr>
          <a:xfrm>
            <a:off x="856200" y="1721524"/>
            <a:ext cx="5496441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Anomaly / Outlier Detection</a:t>
            </a:r>
            <a:endParaRPr lang="en-US" sz="1600" b="1" u="sng" dirty="0">
              <a:latin typeface="Ubuntu" panose="020B0504030602030204" pitchFamily="34" charset="0"/>
            </a:endParaRPr>
          </a:p>
          <a:p>
            <a:pPr algn="ctr"/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Kernel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Locally Linear Embedding (LLE)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T-distributed Stochastic Neighbour Embedding (t-SNE)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Credit card fraud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Manufacturing defects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Bad customer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4B615-9F9C-E591-81BF-FF4F1029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97" y="1721524"/>
            <a:ext cx="4279154" cy="25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BB517-BAB2-9FB7-B134-FEA3FB81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7D227-94B0-143B-A699-BC1640D96C33}"/>
              </a:ext>
            </a:extLst>
          </p:cNvPr>
          <p:cNvSpPr txBox="1"/>
          <p:nvPr/>
        </p:nvSpPr>
        <p:spPr>
          <a:xfrm>
            <a:off x="538148" y="1562498"/>
            <a:ext cx="5496441" cy="2831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Ubuntu" panose="020B0504030602030204" pitchFamily="34" charset="0"/>
              </a:rPr>
              <a:t>Association Rule Learning</a:t>
            </a:r>
            <a:endParaRPr lang="en-US" sz="1600" b="1" u="sng" dirty="0">
              <a:latin typeface="Ubuntu" panose="020B0504030602030204" pitchFamily="34" charset="0"/>
            </a:endParaRPr>
          </a:p>
          <a:p>
            <a:pPr algn="ctr"/>
            <a:endParaRPr lang="en-US" sz="16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Kernel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Locally Linear Embedding (LLE)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buntu" panose="020B0504030602030204" pitchFamily="34" charset="0"/>
              </a:rPr>
              <a:t>T-distributed Stochastic Neighbour Embedding (t-SNE)</a:t>
            </a:r>
          </a:p>
          <a:p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Gain insights into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Web site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Spell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Insurance quotes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E8484-C049-7E6D-0B8F-F7D7B27D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23" y="1562497"/>
            <a:ext cx="3353867" cy="28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7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DE3AC-3E55-A49A-8B7C-A28A85E4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/>
              <a:t>Reinforcement learning allows machines take actions to maximize cumulative reward.</a:t>
            </a:r>
          </a:p>
          <a:p>
            <a:pPr marL="0" indent="0">
              <a:buNone/>
            </a:pPr>
            <a:r>
              <a:rPr lang="en-CA" sz="1800" dirty="0"/>
              <a:t>Reinforcement algorithms learn by trial and error through reward and penalty. </a:t>
            </a:r>
          </a:p>
          <a:p>
            <a:pPr marL="0" indent="0">
              <a:buNone/>
            </a:pPr>
            <a:r>
              <a:rPr lang="en-CA" sz="1800" dirty="0"/>
              <a:t>Two elements: </a:t>
            </a:r>
            <a:r>
              <a:rPr lang="en-CA" sz="1800" b="1" dirty="0"/>
              <a:t>environment</a:t>
            </a:r>
            <a:r>
              <a:rPr lang="en-CA" sz="1800" dirty="0"/>
              <a:t> and </a:t>
            </a:r>
            <a:r>
              <a:rPr lang="en-CA" sz="1800" b="1" dirty="0"/>
              <a:t>learning agent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The environment rewards the agent for correct actions. </a:t>
            </a:r>
          </a:p>
          <a:p>
            <a:pPr marL="0" indent="0">
              <a:buNone/>
            </a:pPr>
            <a:r>
              <a:rPr lang="en-CA" sz="1800" dirty="0"/>
              <a:t>Based on the reward or penalty, agent improves its environment knowledge to make better decision.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B5329-5E08-B4BD-4565-36EA498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Reinforcement</a:t>
            </a:r>
            <a:r>
              <a:rPr lang="en-US" dirty="0"/>
              <a:t>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85B73-69F7-72F7-8AB8-D8AD27B0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83" y="3568185"/>
            <a:ext cx="3084617" cy="1985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54EC9-AAAE-4767-5ABD-78A9AD3E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58" y="3568187"/>
            <a:ext cx="3956999" cy="19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24262-5C39-D477-AB49-B4680CA16984}"/>
              </a:ext>
            </a:extLst>
          </p:cNvPr>
          <p:cNvSpPr txBox="1"/>
          <p:nvPr/>
        </p:nvSpPr>
        <p:spPr>
          <a:xfrm>
            <a:off x="9033368" y="3482706"/>
            <a:ext cx="175276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buntu" panose="020B0504030602030204" pitchFamily="34" charset="0"/>
              </a:rPr>
              <a:t>Key Words</a:t>
            </a:r>
          </a:p>
          <a:p>
            <a:pPr algn="ctr"/>
            <a:endParaRPr lang="en-US" sz="2400" dirty="0">
              <a:latin typeface="Ubuntu" panose="020B0504030602030204" pitchFamily="34" charset="0"/>
            </a:endParaRPr>
          </a:p>
          <a:p>
            <a:pPr algn="ctr"/>
            <a:r>
              <a:rPr lang="en-US" sz="2400" dirty="0">
                <a:latin typeface="Ubuntu" panose="020B0504030602030204" pitchFamily="34" charset="0"/>
              </a:rPr>
              <a:t>Trial</a:t>
            </a:r>
          </a:p>
          <a:p>
            <a:pPr algn="ctr"/>
            <a:r>
              <a:rPr lang="en-US" sz="2400" dirty="0">
                <a:latin typeface="Ubuntu" panose="020B0504030602030204" pitchFamily="34" charset="0"/>
              </a:rPr>
              <a:t>&amp; </a:t>
            </a:r>
          </a:p>
          <a:p>
            <a:pPr algn="ctr"/>
            <a:r>
              <a:rPr lang="en-US" sz="2400" dirty="0">
                <a:latin typeface="Ubuntu" panose="020B0504030602030204" pitchFamily="34" charset="0"/>
              </a:rPr>
              <a:t>Error</a:t>
            </a:r>
            <a:endParaRPr lang="en-US" sz="2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32AC8-669B-265B-2275-70868C6C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Artificial Intelligence vs Machine Learning vs Deep Learning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Types of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Supervised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Unsupervised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Reinforcement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Does Money make people happy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852F99-F4F4-8CFD-5CB9-F64EB2F9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8607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FFA867-A9E9-0B84-1D56-4ED4C2A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Batch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Cannot learn incrementally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Trained offline and then launched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When new data becomes available, stop &amp; retrain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Often computationally expensive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Online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System trained in mini-batches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Small and cheap learning steps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Good when data arrives in continuous streams (e.g. predicting stock prices)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Good when data cannot fit into machine (out of core learning)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43FB0-FF06-185E-F5EC-76E63360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Batch &amp;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201449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A1B90-47A7-EABB-2A3A-1BBE8357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ML systems need to be generalized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After training, how best to generalize to data it has never seen before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Instance-Based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unlabeled instance vs labelled instance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a measure of similarity – e.g. how many words in a document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 learns by heart then generalizes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Model Based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a model from training data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model to make predictions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5972D8-302B-F516-D1FB-9F500C7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Instance Based &amp; Model Based Learning</a:t>
            </a:r>
          </a:p>
        </p:txBody>
      </p:sp>
    </p:spTree>
    <p:extLst>
      <p:ext uri="{BB962C8B-B14F-4D97-AF65-F5344CB8AC3E}">
        <p14:creationId xmlns:p14="http://schemas.microsoft.com/office/powerpoint/2010/main" val="90769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ad face outline with solid fill">
            <a:extLst>
              <a:ext uri="{FF2B5EF4-FFF2-40B4-BE49-F238E27FC236}">
                <a16:creationId xmlns:a16="http://schemas.microsoft.com/office/drawing/2014/main" id="{E252C5DE-C730-6D07-9709-AFC9D62A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622" y="2824163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E9D6BF-58B9-DBC8-9A34-298D809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ML Example</a:t>
            </a:r>
          </a:p>
        </p:txBody>
      </p:sp>
      <p:pic>
        <p:nvPicPr>
          <p:cNvPr id="13" name="Graphic 12" descr="Smiling face outline with solid fill">
            <a:extLst>
              <a:ext uri="{FF2B5EF4-FFF2-40B4-BE49-F238E27FC236}">
                <a16:creationId xmlns:a16="http://schemas.microsoft.com/office/drawing/2014/main" id="{95200F88-AA24-E4D2-A1B0-DFFDDD300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179" y="2843342"/>
            <a:ext cx="914400" cy="914400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E11C42FC-AA4E-9EDF-0B1F-D00749085296}"/>
              </a:ext>
            </a:extLst>
          </p:cNvPr>
          <p:cNvSpPr/>
          <p:nvPr/>
        </p:nvSpPr>
        <p:spPr>
          <a:xfrm>
            <a:off x="3655540" y="2824163"/>
            <a:ext cx="914400" cy="914400"/>
          </a:xfrm>
          <a:prstGeom prst="plus">
            <a:avLst>
              <a:gd name="adj" fmla="val 4256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86AD7A89-4DD0-3A1F-AF47-68CE060A3B66}"/>
              </a:ext>
            </a:extLst>
          </p:cNvPr>
          <p:cNvSpPr/>
          <p:nvPr/>
        </p:nvSpPr>
        <p:spPr>
          <a:xfrm>
            <a:off x="6707662" y="2843342"/>
            <a:ext cx="914400" cy="914400"/>
          </a:xfrm>
          <a:prstGeom prst="mathEqual">
            <a:avLst>
              <a:gd name="adj1" fmla="val 8655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Graphic 16" descr="Dollar with solid fill">
            <a:extLst>
              <a:ext uri="{FF2B5EF4-FFF2-40B4-BE49-F238E27FC236}">
                <a16:creationId xmlns:a16="http://schemas.microsoft.com/office/drawing/2014/main" id="{C9FC572E-EFAB-F99F-784A-D8B3188D4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7139" y="2824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9BBB7-7483-E814-2C51-35BF05B4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OECD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Organisation for Economic Co-operation and Development (OECD) produce a measure of a country's happiness.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Factors in many variables – Life expectancy, level of education, air pollution etc</a:t>
            </a:r>
          </a:p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IMF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Produce GDP information for various countries.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Is it possible to combine both sets of data and determine if money makes people happy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BE548-6020-DC74-7F29-909EE33F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Ubuntu" panose="020B0504030602030204" pitchFamily="34" charset="0"/>
              </a:rPr>
              <a:t>Does Money make people happy?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7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29257-F86B-1947-DC99-5FF82ACC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data suggests an increase in satisfaction in line with a countries GDP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eyeball seems to suggest this is a linear function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88804-CD96-A3BA-62DB-1F14634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1AD752-5B77-CEF0-3A88-1698B273F4CE}"/>
              </a:ext>
            </a:extLst>
          </p:cNvPr>
          <p:cNvGraphicFramePr>
            <a:graphicFrameLocks noGrp="1"/>
          </p:cNvGraphicFramePr>
          <p:nvPr/>
        </p:nvGraphicFramePr>
        <p:xfrm>
          <a:off x="1082991" y="3233057"/>
          <a:ext cx="2982688" cy="2533910"/>
        </p:xfrm>
        <a:graphic>
          <a:graphicData uri="http://schemas.openxmlformats.org/drawingml/2006/table">
            <a:tbl>
              <a:tblPr/>
              <a:tblGrid>
                <a:gridCol w="918667">
                  <a:extLst>
                    <a:ext uri="{9D8B030D-6E8A-4147-A177-3AD203B41FA5}">
                      <a16:colId xmlns:a16="http://schemas.microsoft.com/office/drawing/2014/main" val="245560768"/>
                    </a:ext>
                  </a:extLst>
                </a:gridCol>
                <a:gridCol w="847764">
                  <a:extLst>
                    <a:ext uri="{9D8B030D-6E8A-4147-A177-3AD203B41FA5}">
                      <a16:colId xmlns:a16="http://schemas.microsoft.com/office/drawing/2014/main" val="2329645438"/>
                    </a:ext>
                  </a:extLst>
                </a:gridCol>
                <a:gridCol w="1216257">
                  <a:extLst>
                    <a:ext uri="{9D8B030D-6E8A-4147-A177-3AD203B41FA5}">
                      <a16:colId xmlns:a16="http://schemas.microsoft.com/office/drawing/2014/main" val="3578618429"/>
                    </a:ext>
                  </a:extLst>
                </a:gridCol>
              </a:tblGrid>
              <a:tr h="465303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Country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GDP per </a:t>
                      </a:r>
                    </a:p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capita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Life </a:t>
                      </a:r>
                    </a:p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satisfaction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35262"/>
                  </a:ext>
                </a:extLst>
              </a:tr>
              <a:tr h="453076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Hungary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12,240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4.9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78228"/>
                  </a:ext>
                </a:extLst>
              </a:tr>
              <a:tr h="453076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Korea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27,195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5.8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802692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France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37,675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79118"/>
                  </a:ext>
                </a:extLst>
              </a:tr>
              <a:tr h="361021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Australia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50,962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25596"/>
                  </a:ext>
                </a:extLst>
              </a:tr>
              <a:tr h="508104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United States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55,805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7.2</a:t>
                      </a:r>
                      <a:endParaRPr lang="en-GB" sz="1000" dirty="0">
                        <a:effectLst/>
                      </a:endParaRPr>
                    </a:p>
                  </a:txBody>
                  <a:tcPr marL="20536" marR="20536" marT="20536" marB="2053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19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536CA-1726-42C6-29AF-4A56D29B1170}"/>
                  </a:ext>
                </a:extLst>
              </p:cNvPr>
              <p:cNvSpPr txBox="1"/>
              <p:nvPr/>
            </p:nvSpPr>
            <p:spPr>
              <a:xfrm>
                <a:off x="4468985" y="2558240"/>
                <a:ext cx="5005024" cy="39299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𝑠𝑎𝑡𝑖𝑠𝑓𝑎𝑐𝑡𝑖𝑜𝑛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𝑐𝑎𝑝𝑖𝑡𝑎</m:t>
                    </m:r>
                  </m:oMath>
                </a14:m>
                <a:r>
                  <a:rPr lang="en-US" sz="2000" baseline="-25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536CA-1726-42C6-29AF-4A56D29B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85" y="2558240"/>
                <a:ext cx="5005024" cy="392993"/>
              </a:xfrm>
              <a:prstGeom prst="rect">
                <a:avLst/>
              </a:prstGeom>
              <a:blipFill>
                <a:blip r:embed="rId2"/>
                <a:stretch>
                  <a:fillRect l="-50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165025-6CBF-54EF-692F-1AF5A5128A68}"/>
              </a:ext>
            </a:extLst>
          </p:cNvPr>
          <p:cNvCxnSpPr>
            <a:cxnSpLocks/>
          </p:cNvCxnSpPr>
          <p:nvPr/>
        </p:nvCxnSpPr>
        <p:spPr>
          <a:xfrm>
            <a:off x="4683010" y="3365080"/>
            <a:ext cx="0" cy="239594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177B4-061D-4851-4D92-14172C0EED46}"/>
              </a:ext>
            </a:extLst>
          </p:cNvPr>
          <p:cNvCxnSpPr>
            <a:cxnSpLocks/>
          </p:cNvCxnSpPr>
          <p:nvPr/>
        </p:nvCxnSpPr>
        <p:spPr>
          <a:xfrm>
            <a:off x="4683010" y="5761022"/>
            <a:ext cx="504300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0945D9-B1D6-DBE9-B24F-68659CADDC2C}"/>
              </a:ext>
            </a:extLst>
          </p:cNvPr>
          <p:cNvSpPr txBox="1"/>
          <p:nvPr/>
        </p:nvSpPr>
        <p:spPr>
          <a:xfrm>
            <a:off x="4159312" y="3037336"/>
            <a:ext cx="17413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Life 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80D25-5889-6819-14A7-7D0B23179F43}"/>
              </a:ext>
            </a:extLst>
          </p:cNvPr>
          <p:cNvSpPr txBox="1"/>
          <p:nvPr/>
        </p:nvSpPr>
        <p:spPr>
          <a:xfrm>
            <a:off x="9787932" y="5417725"/>
            <a:ext cx="14558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GDP / Capita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C2151549-0575-ADCC-8C6B-B60F61939642}"/>
              </a:ext>
            </a:extLst>
          </p:cNvPr>
          <p:cNvSpPr/>
          <p:nvPr/>
        </p:nvSpPr>
        <p:spPr>
          <a:xfrm>
            <a:off x="5227078" y="443499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09C3A1BD-88E1-D2BB-8DD2-79EA5F4CA6C4}"/>
              </a:ext>
            </a:extLst>
          </p:cNvPr>
          <p:cNvSpPr/>
          <p:nvPr/>
        </p:nvSpPr>
        <p:spPr>
          <a:xfrm>
            <a:off x="5726950" y="4486807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744B5E2C-A416-D14B-AFC4-4DFB5C678534}"/>
              </a:ext>
            </a:extLst>
          </p:cNvPr>
          <p:cNvSpPr/>
          <p:nvPr/>
        </p:nvSpPr>
        <p:spPr>
          <a:xfrm>
            <a:off x="6104902" y="468187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0B2E30AE-D5C6-D01B-263C-7CFE847BBC5B}"/>
              </a:ext>
            </a:extLst>
          </p:cNvPr>
          <p:cNvSpPr/>
          <p:nvPr/>
        </p:nvSpPr>
        <p:spPr>
          <a:xfrm>
            <a:off x="6194475" y="423942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C61B914-C439-5998-73E4-17BDC936C657}"/>
              </a:ext>
            </a:extLst>
          </p:cNvPr>
          <p:cNvSpPr/>
          <p:nvPr/>
        </p:nvSpPr>
        <p:spPr>
          <a:xfrm>
            <a:off x="7519174" y="376443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355A60B-44F5-88C1-C681-C0CBC8D4FAEF}"/>
              </a:ext>
            </a:extLst>
          </p:cNvPr>
          <p:cNvSpPr/>
          <p:nvPr/>
        </p:nvSpPr>
        <p:spPr>
          <a:xfrm>
            <a:off x="8915158" y="3724807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5910FF7-EEDF-0218-68D8-F6329B095B88}"/>
              </a:ext>
            </a:extLst>
          </p:cNvPr>
          <p:cNvSpPr/>
          <p:nvPr/>
        </p:nvSpPr>
        <p:spPr>
          <a:xfrm>
            <a:off x="8464054" y="3913783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BCEC9F6C-7030-1AA3-55C8-FFD6BF7EAEA8}"/>
              </a:ext>
            </a:extLst>
          </p:cNvPr>
          <p:cNvSpPr/>
          <p:nvPr/>
        </p:nvSpPr>
        <p:spPr>
          <a:xfrm>
            <a:off x="7894078" y="410275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77A7E4A3-42EC-FED3-B0AE-0945D73E6E83}"/>
              </a:ext>
            </a:extLst>
          </p:cNvPr>
          <p:cNvSpPr/>
          <p:nvPr/>
        </p:nvSpPr>
        <p:spPr>
          <a:xfrm>
            <a:off x="7305814" y="4218583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17B07D52-DB03-FFA4-2D91-5C580AE5A630}"/>
              </a:ext>
            </a:extLst>
          </p:cNvPr>
          <p:cNvSpPr/>
          <p:nvPr/>
        </p:nvSpPr>
        <p:spPr>
          <a:xfrm>
            <a:off x="6937006" y="381319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6653AEFB-FCD7-8EA6-A5E6-935303745959}"/>
              </a:ext>
            </a:extLst>
          </p:cNvPr>
          <p:cNvSpPr/>
          <p:nvPr/>
        </p:nvSpPr>
        <p:spPr>
          <a:xfrm>
            <a:off x="8040382" y="3544975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25F6F0C7-8883-E192-3B6F-E7A5D8E20604}"/>
              </a:ext>
            </a:extLst>
          </p:cNvPr>
          <p:cNvSpPr/>
          <p:nvPr/>
        </p:nvSpPr>
        <p:spPr>
          <a:xfrm>
            <a:off x="6848614" y="4767223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E0DF43-E82B-EB09-FE48-8A2AB4082598}"/>
              </a:ext>
            </a:extLst>
          </p:cNvPr>
          <p:cNvSpPr/>
          <p:nvPr/>
        </p:nvSpPr>
        <p:spPr>
          <a:xfrm>
            <a:off x="5245366" y="509335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DFAF9C61-4941-F02C-2FA1-C80C849C8D03}"/>
              </a:ext>
            </a:extLst>
          </p:cNvPr>
          <p:cNvSpPr/>
          <p:nvPr/>
        </p:nvSpPr>
        <p:spPr>
          <a:xfrm>
            <a:off x="6705358" y="408447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FADFD-2C1C-B9C3-9573-48904B5C6F33}"/>
              </a:ext>
            </a:extLst>
          </p:cNvPr>
          <p:cNvSpPr txBox="1"/>
          <p:nvPr/>
        </p:nvSpPr>
        <p:spPr>
          <a:xfrm>
            <a:off x="9077373" y="5375167"/>
            <a:ext cx="42511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USA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69B61-2C89-9780-228B-C81D57EB309C}"/>
              </a:ext>
            </a:extLst>
          </p:cNvPr>
          <p:cNvSpPr txBox="1"/>
          <p:nvPr/>
        </p:nvSpPr>
        <p:spPr>
          <a:xfrm>
            <a:off x="6317682" y="5348973"/>
            <a:ext cx="54213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Korea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4A9751-7D0D-FB2C-8413-33346DE182DC}"/>
              </a:ext>
            </a:extLst>
          </p:cNvPr>
          <p:cNvSpPr txBox="1"/>
          <p:nvPr/>
        </p:nvSpPr>
        <p:spPr>
          <a:xfrm>
            <a:off x="7362421" y="5367395"/>
            <a:ext cx="59503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France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67E0-285F-F980-F5CF-783A1E2224F2}"/>
              </a:ext>
            </a:extLst>
          </p:cNvPr>
          <p:cNvSpPr txBox="1"/>
          <p:nvPr/>
        </p:nvSpPr>
        <p:spPr>
          <a:xfrm>
            <a:off x="8143741" y="5353176"/>
            <a:ext cx="70724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Australia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BF3F0F-1B92-29CA-458E-DB27DAC91C6D}"/>
              </a:ext>
            </a:extLst>
          </p:cNvPr>
          <p:cNvSpPr txBox="1"/>
          <p:nvPr/>
        </p:nvSpPr>
        <p:spPr>
          <a:xfrm>
            <a:off x="5226419" y="5361583"/>
            <a:ext cx="67999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Hungary</a:t>
            </a:r>
            <a:endParaRPr lang="en-US" dirty="0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4A13D7FE-0573-8E05-4805-EB86D49BCCEC}"/>
              </a:ext>
            </a:extLst>
          </p:cNvPr>
          <p:cNvSpPr/>
          <p:nvPr/>
        </p:nvSpPr>
        <p:spPr>
          <a:xfrm>
            <a:off x="5520457" y="4227371"/>
            <a:ext cx="173727" cy="207620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10F4239-AC65-9D9D-4CBD-64B246CD91E3}"/>
              </a:ext>
            </a:extLst>
          </p:cNvPr>
          <p:cNvSpPr/>
          <p:nvPr/>
        </p:nvSpPr>
        <p:spPr>
          <a:xfrm>
            <a:off x="6425249" y="3998202"/>
            <a:ext cx="173727" cy="207620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49B33C60-FEA8-C038-85DA-7738CFE53F24}"/>
              </a:ext>
            </a:extLst>
          </p:cNvPr>
          <p:cNvSpPr/>
          <p:nvPr/>
        </p:nvSpPr>
        <p:spPr>
          <a:xfrm>
            <a:off x="7392686" y="3847234"/>
            <a:ext cx="173727" cy="207620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10B40F4B-3B03-9F73-F070-55FB8DAAF7AF}"/>
              </a:ext>
            </a:extLst>
          </p:cNvPr>
          <p:cNvSpPr/>
          <p:nvPr/>
        </p:nvSpPr>
        <p:spPr>
          <a:xfrm>
            <a:off x="8377190" y="3575429"/>
            <a:ext cx="173727" cy="207620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32FE6B99-FDD0-0E4D-A178-49B6CABCCB52}"/>
              </a:ext>
            </a:extLst>
          </p:cNvPr>
          <p:cNvSpPr/>
          <p:nvPr/>
        </p:nvSpPr>
        <p:spPr>
          <a:xfrm>
            <a:off x="9002026" y="3445017"/>
            <a:ext cx="173727" cy="207620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349D9-580B-42E5-7052-9E4DCB1E3753}"/>
              </a:ext>
            </a:extLst>
          </p:cNvPr>
          <p:cNvCxnSpPr>
            <a:stCxn id="28" idx="0"/>
          </p:cNvCxnSpPr>
          <p:nvPr/>
        </p:nvCxnSpPr>
        <p:spPr>
          <a:xfrm flipV="1">
            <a:off x="5566416" y="4500012"/>
            <a:ext cx="40904" cy="8615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42B5D-BA9E-DAB0-BB0B-16EE300B6253}"/>
              </a:ext>
            </a:extLst>
          </p:cNvPr>
          <p:cNvCxnSpPr>
            <a:cxnSpLocks/>
          </p:cNvCxnSpPr>
          <p:nvPr/>
        </p:nvCxnSpPr>
        <p:spPr>
          <a:xfrm flipH="1" flipV="1">
            <a:off x="6544923" y="4310023"/>
            <a:ext cx="33601" cy="1021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AEF36A-E09C-705F-0399-191ED59E160B}"/>
              </a:ext>
            </a:extLst>
          </p:cNvPr>
          <p:cNvCxnSpPr>
            <a:cxnSpLocks/>
          </p:cNvCxnSpPr>
          <p:nvPr/>
        </p:nvCxnSpPr>
        <p:spPr>
          <a:xfrm flipH="1" flipV="1">
            <a:off x="7538934" y="4093234"/>
            <a:ext cx="57963" cy="1238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B5D5CD-A6BD-F127-512B-0EC8DF3B18F8}"/>
              </a:ext>
            </a:extLst>
          </p:cNvPr>
          <p:cNvCxnSpPr>
            <a:cxnSpLocks/>
          </p:cNvCxnSpPr>
          <p:nvPr/>
        </p:nvCxnSpPr>
        <p:spPr>
          <a:xfrm flipV="1">
            <a:off x="8442572" y="3874497"/>
            <a:ext cx="31373" cy="14319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7B8AE9-9740-F83F-A42A-0E4EEF37CEDD}"/>
              </a:ext>
            </a:extLst>
          </p:cNvPr>
          <p:cNvCxnSpPr>
            <a:cxnSpLocks/>
          </p:cNvCxnSpPr>
          <p:nvPr/>
        </p:nvCxnSpPr>
        <p:spPr>
          <a:xfrm flipH="1" flipV="1">
            <a:off x="9144505" y="3724807"/>
            <a:ext cx="145426" cy="15717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0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36DE4-A980-4BEC-2506-45C7A806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C40A78-725D-902E-546E-8E347D40D23E}"/>
              </a:ext>
            </a:extLst>
          </p:cNvPr>
          <p:cNvSpPr txBox="1">
            <a:spLocks/>
          </p:cNvSpPr>
          <p:nvPr/>
        </p:nvSpPr>
        <p:spPr bwMode="auto">
          <a:xfrm>
            <a:off x="569646" y="1328616"/>
            <a:ext cx="1080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62626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Same as straight line equation </a:t>
            </a:r>
            <a:r>
              <a:rPr lang="en-GB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mx +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69C16-333F-4395-3E5D-B5A4CB4AA240}"/>
              </a:ext>
            </a:extLst>
          </p:cNvPr>
          <p:cNvSpPr txBox="1"/>
          <p:nvPr/>
        </p:nvSpPr>
        <p:spPr>
          <a:xfrm>
            <a:off x="3660317" y="3053662"/>
            <a:ext cx="355090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y = b</a:t>
            </a:r>
            <a:r>
              <a:rPr lang="en-US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+ b</a:t>
            </a:r>
            <a:r>
              <a:rPr lang="en-US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⨉ x</a:t>
            </a:r>
            <a:r>
              <a:rPr lang="en-US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653E75A3-B3A1-0F72-DC1E-619C6AD50351}"/>
              </a:ext>
            </a:extLst>
          </p:cNvPr>
          <p:cNvSpPr/>
          <p:nvPr/>
        </p:nvSpPr>
        <p:spPr>
          <a:xfrm>
            <a:off x="889686" y="2345002"/>
            <a:ext cx="2578608" cy="534924"/>
          </a:xfrm>
          <a:prstGeom prst="wedgeRectCallout">
            <a:avLst>
              <a:gd name="adj1" fmla="val 58245"/>
              <a:gd name="adj2" fmla="val 1192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Dependent Variable</a:t>
            </a:r>
          </a:p>
          <a:p>
            <a:pPr algn="ctr"/>
            <a:r>
              <a:rPr lang="en-US" sz="1200" dirty="0"/>
              <a:t>The thing we are trying to explain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DFA16802-4315-FCAC-CA60-7F6DD85E38E5}"/>
              </a:ext>
            </a:extLst>
          </p:cNvPr>
          <p:cNvSpPr/>
          <p:nvPr/>
        </p:nvSpPr>
        <p:spPr>
          <a:xfrm>
            <a:off x="4379646" y="2345002"/>
            <a:ext cx="935736" cy="283464"/>
          </a:xfrm>
          <a:prstGeom prst="wedgeRectCallout">
            <a:avLst>
              <a:gd name="adj1" fmla="val -29753"/>
              <a:gd name="adj2" fmla="val 2222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E32CA3A0-D247-94F0-F1E9-93A5813D52C9}"/>
              </a:ext>
            </a:extLst>
          </p:cNvPr>
          <p:cNvSpPr/>
          <p:nvPr/>
        </p:nvSpPr>
        <p:spPr>
          <a:xfrm>
            <a:off x="6562799" y="1718209"/>
            <a:ext cx="3450336" cy="770382"/>
          </a:xfrm>
          <a:prstGeom prst="wedgeRectCallout">
            <a:avLst>
              <a:gd name="adj1" fmla="val -69273"/>
              <a:gd name="adj2" fmla="val 1542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</a:t>
            </a:r>
            <a:endParaRPr lang="en-US" sz="1200" dirty="0"/>
          </a:p>
          <a:p>
            <a:pPr algn="ctr"/>
            <a:r>
              <a:rPr lang="en-US" sz="1200" dirty="0"/>
              <a:t>A measure of how sensitive the dependent variable is to  unit changes in the independent variable(s)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3CC5AA8-CEB1-29EE-405A-7B41A629731C}"/>
              </a:ext>
            </a:extLst>
          </p:cNvPr>
          <p:cNvSpPr/>
          <p:nvPr/>
        </p:nvSpPr>
        <p:spPr>
          <a:xfrm>
            <a:off x="7641006" y="2844112"/>
            <a:ext cx="3450336" cy="478536"/>
          </a:xfrm>
          <a:prstGeom prst="wedgeRectCallout">
            <a:avLst>
              <a:gd name="adj1" fmla="val -67261"/>
              <a:gd name="adj2" fmla="val 288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Independent Variable</a:t>
            </a:r>
          </a:p>
          <a:p>
            <a:pPr algn="ctr"/>
            <a:r>
              <a:rPr lang="en-US" sz="1200" dirty="0"/>
              <a:t>What causes the dependent variable to change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19D0AD-FF0F-871F-3B91-D9E7322D1871}"/>
              </a:ext>
            </a:extLst>
          </p:cNvPr>
          <p:cNvCxnSpPr/>
          <p:nvPr/>
        </p:nvCxnSpPr>
        <p:spPr>
          <a:xfrm>
            <a:off x="1003986" y="3638815"/>
            <a:ext cx="0" cy="226777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9BB402-2191-D341-6DDF-57A3335BE5DE}"/>
              </a:ext>
            </a:extLst>
          </p:cNvPr>
          <p:cNvCxnSpPr/>
          <p:nvPr/>
        </p:nvCxnSpPr>
        <p:spPr>
          <a:xfrm>
            <a:off x="1003986" y="5906590"/>
            <a:ext cx="461010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E22AC-3D4F-1AB8-97E9-B8B7021BFA12}"/>
              </a:ext>
            </a:extLst>
          </p:cNvPr>
          <p:cNvSpPr txBox="1"/>
          <p:nvPr/>
        </p:nvSpPr>
        <p:spPr>
          <a:xfrm>
            <a:off x="569646" y="336455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DA885-C741-0BF3-FC0E-52DB0704E770}"/>
              </a:ext>
            </a:extLst>
          </p:cNvPr>
          <p:cNvSpPr txBox="1"/>
          <p:nvPr/>
        </p:nvSpPr>
        <p:spPr>
          <a:xfrm>
            <a:off x="5687238" y="567137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GDP/Capita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66533A-0AB0-F97A-9B0E-5B67267A02D8}"/>
              </a:ext>
            </a:extLst>
          </p:cNvPr>
          <p:cNvCxnSpPr/>
          <p:nvPr/>
        </p:nvCxnSpPr>
        <p:spPr>
          <a:xfrm flipV="1">
            <a:off x="1003986" y="3830902"/>
            <a:ext cx="4402836" cy="1572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ross 14">
            <a:extLst>
              <a:ext uri="{FF2B5EF4-FFF2-40B4-BE49-F238E27FC236}">
                <a16:creationId xmlns:a16="http://schemas.microsoft.com/office/drawing/2014/main" id="{D2BE98CE-ACB7-108D-3E77-57D7F14F1D3C}"/>
              </a:ext>
            </a:extLst>
          </p:cNvPr>
          <p:cNvSpPr/>
          <p:nvPr/>
        </p:nvSpPr>
        <p:spPr>
          <a:xfrm>
            <a:off x="1548054" y="470872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DA0B978F-E986-3BAE-AB95-2B5DECEE7142}"/>
              </a:ext>
            </a:extLst>
          </p:cNvPr>
          <p:cNvSpPr/>
          <p:nvPr/>
        </p:nvSpPr>
        <p:spPr>
          <a:xfrm>
            <a:off x="2047926" y="476054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FCAFB208-E543-D0C0-7197-DB2C5D6ED089}"/>
              </a:ext>
            </a:extLst>
          </p:cNvPr>
          <p:cNvSpPr/>
          <p:nvPr/>
        </p:nvSpPr>
        <p:spPr>
          <a:xfrm>
            <a:off x="2425878" y="495561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8BFB97CD-3894-0957-97E9-EFD52D9EAB97}"/>
              </a:ext>
            </a:extLst>
          </p:cNvPr>
          <p:cNvSpPr/>
          <p:nvPr/>
        </p:nvSpPr>
        <p:spPr>
          <a:xfrm>
            <a:off x="2700198" y="448927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82FA1543-55C6-D62B-142D-607B0274215D}"/>
              </a:ext>
            </a:extLst>
          </p:cNvPr>
          <p:cNvSpPr/>
          <p:nvPr/>
        </p:nvSpPr>
        <p:spPr>
          <a:xfrm>
            <a:off x="3840150" y="403816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7865B31A-4DC5-7655-760A-B752108C29D6}"/>
              </a:ext>
            </a:extLst>
          </p:cNvPr>
          <p:cNvSpPr/>
          <p:nvPr/>
        </p:nvSpPr>
        <p:spPr>
          <a:xfrm>
            <a:off x="5236134" y="399854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B76180-1B49-FC87-C018-6D2BC14E80FA}"/>
              </a:ext>
            </a:extLst>
          </p:cNvPr>
          <p:cNvSpPr/>
          <p:nvPr/>
        </p:nvSpPr>
        <p:spPr>
          <a:xfrm>
            <a:off x="4785030" y="418751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F0D5C78-BB12-98A9-25CD-F45628CA2529}"/>
              </a:ext>
            </a:extLst>
          </p:cNvPr>
          <p:cNvSpPr/>
          <p:nvPr/>
        </p:nvSpPr>
        <p:spPr>
          <a:xfrm>
            <a:off x="4215054" y="437649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F124BC61-1A86-B849-5568-A5B05D416959}"/>
              </a:ext>
            </a:extLst>
          </p:cNvPr>
          <p:cNvSpPr/>
          <p:nvPr/>
        </p:nvSpPr>
        <p:spPr>
          <a:xfrm>
            <a:off x="3626790" y="449231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A5673257-1CF5-22FC-2534-FC4D1BFF1A00}"/>
              </a:ext>
            </a:extLst>
          </p:cNvPr>
          <p:cNvSpPr/>
          <p:nvPr/>
        </p:nvSpPr>
        <p:spPr>
          <a:xfrm>
            <a:off x="3257982" y="408693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0DF0C4E-DDD7-41B5-0979-9ABB5D3FE92E}"/>
              </a:ext>
            </a:extLst>
          </p:cNvPr>
          <p:cNvSpPr/>
          <p:nvPr/>
        </p:nvSpPr>
        <p:spPr>
          <a:xfrm>
            <a:off x="4361358" y="381871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EFB1D2F-0EB4-162A-833D-4CF7AFE1A136}"/>
              </a:ext>
            </a:extLst>
          </p:cNvPr>
          <p:cNvSpPr/>
          <p:nvPr/>
        </p:nvSpPr>
        <p:spPr>
          <a:xfrm>
            <a:off x="3169590" y="504095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88C021E7-EDD3-DF74-BBF2-C826CAF34880}"/>
              </a:ext>
            </a:extLst>
          </p:cNvPr>
          <p:cNvSpPr/>
          <p:nvPr/>
        </p:nvSpPr>
        <p:spPr>
          <a:xfrm>
            <a:off x="1566342" y="536709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08D148CC-5051-85E2-C817-B9C93C215776}"/>
              </a:ext>
            </a:extLst>
          </p:cNvPr>
          <p:cNvSpPr/>
          <p:nvPr/>
        </p:nvSpPr>
        <p:spPr>
          <a:xfrm>
            <a:off x="3026334" y="435820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645E45-6F46-A584-3CA4-4CEF4534438F}"/>
              </a:ext>
            </a:extLst>
          </p:cNvPr>
          <p:cNvSpPr txBox="1"/>
          <p:nvPr/>
        </p:nvSpPr>
        <p:spPr>
          <a:xfrm>
            <a:off x="6177966" y="3998542"/>
            <a:ext cx="498059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happiness =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r>
              <a:rPr lang="en-US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⨉ experience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b</a:t>
            </a:r>
            <a:r>
              <a:rPr lang="en-US" baseline="-25000" dirty="0">
                <a:latin typeface="Ubuntu" panose="020B0504030602030204" pitchFamily="34" charset="0"/>
              </a:rPr>
              <a:t>0</a:t>
            </a:r>
            <a:r>
              <a:rPr lang="en-US" dirty="0">
                <a:latin typeface="Ubuntu" panose="020B0504030602030204" pitchFamily="34" charset="0"/>
              </a:rPr>
              <a:t> is constant,</a:t>
            </a:r>
          </a:p>
          <a:p>
            <a:r>
              <a:rPr lang="en-US" dirty="0">
                <a:latin typeface="Ubuntu" panose="020B0504030602030204" pitchFamily="34" charset="0"/>
              </a:rPr>
              <a:t>the amount of happiness for having no money</a:t>
            </a:r>
          </a:p>
        </p:txBody>
      </p:sp>
    </p:spTree>
    <p:extLst>
      <p:ext uri="{BB962C8B-B14F-4D97-AF65-F5344CB8AC3E}">
        <p14:creationId xmlns:p14="http://schemas.microsoft.com/office/powerpoint/2010/main" val="3558014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DEC19-40D2-4CE3-EEA0-3DE8F955F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This model has 2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Its possible to change these parameters to represent any linear function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DEC19-40D2-4CE3-EEA0-3DE8F955F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5930DF-0F09-6C73-B49D-59A081F7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038C99-F373-0EE1-C5ED-FC89166CB760}"/>
                  </a:ext>
                </a:extLst>
              </p:cNvPr>
              <p:cNvSpPr txBox="1"/>
              <p:nvPr/>
            </p:nvSpPr>
            <p:spPr>
              <a:xfrm>
                <a:off x="7243817" y="2785590"/>
                <a:ext cx="4488793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Ubuntu" panose="020B0504030602030204" pitchFamily="34" charset="0"/>
                  </a:rPr>
                  <a:t>What are the correct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latin typeface="Ubuntu" panose="020B0504030602030204" pitchFamily="34" charset="0"/>
                  </a:rPr>
                  <a:t>?</a:t>
                </a:r>
              </a:p>
              <a:p>
                <a:endParaRPr lang="en-US" dirty="0">
                  <a:latin typeface="Ubuntu" panose="020B0504030602030204" pitchFamily="34" charset="0"/>
                </a:endParaRPr>
              </a:p>
              <a:p>
                <a:r>
                  <a:rPr lang="en-US" dirty="0">
                    <a:latin typeface="Ubuntu" panose="020B0504030602030204" pitchFamily="34" charset="0"/>
                  </a:rPr>
                  <a:t>Use either</a:t>
                </a:r>
              </a:p>
              <a:p>
                <a:endParaRPr lang="en-US" dirty="0">
                  <a:latin typeface="Ubuntu" panose="020B0504030602030204" pitchFamily="34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Ubuntu" panose="020B0504030602030204" pitchFamily="34" charset="0"/>
                  </a:rPr>
                  <a:t>a fitness function (how good is it)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Ubuntu" panose="020B0504030602030204" pitchFamily="34" charset="0"/>
                  </a:rPr>
                  <a:t>a cost function (how bad is it)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038C99-F373-0EE1-C5ED-FC89166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17" y="2785590"/>
                <a:ext cx="4488793" cy="2031325"/>
              </a:xfrm>
              <a:prstGeom prst="rect">
                <a:avLst/>
              </a:prstGeom>
              <a:blipFill>
                <a:blip r:embed="rId3"/>
                <a:stretch>
                  <a:fillRect l="-843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21B9F-2C02-EC2E-F92F-3B1C896CE48C}"/>
              </a:ext>
            </a:extLst>
          </p:cNvPr>
          <p:cNvCxnSpPr>
            <a:cxnSpLocks/>
          </p:cNvCxnSpPr>
          <p:nvPr/>
        </p:nvCxnSpPr>
        <p:spPr>
          <a:xfrm>
            <a:off x="1630840" y="3124606"/>
            <a:ext cx="0" cy="239594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38870-3823-C50B-041D-1395F455DDC4}"/>
              </a:ext>
            </a:extLst>
          </p:cNvPr>
          <p:cNvCxnSpPr>
            <a:cxnSpLocks/>
          </p:cNvCxnSpPr>
          <p:nvPr/>
        </p:nvCxnSpPr>
        <p:spPr>
          <a:xfrm>
            <a:off x="1630840" y="5520548"/>
            <a:ext cx="504300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B4BA3-27B2-E906-14C0-C160BD3DA2CF}"/>
              </a:ext>
            </a:extLst>
          </p:cNvPr>
          <p:cNvSpPr txBox="1"/>
          <p:nvPr/>
        </p:nvSpPr>
        <p:spPr>
          <a:xfrm>
            <a:off x="1107142" y="2689031"/>
            <a:ext cx="17413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Life Satisfaction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A21E1-1357-63F6-5F44-95125F0E17A0}"/>
              </a:ext>
            </a:extLst>
          </p:cNvPr>
          <p:cNvSpPr txBox="1"/>
          <p:nvPr/>
        </p:nvSpPr>
        <p:spPr>
          <a:xfrm>
            <a:off x="6735762" y="5177251"/>
            <a:ext cx="14558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GDP / Capita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9BDC6AC-478D-D72D-68F4-862B16614293}"/>
              </a:ext>
            </a:extLst>
          </p:cNvPr>
          <p:cNvSpPr/>
          <p:nvPr/>
        </p:nvSpPr>
        <p:spPr>
          <a:xfrm>
            <a:off x="2174908" y="4194517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2F2AF4E-C124-848C-F003-F989335F7DB9}"/>
              </a:ext>
            </a:extLst>
          </p:cNvPr>
          <p:cNvSpPr/>
          <p:nvPr/>
        </p:nvSpPr>
        <p:spPr>
          <a:xfrm>
            <a:off x="2674780" y="4246333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E1A275F8-ABF1-92EB-200A-320C3D5A001C}"/>
              </a:ext>
            </a:extLst>
          </p:cNvPr>
          <p:cNvSpPr/>
          <p:nvPr/>
        </p:nvSpPr>
        <p:spPr>
          <a:xfrm>
            <a:off x="3052732" y="4441405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8E792149-C8E0-1704-73F4-767F5CA78BCD}"/>
              </a:ext>
            </a:extLst>
          </p:cNvPr>
          <p:cNvSpPr/>
          <p:nvPr/>
        </p:nvSpPr>
        <p:spPr>
          <a:xfrm>
            <a:off x="3142305" y="399895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817B1762-031F-4921-5D5A-A64477D6B48C}"/>
              </a:ext>
            </a:extLst>
          </p:cNvPr>
          <p:cNvSpPr/>
          <p:nvPr/>
        </p:nvSpPr>
        <p:spPr>
          <a:xfrm>
            <a:off x="4467004" y="3523957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93EAC456-DA8C-2FE7-9FAA-6CA4AB61A9E4}"/>
              </a:ext>
            </a:extLst>
          </p:cNvPr>
          <p:cNvSpPr/>
          <p:nvPr/>
        </p:nvSpPr>
        <p:spPr>
          <a:xfrm>
            <a:off x="5862988" y="3484333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5773B33-85AB-EF98-965D-CFC8EC514092}"/>
              </a:ext>
            </a:extLst>
          </p:cNvPr>
          <p:cNvSpPr/>
          <p:nvPr/>
        </p:nvSpPr>
        <p:spPr>
          <a:xfrm>
            <a:off x="5411884" y="367330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D7207C0-BAF6-8A11-58D7-40464B3CFDCC}"/>
              </a:ext>
            </a:extLst>
          </p:cNvPr>
          <p:cNvSpPr/>
          <p:nvPr/>
        </p:nvSpPr>
        <p:spPr>
          <a:xfrm>
            <a:off x="4841908" y="3862285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C1A4712-4602-6CD9-B5CA-E323D0370E7D}"/>
              </a:ext>
            </a:extLst>
          </p:cNvPr>
          <p:cNvSpPr/>
          <p:nvPr/>
        </p:nvSpPr>
        <p:spPr>
          <a:xfrm>
            <a:off x="4253644" y="397810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A37B2127-995D-031E-289E-3681544A26B0}"/>
              </a:ext>
            </a:extLst>
          </p:cNvPr>
          <p:cNvSpPr/>
          <p:nvPr/>
        </p:nvSpPr>
        <p:spPr>
          <a:xfrm>
            <a:off x="3884836" y="3572725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B3000BB8-D753-97AF-15D9-954CB46FF037}"/>
              </a:ext>
            </a:extLst>
          </p:cNvPr>
          <p:cNvSpPr/>
          <p:nvPr/>
        </p:nvSpPr>
        <p:spPr>
          <a:xfrm>
            <a:off x="4988212" y="330450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5C1CF36F-71A8-9296-4D33-CC1629E64DF7}"/>
              </a:ext>
            </a:extLst>
          </p:cNvPr>
          <p:cNvSpPr/>
          <p:nvPr/>
        </p:nvSpPr>
        <p:spPr>
          <a:xfrm>
            <a:off x="3796444" y="4526749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A1036680-10B9-4C68-653C-68A7AC5CE7F2}"/>
              </a:ext>
            </a:extLst>
          </p:cNvPr>
          <p:cNvSpPr/>
          <p:nvPr/>
        </p:nvSpPr>
        <p:spPr>
          <a:xfrm>
            <a:off x="2193196" y="4852885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20DB2EE9-1FB2-4725-3F90-9DBA9CF06EB0}"/>
              </a:ext>
            </a:extLst>
          </p:cNvPr>
          <p:cNvSpPr/>
          <p:nvPr/>
        </p:nvSpPr>
        <p:spPr>
          <a:xfrm>
            <a:off x="3653188" y="3843997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30D9FB-34FD-7E22-6880-46EB804B4262}"/>
              </a:ext>
            </a:extLst>
          </p:cNvPr>
          <p:cNvCxnSpPr/>
          <p:nvPr/>
        </p:nvCxnSpPr>
        <p:spPr>
          <a:xfrm flipV="1">
            <a:off x="1630840" y="3484333"/>
            <a:ext cx="5043001" cy="17734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88894-A98A-2458-804C-A60CF32434B7}"/>
              </a:ext>
            </a:extLst>
          </p:cNvPr>
          <p:cNvCxnSpPr>
            <a:cxnSpLocks/>
          </p:cNvCxnSpPr>
          <p:nvPr/>
        </p:nvCxnSpPr>
        <p:spPr>
          <a:xfrm flipV="1">
            <a:off x="1630839" y="3572725"/>
            <a:ext cx="5104923" cy="954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844AA1-0106-0240-CDF0-CE52D3361661}"/>
              </a:ext>
            </a:extLst>
          </p:cNvPr>
          <p:cNvCxnSpPr>
            <a:cxnSpLocks/>
          </p:cNvCxnSpPr>
          <p:nvPr/>
        </p:nvCxnSpPr>
        <p:spPr>
          <a:xfrm>
            <a:off x="1622419" y="3735099"/>
            <a:ext cx="5113343" cy="54530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95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431BE-2619-3BFD-2B60-CED19E61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98FFC5-6BDE-854A-E07D-159E9A72F580}"/>
              </a:ext>
            </a:extLst>
          </p:cNvPr>
          <p:cNvCxnSpPr>
            <a:stCxn id="20" idx="0"/>
          </p:cNvCxnSpPr>
          <p:nvPr/>
        </p:nvCxnSpPr>
        <p:spPr>
          <a:xfrm>
            <a:off x="5103876" y="2286000"/>
            <a:ext cx="7620" cy="370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D5D71D-1510-CF76-53AA-95B1E9DF8948}"/>
              </a:ext>
            </a:extLst>
          </p:cNvPr>
          <p:cNvCxnSpPr/>
          <p:nvPr/>
        </p:nvCxnSpPr>
        <p:spPr>
          <a:xfrm>
            <a:off x="1485900" y="2212785"/>
            <a:ext cx="0" cy="226777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2FC4BE-3E27-1695-9128-0B6E96EA3B6A}"/>
              </a:ext>
            </a:extLst>
          </p:cNvPr>
          <p:cNvCxnSpPr/>
          <p:nvPr/>
        </p:nvCxnSpPr>
        <p:spPr>
          <a:xfrm>
            <a:off x="1485900" y="4480560"/>
            <a:ext cx="461010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2393B-CD46-7C5C-E182-71B0BB2653C6}"/>
              </a:ext>
            </a:extLst>
          </p:cNvPr>
          <p:cNvCxnSpPr/>
          <p:nvPr/>
        </p:nvCxnSpPr>
        <p:spPr>
          <a:xfrm flipV="1">
            <a:off x="1485900" y="2404872"/>
            <a:ext cx="4402836" cy="1572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>
            <a:extLst>
              <a:ext uri="{FF2B5EF4-FFF2-40B4-BE49-F238E27FC236}">
                <a16:creationId xmlns:a16="http://schemas.microsoft.com/office/drawing/2014/main" id="{69433F2F-262B-56B0-1AF3-0DCBA6EC0FE2}"/>
              </a:ext>
            </a:extLst>
          </p:cNvPr>
          <p:cNvSpPr/>
          <p:nvPr/>
        </p:nvSpPr>
        <p:spPr>
          <a:xfrm>
            <a:off x="2029968" y="328269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B2B3000D-CA2E-CD81-4403-292B7B6508DD}"/>
              </a:ext>
            </a:extLst>
          </p:cNvPr>
          <p:cNvSpPr/>
          <p:nvPr/>
        </p:nvSpPr>
        <p:spPr>
          <a:xfrm>
            <a:off x="2529840" y="333451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3B6CB10-89EC-AD92-8A72-CA2733654903}"/>
              </a:ext>
            </a:extLst>
          </p:cNvPr>
          <p:cNvSpPr/>
          <p:nvPr/>
        </p:nvSpPr>
        <p:spPr>
          <a:xfrm>
            <a:off x="2907792" y="352958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73A90E29-CB61-5130-CC9D-F65671FE1FD5}"/>
              </a:ext>
            </a:extLst>
          </p:cNvPr>
          <p:cNvSpPr/>
          <p:nvPr/>
        </p:nvSpPr>
        <p:spPr>
          <a:xfrm>
            <a:off x="3182112" y="306324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7FB8B2E-FC7A-3CDB-9109-68B8E7D2E8FA}"/>
              </a:ext>
            </a:extLst>
          </p:cNvPr>
          <p:cNvSpPr/>
          <p:nvPr/>
        </p:nvSpPr>
        <p:spPr>
          <a:xfrm>
            <a:off x="4322064" y="261213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960DF84-780E-28EE-5FBB-30CECC09906B}"/>
              </a:ext>
            </a:extLst>
          </p:cNvPr>
          <p:cNvSpPr/>
          <p:nvPr/>
        </p:nvSpPr>
        <p:spPr>
          <a:xfrm>
            <a:off x="5718048" y="257251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C6DF24E8-4F2F-6423-2471-627FCA1DD2A6}"/>
              </a:ext>
            </a:extLst>
          </p:cNvPr>
          <p:cNvSpPr/>
          <p:nvPr/>
        </p:nvSpPr>
        <p:spPr>
          <a:xfrm>
            <a:off x="5266944" y="276148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F9EB24EE-0C6B-F71F-1721-2AD970C7443B}"/>
              </a:ext>
            </a:extLst>
          </p:cNvPr>
          <p:cNvSpPr/>
          <p:nvPr/>
        </p:nvSpPr>
        <p:spPr>
          <a:xfrm>
            <a:off x="4724400" y="274929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A1A6C863-58AB-A7AF-D5B1-B698F082B944}"/>
              </a:ext>
            </a:extLst>
          </p:cNvPr>
          <p:cNvSpPr/>
          <p:nvPr/>
        </p:nvSpPr>
        <p:spPr>
          <a:xfrm>
            <a:off x="4108704" y="306628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9731244-C130-92F7-A0FE-28E1C8FA222D}"/>
              </a:ext>
            </a:extLst>
          </p:cNvPr>
          <p:cNvSpPr/>
          <p:nvPr/>
        </p:nvSpPr>
        <p:spPr>
          <a:xfrm>
            <a:off x="3739896" y="266090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E963779F-E74A-0192-9607-D5F0BC8CB1B1}"/>
              </a:ext>
            </a:extLst>
          </p:cNvPr>
          <p:cNvSpPr/>
          <p:nvPr/>
        </p:nvSpPr>
        <p:spPr>
          <a:xfrm>
            <a:off x="5017008" y="228600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936193F8-6EB1-004B-3B3B-0A82395D50A1}"/>
              </a:ext>
            </a:extLst>
          </p:cNvPr>
          <p:cNvSpPr/>
          <p:nvPr/>
        </p:nvSpPr>
        <p:spPr>
          <a:xfrm>
            <a:off x="3715512" y="306628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58F07974-450E-320F-7334-731C252AF96C}"/>
              </a:ext>
            </a:extLst>
          </p:cNvPr>
          <p:cNvSpPr/>
          <p:nvPr/>
        </p:nvSpPr>
        <p:spPr>
          <a:xfrm>
            <a:off x="1901952" y="384962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0D1577F2-53CE-4C23-68E4-3BED8B73DAD9}"/>
              </a:ext>
            </a:extLst>
          </p:cNvPr>
          <p:cNvSpPr/>
          <p:nvPr/>
        </p:nvSpPr>
        <p:spPr>
          <a:xfrm>
            <a:off x="3508248" y="293217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0462D0-C108-C290-8E6F-7C9F6C865A7F}"/>
              </a:ext>
            </a:extLst>
          </p:cNvPr>
          <p:cNvCxnSpPr/>
          <p:nvPr/>
        </p:nvCxnSpPr>
        <p:spPr>
          <a:xfrm flipH="1">
            <a:off x="7178040" y="2137410"/>
            <a:ext cx="9144" cy="7543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ross 24">
            <a:extLst>
              <a:ext uri="{FF2B5EF4-FFF2-40B4-BE49-F238E27FC236}">
                <a16:creationId xmlns:a16="http://schemas.microsoft.com/office/drawing/2014/main" id="{D493DA07-E5FA-FD6B-D911-F66400A09FDC}"/>
              </a:ext>
            </a:extLst>
          </p:cNvPr>
          <p:cNvSpPr/>
          <p:nvPr/>
        </p:nvSpPr>
        <p:spPr>
          <a:xfrm>
            <a:off x="6922008" y="1874520"/>
            <a:ext cx="557784" cy="5257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143DCA-8CA4-7735-998B-89BEE9F5F963}"/>
              </a:ext>
            </a:extLst>
          </p:cNvPr>
          <p:cNvCxnSpPr>
            <a:stCxn id="20" idx="0"/>
          </p:cNvCxnSpPr>
          <p:nvPr/>
        </p:nvCxnSpPr>
        <p:spPr>
          <a:xfrm flipV="1">
            <a:off x="5103876" y="1764792"/>
            <a:ext cx="1571244" cy="5212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16417-E639-AF88-5528-C0FE6279AB3C}"/>
              </a:ext>
            </a:extLst>
          </p:cNvPr>
          <p:cNvCxnSpPr/>
          <p:nvPr/>
        </p:nvCxnSpPr>
        <p:spPr>
          <a:xfrm>
            <a:off x="5091684" y="2692908"/>
            <a:ext cx="1620012" cy="35204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701FABA7-D68E-D0C8-0A8D-7DA7685D22DF}"/>
              </a:ext>
            </a:extLst>
          </p:cNvPr>
          <p:cNvSpPr/>
          <p:nvPr/>
        </p:nvSpPr>
        <p:spPr>
          <a:xfrm>
            <a:off x="8564880" y="2474976"/>
            <a:ext cx="2724912" cy="551688"/>
          </a:xfrm>
          <a:prstGeom prst="wedgeRectCallout">
            <a:avLst>
              <a:gd name="adj1" fmla="val -99027"/>
              <a:gd name="adj2" fmla="val 22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baseline="30000" dirty="0">
                <a:solidFill>
                  <a:schemeClr val="tx1"/>
                </a:solidFill>
                <a:latin typeface="Ubuntu" panose="020B0504030602030204" pitchFamily="34" charset="0"/>
              </a:rPr>
              <a:t> </a:t>
            </a:r>
            <a:r>
              <a:rPr lang="mr-IN" sz="1400" dirty="0">
                <a:solidFill>
                  <a:schemeClr val="tx1"/>
                </a:solidFill>
                <a:latin typeface="Ubuntu" panose="020B0504030602030204" pitchFamily="34" charset="0"/>
              </a:rPr>
              <a:t>–</a:t>
            </a:r>
            <a:r>
              <a:rPr lang="en-US" sz="1400" dirty="0">
                <a:solidFill>
                  <a:schemeClr val="tx1"/>
                </a:solidFill>
                <a:latin typeface="Ubuntu" panose="020B0504030602030204" pitchFamily="34" charset="0"/>
              </a:rPr>
              <a:t> what the value should be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Ubuntu" panose="020B0504030602030204" pitchFamily="34" charset="0"/>
              </a:rPr>
              <a:t>The model / predicted value.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E6E8F-1B24-73C7-A4A3-F15B05EDAE20}"/>
              </a:ext>
            </a:extLst>
          </p:cNvPr>
          <p:cNvSpPr txBox="1"/>
          <p:nvPr/>
        </p:nvSpPr>
        <p:spPr>
          <a:xfrm>
            <a:off x="8421624" y="3639312"/>
            <a:ext cx="212609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= difference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01007A-B973-F817-4110-D86559FEAB73}"/>
              </a:ext>
            </a:extLst>
          </p:cNvPr>
          <p:cNvSpPr txBox="1"/>
          <p:nvPr/>
        </p:nvSpPr>
        <p:spPr>
          <a:xfrm>
            <a:off x="1485900" y="4690872"/>
            <a:ext cx="630516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</a:rPr>
              <a:t>Linear regression based on best fit line</a:t>
            </a:r>
          </a:p>
          <a:p>
            <a:r>
              <a:rPr lang="en-US" sz="1600" dirty="0">
                <a:latin typeface="Ubuntu" panose="020B0504030602030204" pitchFamily="34" charset="0"/>
              </a:rPr>
              <a:t>Draw a line, measure the difference between actual and expected</a:t>
            </a:r>
          </a:p>
          <a:p>
            <a:r>
              <a:rPr lang="en-US" sz="1600" dirty="0">
                <a:latin typeface="Ubuntu" panose="020B0504030602030204" pitchFamily="34" charset="0"/>
              </a:rPr>
              <a:t>Square the differences and sum.</a:t>
            </a:r>
          </a:p>
          <a:p>
            <a:r>
              <a:rPr lang="en-US" sz="1600" dirty="0">
                <a:latin typeface="Ubuntu" panose="020B0504030602030204" pitchFamily="34" charset="0"/>
              </a:rPr>
              <a:t>The line with the smallest sum of squares is the best fit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D8779-65D3-6E73-4B88-76911F2AD211}"/>
              </a:ext>
            </a:extLst>
          </p:cNvPr>
          <p:cNvSpPr txBox="1"/>
          <p:nvPr/>
        </p:nvSpPr>
        <p:spPr>
          <a:xfrm>
            <a:off x="8427720" y="4239768"/>
            <a:ext cx="15552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∑(Y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310FEA9-4E82-142F-8C91-F065557E0B1B}"/>
              </a:ext>
            </a:extLst>
          </p:cNvPr>
          <p:cNvSpPr/>
          <p:nvPr/>
        </p:nvSpPr>
        <p:spPr>
          <a:xfrm>
            <a:off x="8622792" y="1709928"/>
            <a:ext cx="2724912" cy="338328"/>
          </a:xfrm>
          <a:prstGeom prst="wedgeRectCallout">
            <a:avLst>
              <a:gd name="adj1" fmla="val -102383"/>
              <a:gd name="adj2" fmla="val 726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mr-IN" sz="1400" dirty="0">
                <a:solidFill>
                  <a:schemeClr val="tx1"/>
                </a:solidFill>
                <a:latin typeface="Ubuntu" panose="020B0504030602030204" pitchFamily="34" charset="0"/>
              </a:rPr>
              <a:t>–</a:t>
            </a:r>
            <a:r>
              <a:rPr lang="en-US" sz="1400" dirty="0">
                <a:solidFill>
                  <a:schemeClr val="tx1"/>
                </a:solidFill>
                <a:latin typeface="Ubuntu" panose="020B0504030602030204" pitchFamily="34" charset="0"/>
              </a:rPr>
              <a:t> what the value actually is.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4B06D-15B8-3804-0903-6443E9CE098A}"/>
              </a:ext>
            </a:extLst>
          </p:cNvPr>
          <p:cNvSpPr txBox="1"/>
          <p:nvPr/>
        </p:nvSpPr>
        <p:spPr>
          <a:xfrm>
            <a:off x="788466" y="1754831"/>
            <a:ext cx="17413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Life Satisfaction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55E53-9873-C1F3-B900-8CF351C2D426}"/>
              </a:ext>
            </a:extLst>
          </p:cNvPr>
          <p:cNvSpPr txBox="1"/>
          <p:nvPr/>
        </p:nvSpPr>
        <p:spPr>
          <a:xfrm>
            <a:off x="6202899" y="4241132"/>
            <a:ext cx="14558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GDP / Capita</a:t>
            </a:r>
          </a:p>
        </p:txBody>
      </p:sp>
    </p:spTree>
    <p:extLst>
      <p:ext uri="{BB962C8B-B14F-4D97-AF65-F5344CB8AC3E}">
        <p14:creationId xmlns:p14="http://schemas.microsoft.com/office/powerpoint/2010/main" val="2126145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77E2B-C597-4DA9-C1FE-5FE01D02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Give the model some data and it finds the values that best fit the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AKA </a:t>
            </a:r>
            <a:r>
              <a:rPr lang="en-GB" b="1" dirty="0">
                <a:solidFill>
                  <a:srgbClr val="00B0F0"/>
                </a:solidFill>
              </a:rPr>
              <a:t>training</a:t>
            </a:r>
            <a:r>
              <a:rPr lang="en-GB" dirty="0"/>
              <a:t> the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49062-A85F-FCAC-75E6-E7E8AE14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621C0EAB-7054-C3A4-AB00-06EEBF777B25}"/>
              </a:ext>
            </a:extLst>
          </p:cNvPr>
          <p:cNvSpPr/>
          <p:nvPr/>
        </p:nvSpPr>
        <p:spPr>
          <a:xfrm>
            <a:off x="7634400" y="2045572"/>
            <a:ext cx="3657600" cy="773149"/>
          </a:xfrm>
          <a:prstGeom prst="wedgeEllipseCallout">
            <a:avLst>
              <a:gd name="adj1" fmla="val -16666"/>
              <a:gd name="adj2" fmla="val 105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buntu" panose="020B0504030602030204" pitchFamily="34" charset="0"/>
              </a:rPr>
              <a:t>Now we can predict the happiness of Cyprus -  a country with a GDP of 22,587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9E463B-A9F3-0EBB-397A-D0F3123C971F}"/>
              </a:ext>
            </a:extLst>
          </p:cNvPr>
          <p:cNvCxnSpPr>
            <a:cxnSpLocks/>
          </p:cNvCxnSpPr>
          <p:nvPr/>
        </p:nvCxnSpPr>
        <p:spPr>
          <a:xfrm>
            <a:off x="1525183" y="3146465"/>
            <a:ext cx="0" cy="239594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A021C1-C8E0-5FBF-8F1B-B5875991BE9D}"/>
              </a:ext>
            </a:extLst>
          </p:cNvPr>
          <p:cNvCxnSpPr>
            <a:cxnSpLocks/>
          </p:cNvCxnSpPr>
          <p:nvPr/>
        </p:nvCxnSpPr>
        <p:spPr>
          <a:xfrm>
            <a:off x="1505136" y="5509399"/>
            <a:ext cx="3895903" cy="2603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5763F-5563-BB4B-D805-61DF63FDF8D1}"/>
              </a:ext>
            </a:extLst>
          </p:cNvPr>
          <p:cNvSpPr txBox="1"/>
          <p:nvPr/>
        </p:nvSpPr>
        <p:spPr>
          <a:xfrm>
            <a:off x="914617" y="2735845"/>
            <a:ext cx="17413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Life Satisfaction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89B6-CE90-B8EE-C240-623985677FDA}"/>
              </a:ext>
            </a:extLst>
          </p:cNvPr>
          <p:cNvSpPr txBox="1"/>
          <p:nvPr/>
        </p:nvSpPr>
        <p:spPr>
          <a:xfrm>
            <a:off x="5521223" y="5303831"/>
            <a:ext cx="14558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GDP / Capita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C83A8F1-7C1F-199A-29B0-13B2AE43B7A2}"/>
              </a:ext>
            </a:extLst>
          </p:cNvPr>
          <p:cNvSpPr/>
          <p:nvPr/>
        </p:nvSpPr>
        <p:spPr>
          <a:xfrm>
            <a:off x="2069251" y="421637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CB0573CA-BB0C-A753-30ED-337C3CF1DA64}"/>
              </a:ext>
            </a:extLst>
          </p:cNvPr>
          <p:cNvSpPr/>
          <p:nvPr/>
        </p:nvSpPr>
        <p:spPr>
          <a:xfrm>
            <a:off x="2569123" y="426819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999E387-971B-4BCB-5D75-E1DD40FB5627}"/>
              </a:ext>
            </a:extLst>
          </p:cNvPr>
          <p:cNvSpPr/>
          <p:nvPr/>
        </p:nvSpPr>
        <p:spPr>
          <a:xfrm>
            <a:off x="2947075" y="446326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438E6D79-AB7E-5C90-CC5E-5EB7B7A5C27A}"/>
              </a:ext>
            </a:extLst>
          </p:cNvPr>
          <p:cNvSpPr/>
          <p:nvPr/>
        </p:nvSpPr>
        <p:spPr>
          <a:xfrm>
            <a:off x="3036648" y="402081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D79D784C-73CA-09C2-7398-986585CE8DE5}"/>
              </a:ext>
            </a:extLst>
          </p:cNvPr>
          <p:cNvSpPr/>
          <p:nvPr/>
        </p:nvSpPr>
        <p:spPr>
          <a:xfrm>
            <a:off x="4361347" y="354581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9F01612D-D586-DBC7-2E3B-663072EBA957}"/>
              </a:ext>
            </a:extLst>
          </p:cNvPr>
          <p:cNvSpPr/>
          <p:nvPr/>
        </p:nvSpPr>
        <p:spPr>
          <a:xfrm>
            <a:off x="4667980" y="336648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3E0AB169-84C5-D9D5-D423-B20B44A16B91}"/>
              </a:ext>
            </a:extLst>
          </p:cNvPr>
          <p:cNvSpPr/>
          <p:nvPr/>
        </p:nvSpPr>
        <p:spPr>
          <a:xfrm>
            <a:off x="5035462" y="386756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D511303-50DC-49B9-B0D4-E59B702E18A6}"/>
              </a:ext>
            </a:extLst>
          </p:cNvPr>
          <p:cNvSpPr/>
          <p:nvPr/>
        </p:nvSpPr>
        <p:spPr>
          <a:xfrm>
            <a:off x="4736251" y="388414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D46FC4C6-7BCE-2093-8267-AEAE2D64D883}"/>
              </a:ext>
            </a:extLst>
          </p:cNvPr>
          <p:cNvSpPr/>
          <p:nvPr/>
        </p:nvSpPr>
        <p:spPr>
          <a:xfrm>
            <a:off x="4147987" y="399996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E040CCA-F3BC-16B2-08D7-0D6A4ADF721F}"/>
              </a:ext>
            </a:extLst>
          </p:cNvPr>
          <p:cNvSpPr/>
          <p:nvPr/>
        </p:nvSpPr>
        <p:spPr>
          <a:xfrm>
            <a:off x="3779179" y="359458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0D287354-E6C7-FB4B-2570-A60438935BA7}"/>
              </a:ext>
            </a:extLst>
          </p:cNvPr>
          <p:cNvSpPr/>
          <p:nvPr/>
        </p:nvSpPr>
        <p:spPr>
          <a:xfrm>
            <a:off x="4882555" y="332636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66CA684C-1055-057D-6B2A-01B6244D469E}"/>
              </a:ext>
            </a:extLst>
          </p:cNvPr>
          <p:cNvSpPr/>
          <p:nvPr/>
        </p:nvSpPr>
        <p:spPr>
          <a:xfrm>
            <a:off x="3690787" y="454860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AEF8F1F3-E9F5-1215-F171-3A754A9BD95E}"/>
              </a:ext>
            </a:extLst>
          </p:cNvPr>
          <p:cNvSpPr/>
          <p:nvPr/>
        </p:nvSpPr>
        <p:spPr>
          <a:xfrm>
            <a:off x="2087539" y="487474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4602DFC-AB9A-BFC9-61B4-0F0C7C328EA5}"/>
              </a:ext>
            </a:extLst>
          </p:cNvPr>
          <p:cNvSpPr/>
          <p:nvPr/>
        </p:nvSpPr>
        <p:spPr>
          <a:xfrm>
            <a:off x="3547531" y="386585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7A5CAD-E5B2-3873-EE54-AD1BFC93AABC}"/>
              </a:ext>
            </a:extLst>
          </p:cNvPr>
          <p:cNvCxnSpPr>
            <a:cxnSpLocks/>
          </p:cNvCxnSpPr>
          <p:nvPr/>
        </p:nvCxnSpPr>
        <p:spPr>
          <a:xfrm flipV="1">
            <a:off x="1525182" y="3772360"/>
            <a:ext cx="3667304" cy="776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43543A-238A-C5FB-A779-95EE1E5D0D10}"/>
              </a:ext>
            </a:extLst>
          </p:cNvPr>
          <p:cNvSpPr txBox="1"/>
          <p:nvPr/>
        </p:nvSpPr>
        <p:spPr>
          <a:xfrm>
            <a:off x="4082304" y="4463264"/>
            <a:ext cx="204651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 </a:t>
            </a:r>
            <a:r>
              <a:rPr lang="en-US" dirty="0"/>
              <a:t>– 4.85</a:t>
            </a:r>
          </a:p>
          <a:p>
            <a:r>
              <a:rPr lang="en-US" dirty="0"/>
              <a:t>b</a:t>
            </a:r>
            <a:r>
              <a:rPr lang="en-US" baseline="-25000" dirty="0"/>
              <a:t>1 </a:t>
            </a:r>
            <a:r>
              <a:rPr lang="en-US" dirty="0"/>
              <a:t>= 4.91 X 10 </a:t>
            </a:r>
            <a:r>
              <a:rPr lang="en-US" baseline="30000" dirty="0"/>
              <a:t>-5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04C319-F5A4-428D-C6A9-AF1E4FC2A46E}"/>
              </a:ext>
            </a:extLst>
          </p:cNvPr>
          <p:cNvCxnSpPr>
            <a:cxnSpLocks/>
          </p:cNvCxnSpPr>
          <p:nvPr/>
        </p:nvCxnSpPr>
        <p:spPr>
          <a:xfrm>
            <a:off x="7410631" y="3146465"/>
            <a:ext cx="0" cy="239594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E6668A-29DE-6BC6-3196-AD748944237B}"/>
              </a:ext>
            </a:extLst>
          </p:cNvPr>
          <p:cNvCxnSpPr>
            <a:cxnSpLocks/>
          </p:cNvCxnSpPr>
          <p:nvPr/>
        </p:nvCxnSpPr>
        <p:spPr>
          <a:xfrm>
            <a:off x="7390584" y="5509399"/>
            <a:ext cx="3895903" cy="2603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E32609FC-2925-BEBA-1F42-A7FD5A2DACCB}"/>
              </a:ext>
            </a:extLst>
          </p:cNvPr>
          <p:cNvSpPr/>
          <p:nvPr/>
        </p:nvSpPr>
        <p:spPr>
          <a:xfrm>
            <a:off x="7954699" y="421637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D454A78C-8A1D-C6ED-F090-72B1EB3B22CA}"/>
              </a:ext>
            </a:extLst>
          </p:cNvPr>
          <p:cNvSpPr/>
          <p:nvPr/>
        </p:nvSpPr>
        <p:spPr>
          <a:xfrm>
            <a:off x="8454571" y="426819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D998E3D8-A9F7-DD72-FBB8-99D2FEF4DA18}"/>
              </a:ext>
            </a:extLst>
          </p:cNvPr>
          <p:cNvSpPr/>
          <p:nvPr/>
        </p:nvSpPr>
        <p:spPr>
          <a:xfrm>
            <a:off x="8832523" y="446326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9B7F3077-19F0-79CC-DAE8-8AF73FDAF9A7}"/>
              </a:ext>
            </a:extLst>
          </p:cNvPr>
          <p:cNvSpPr/>
          <p:nvPr/>
        </p:nvSpPr>
        <p:spPr>
          <a:xfrm>
            <a:off x="8922096" y="4020811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C08377B6-AE43-8C1C-A5F6-87505502A437}"/>
              </a:ext>
            </a:extLst>
          </p:cNvPr>
          <p:cNvSpPr/>
          <p:nvPr/>
        </p:nvSpPr>
        <p:spPr>
          <a:xfrm>
            <a:off x="10246795" y="354581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30828594-289A-6F7A-D33E-975EFD48EF9A}"/>
              </a:ext>
            </a:extLst>
          </p:cNvPr>
          <p:cNvSpPr/>
          <p:nvPr/>
        </p:nvSpPr>
        <p:spPr>
          <a:xfrm>
            <a:off x="10553428" y="336648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1F9DF86D-F13D-0E86-2E24-FFB03335F89B}"/>
              </a:ext>
            </a:extLst>
          </p:cNvPr>
          <p:cNvSpPr/>
          <p:nvPr/>
        </p:nvSpPr>
        <p:spPr>
          <a:xfrm>
            <a:off x="10920910" y="3867562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CF1DBE4E-6B59-9EB0-28EF-DE91B5DD7457}"/>
              </a:ext>
            </a:extLst>
          </p:cNvPr>
          <p:cNvSpPr/>
          <p:nvPr/>
        </p:nvSpPr>
        <p:spPr>
          <a:xfrm>
            <a:off x="10621699" y="388414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AA22E413-C72B-6813-506D-C7354B25C0D5}"/>
              </a:ext>
            </a:extLst>
          </p:cNvPr>
          <p:cNvSpPr/>
          <p:nvPr/>
        </p:nvSpPr>
        <p:spPr>
          <a:xfrm>
            <a:off x="10033435" y="399996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A90DD8AD-575E-AB8B-24B1-A2C9EF07B5BC}"/>
              </a:ext>
            </a:extLst>
          </p:cNvPr>
          <p:cNvSpPr/>
          <p:nvPr/>
        </p:nvSpPr>
        <p:spPr>
          <a:xfrm>
            <a:off x="9664627" y="359458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11221E58-33C4-C8EC-8059-92C767742D49}"/>
              </a:ext>
            </a:extLst>
          </p:cNvPr>
          <p:cNvSpPr/>
          <p:nvPr/>
        </p:nvSpPr>
        <p:spPr>
          <a:xfrm>
            <a:off x="10768003" y="3326360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237EC22-603C-97DE-1B65-81F798AE08F0}"/>
              </a:ext>
            </a:extLst>
          </p:cNvPr>
          <p:cNvSpPr/>
          <p:nvPr/>
        </p:nvSpPr>
        <p:spPr>
          <a:xfrm>
            <a:off x="9576235" y="4548608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434DD868-5024-494F-AC11-6331627E8881}"/>
              </a:ext>
            </a:extLst>
          </p:cNvPr>
          <p:cNvSpPr/>
          <p:nvPr/>
        </p:nvSpPr>
        <p:spPr>
          <a:xfrm>
            <a:off x="7972987" y="4874744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FAE6F238-F7F7-836E-E2EB-AD44D39D510E}"/>
              </a:ext>
            </a:extLst>
          </p:cNvPr>
          <p:cNvSpPr/>
          <p:nvPr/>
        </p:nvSpPr>
        <p:spPr>
          <a:xfrm>
            <a:off x="9432979" y="3865856"/>
            <a:ext cx="173736" cy="182880"/>
          </a:xfrm>
          <a:prstGeom prst="plus">
            <a:avLst>
              <a:gd name="adj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1E4E45-9506-4A37-CB9A-C39592094421}"/>
              </a:ext>
            </a:extLst>
          </p:cNvPr>
          <p:cNvCxnSpPr>
            <a:cxnSpLocks/>
          </p:cNvCxnSpPr>
          <p:nvPr/>
        </p:nvCxnSpPr>
        <p:spPr>
          <a:xfrm flipV="1">
            <a:off x="7410630" y="3772360"/>
            <a:ext cx="3667304" cy="776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19FA8-7167-5E80-9F2A-7A378C0E1A42}"/>
              </a:ext>
            </a:extLst>
          </p:cNvPr>
          <p:cNvCxnSpPr>
            <a:cxnSpLocks/>
          </p:cNvCxnSpPr>
          <p:nvPr/>
        </p:nvCxnSpPr>
        <p:spPr>
          <a:xfrm>
            <a:off x="9334954" y="4156075"/>
            <a:ext cx="0" cy="1412506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9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8C961-F162-1A90-47BB-4B39B5D0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A very popular ML library for python is </a:t>
            </a:r>
            <a:r>
              <a:rPr lang="en-US" sz="1800" b="1" dirty="0"/>
              <a:t>Scikit-Learn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Free, works seamlessly with </a:t>
            </a:r>
            <a:r>
              <a:rPr lang="en-US" sz="1800" b="1" dirty="0"/>
              <a:t>pandas</a:t>
            </a:r>
            <a:r>
              <a:rPr lang="en-US" sz="1800" dirty="0"/>
              <a:t> and </a:t>
            </a:r>
            <a:r>
              <a:rPr lang="en-US" sz="1800" b="1" dirty="0"/>
              <a:t>numpy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Supports many common ML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Some knowledge of python and basic data science is required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Slicing, DataFrames, variables, string manipulation </a:t>
            </a:r>
            <a:r>
              <a:rPr lang="en-US" sz="1800" dirty="0" err="1"/>
              <a:t>etc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E126E8-1CFE-67CF-ACBD-7BC03D8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6A7CCF-70CE-E6E5-3018-4E15F884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099" y="1925412"/>
            <a:ext cx="1555251" cy="237118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B9F0CE-8E4F-EFA4-FE24-9CE51B4E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48" y="1925412"/>
            <a:ext cx="2109956" cy="1130826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44D04D2-D46B-5A98-AD26-7C421724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548" y="3165775"/>
            <a:ext cx="2109956" cy="113082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F6765-203D-2F71-712C-7B9451324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830" y="4469837"/>
            <a:ext cx="3729519" cy="12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9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3DCCB3-36C6-498D-384E-EC497782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Artificial Intelligence/Machine learning does not only mean robots or Sci-Fi movies!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Machine and deep learning applications are everywhere!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Google search engine, amazon recommender systems, Facebook facial recognition (tagging), Siri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84D00-C23E-086B-A006-7611AE5F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Introduction</a:t>
            </a:r>
          </a:p>
        </p:txBody>
      </p:sp>
      <p:pic>
        <p:nvPicPr>
          <p:cNvPr id="4" name="Picture 3" descr="Image result for face recognition">
            <a:extLst>
              <a:ext uri="{FF2B5EF4-FFF2-40B4-BE49-F238E27FC236}">
                <a16:creationId xmlns:a16="http://schemas.microsoft.com/office/drawing/2014/main" id="{F904B7A7-7FB0-F0F3-611F-D5CC9065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3" y="4569527"/>
            <a:ext cx="1157610" cy="9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google search engine">
            <a:extLst>
              <a:ext uri="{FF2B5EF4-FFF2-40B4-BE49-F238E27FC236}">
                <a16:creationId xmlns:a16="http://schemas.microsoft.com/office/drawing/2014/main" id="{0B6ED268-64BE-964F-5526-33E5E2FC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36" y="4620599"/>
            <a:ext cx="1273337" cy="75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amazon">
            <a:extLst>
              <a:ext uri="{FF2B5EF4-FFF2-40B4-BE49-F238E27FC236}">
                <a16:creationId xmlns:a16="http://schemas.microsoft.com/office/drawing/2014/main" id="{1A9F9FC0-FB60-89CA-068E-A809D421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16" y="4838636"/>
            <a:ext cx="1412107" cy="4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siri">
            <a:extLst>
              <a:ext uri="{FF2B5EF4-FFF2-40B4-BE49-F238E27FC236}">
                <a16:creationId xmlns:a16="http://schemas.microsoft.com/office/drawing/2014/main" id="{4429A961-DC25-8B67-5A4E-4A111E229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2305351" y="4569527"/>
            <a:ext cx="1206423" cy="9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spam email">
            <a:extLst>
              <a:ext uri="{FF2B5EF4-FFF2-40B4-BE49-F238E27FC236}">
                <a16:creationId xmlns:a16="http://schemas.microsoft.com/office/drawing/2014/main" id="{D1148B37-1A9A-0EF0-9A89-E8698C09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99" y="4620599"/>
            <a:ext cx="1164300" cy="7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Waymo self-driving car front view.gk.jpg">
            <a:extLst>
              <a:ext uri="{FF2B5EF4-FFF2-40B4-BE49-F238E27FC236}">
                <a16:creationId xmlns:a16="http://schemas.microsoft.com/office/drawing/2014/main" id="{4788E8F6-BAE8-6B99-AE56-9102C90B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35" y="4620599"/>
            <a:ext cx="1206423" cy="7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w to jailbreak ChatGPT-4 With Dan 12.0 Prompt - Open AI Master">
            <a:extLst>
              <a:ext uri="{FF2B5EF4-FFF2-40B4-BE49-F238E27FC236}">
                <a16:creationId xmlns:a16="http://schemas.microsoft.com/office/drawing/2014/main" id="{01A83AB0-6436-BB8D-D601-DEC19399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38" y="4620600"/>
            <a:ext cx="1207548" cy="75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18CCAB-1F3F-06B3-A368-80009437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Import the python packages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Import the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148A3-A081-DA09-B1E3-E3C6BB9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45AB1-57D6-08B2-7990-49CE54667B60}"/>
              </a:ext>
            </a:extLst>
          </p:cNvPr>
          <p:cNvSpPr txBox="1"/>
          <p:nvPr/>
        </p:nvSpPr>
        <p:spPr>
          <a:xfrm>
            <a:off x="1134044" y="2040104"/>
            <a:ext cx="9923912" cy="11079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 pandas as pd</a:t>
            </a:r>
          </a:p>
          <a:p>
            <a:endParaRPr lang="en-US" sz="1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lang="en-US" sz="16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sklearn.linear_model</a:t>
            </a:r>
            <a:endParaRPr lang="en-US" sz="16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9EE27-A956-244B-B8DA-467CF6FAA0CE}"/>
              </a:ext>
            </a:extLst>
          </p:cNvPr>
          <p:cNvSpPr txBox="1"/>
          <p:nvPr/>
        </p:nvSpPr>
        <p:spPr>
          <a:xfrm>
            <a:off x="1134044" y="3910371"/>
            <a:ext cx="9923913" cy="861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df_happiness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pd.read_csv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filepath_or_buffer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='../Data/</a:t>
            </a:r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life_satisfaction.csv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’, </a:t>
            </a:r>
          </a:p>
          <a:p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</a:t>
            </a:r>
            <a:r>
              <a:rPr lang="en-US" sz="16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index_col</a:t>
            </a:r>
            <a:r>
              <a:rPr lang="en-US" sz="16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='Country’)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5196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C38F2-82DD-B0D3-D39B-5032CA7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CB847-61CD-8434-46C2-714454CBA519}"/>
              </a:ext>
            </a:extLst>
          </p:cNvPr>
          <p:cNvSpPr txBox="1"/>
          <p:nvPr/>
        </p:nvSpPr>
        <p:spPr>
          <a:xfrm>
            <a:off x="808249" y="2114749"/>
            <a:ext cx="6309579" cy="1015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df_happiness.iloc</a:t>
            </a:r>
            <a:r>
              <a:rPr 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[:, :-1]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.values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 =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df_happiness.iloc</a:t>
            </a:r>
            <a:r>
              <a:rPr 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[:, -1:]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.values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3370F-7176-428A-098F-76645B5165D1}"/>
              </a:ext>
            </a:extLst>
          </p:cNvPr>
          <p:cNvSpPr txBox="1"/>
          <p:nvPr/>
        </p:nvSpPr>
        <p:spPr>
          <a:xfrm>
            <a:off x="808250" y="3975686"/>
            <a:ext cx="6309580" cy="1015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 =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sklearn.linear_model.LinearRegression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model.fit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(X, y)</a:t>
            </a:r>
          </a:p>
          <a:p>
            <a:endParaRPr lang="en-US" b="1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534CCF6-E3AB-4649-49AF-C28DB3F5029C}"/>
              </a:ext>
            </a:extLst>
          </p:cNvPr>
          <p:cNvSpPr/>
          <p:nvPr/>
        </p:nvSpPr>
        <p:spPr>
          <a:xfrm>
            <a:off x="2087286" y="3208779"/>
            <a:ext cx="1000538" cy="306324"/>
          </a:xfrm>
          <a:prstGeom prst="wedgeRectCallout">
            <a:avLst>
              <a:gd name="adj1" fmla="val 66776"/>
              <a:gd name="adj2" fmla="val -174359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" panose="020B0504030602030204" pitchFamily="34" charset="0"/>
              </a:rPr>
              <a:t>All Rows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0160F37-F0A7-50EA-1CB7-EE3CB1D8D7E3}"/>
              </a:ext>
            </a:extLst>
          </p:cNvPr>
          <p:cNvSpPr/>
          <p:nvPr/>
        </p:nvSpPr>
        <p:spPr>
          <a:xfrm>
            <a:off x="3834408" y="3208779"/>
            <a:ext cx="2261591" cy="306324"/>
          </a:xfrm>
          <a:prstGeom prst="wedgeRectCallout">
            <a:avLst>
              <a:gd name="adj1" fmla="val -53275"/>
              <a:gd name="adj2" fmla="val -185947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" panose="020B0504030602030204" pitchFamily="34" charset="0"/>
              </a:rPr>
              <a:t>The Last Column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1A3D812-C81F-6147-DAAF-81D6E1BAF2C2}"/>
              </a:ext>
            </a:extLst>
          </p:cNvPr>
          <p:cNvSpPr/>
          <p:nvPr/>
        </p:nvSpPr>
        <p:spPr>
          <a:xfrm>
            <a:off x="4815914" y="1400612"/>
            <a:ext cx="3441678" cy="306324"/>
          </a:xfrm>
          <a:prstGeom prst="wedgeRectCallout">
            <a:avLst>
              <a:gd name="adj1" fmla="val -77739"/>
              <a:gd name="adj2" fmla="val 191822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Ubuntu" panose="020B0504030602030204" pitchFamily="34" charset="0"/>
              </a:rPr>
              <a:t>Everything but the last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59D52-CAAD-C791-9972-52A9E09B7F8B}"/>
              </a:ext>
            </a:extLst>
          </p:cNvPr>
          <p:cNvSpPr txBox="1"/>
          <p:nvPr/>
        </p:nvSpPr>
        <p:spPr>
          <a:xfrm>
            <a:off x="7585914" y="2114749"/>
            <a:ext cx="314429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Naming Conventions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Uppercase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X </a:t>
            </a:r>
            <a:r>
              <a:rPr lang="en-US" dirty="0">
                <a:latin typeface="Ubuntu" panose="020B0504030602030204" pitchFamily="34" charset="0"/>
              </a:rPr>
              <a:t>- a </a:t>
            </a:r>
            <a:r>
              <a:rPr lang="en-US" b="1" u="sng" dirty="0">
                <a:latin typeface="Ubuntu" panose="020B0504030602030204" pitchFamily="34" charset="0"/>
              </a:rPr>
              <a:t>matrix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Lowercase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y </a:t>
            </a:r>
            <a:r>
              <a:rPr lang="en-US" dirty="0">
                <a:latin typeface="Ubuntu" panose="020B0504030602030204" pitchFamily="34" charset="0"/>
              </a:rPr>
              <a:t>– a </a:t>
            </a:r>
            <a:r>
              <a:rPr lang="en-US" b="1" u="sng" dirty="0">
                <a:latin typeface="Ubuntu" panose="020B0504030602030204" pitchFamily="34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15843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6BB71-DFE8-B4EA-41C3-66F21C3B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Make a prediction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e.g. the happiness of Cyprus, given its GDP/Capita ($22,587)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70655-B190-E885-F256-76E9574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60F21-7D6E-1A85-9816-4154DCC9A84B}"/>
              </a:ext>
            </a:extLst>
          </p:cNvPr>
          <p:cNvSpPr txBox="1"/>
          <p:nvPr/>
        </p:nvSpPr>
        <p:spPr>
          <a:xfrm>
            <a:off x="2225644" y="3136547"/>
            <a:ext cx="8965816" cy="1877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df_gdp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filepath_or_buffer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"../data/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gdp.csv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index_col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='Country')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gdp_cyprus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df_gdp.loc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['Cyprus']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pred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4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model.predict</a:t>
            </a:r>
            <a:r>
              <a:rPr 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</a:t>
            </a:r>
            <a:r>
              <a:rPr lang="en-US" sz="14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gdp_cyprus</a:t>
            </a:r>
            <a:r>
              <a:rPr 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print(</a:t>
            </a:r>
            <a:r>
              <a:rPr 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pred</a:t>
            </a: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[0])</a:t>
            </a:r>
          </a:p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1763EA-9576-1E04-CE7B-64F01C3E9EE1}"/>
              </a:ext>
            </a:extLst>
          </p:cNvPr>
          <p:cNvSpPr/>
          <p:nvPr/>
        </p:nvSpPr>
        <p:spPr>
          <a:xfrm>
            <a:off x="208344" y="3033501"/>
            <a:ext cx="1402791" cy="790997"/>
          </a:xfrm>
          <a:prstGeom prst="wedgeRectCallout">
            <a:avLst>
              <a:gd name="adj1" fmla="val 94526"/>
              <a:gd name="adj2" fmla="val 35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list of inputs</a:t>
            </a:r>
            <a:endParaRPr lang="en-US" sz="14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1085D1B-709B-3A89-6151-33ECC617E1C6}"/>
              </a:ext>
            </a:extLst>
          </p:cNvPr>
          <p:cNvSpPr/>
          <p:nvPr/>
        </p:nvSpPr>
        <p:spPr>
          <a:xfrm>
            <a:off x="208344" y="4288800"/>
            <a:ext cx="1402791" cy="577090"/>
          </a:xfrm>
          <a:prstGeom prst="wedgeRectCallout">
            <a:avLst>
              <a:gd name="adj1" fmla="val 92943"/>
              <a:gd name="adj2" fmla="val -64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list of 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4480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42818-E307-2671-D29A-628801C2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See </a:t>
            </a:r>
            <a:r>
              <a:rPr lang="en-US" b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Notebook 01A - </a:t>
            </a:r>
            <a:r>
              <a:rPr lang="en-US" b="1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Money_And_Happiness</a:t>
            </a:r>
            <a:r>
              <a:rPr lang="en-US" b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for examples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Complete Lab 1A - </a:t>
            </a:r>
            <a:r>
              <a:rPr lang="en-US" b="1" dirty="0" err="1">
                <a:solidFill>
                  <a:srgbClr val="00206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Money_And_Happiness</a:t>
            </a:r>
            <a:r>
              <a:rPr lang="en-US" b="1" dirty="0">
                <a:solidFill>
                  <a:srgbClr val="00206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C81AF4-D510-D64F-8095-60A9ED0A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Example – Money &amp; Happiness</a:t>
            </a:r>
          </a:p>
        </p:txBody>
      </p:sp>
    </p:spTree>
    <p:extLst>
      <p:ext uri="{BB962C8B-B14F-4D97-AF65-F5344CB8AC3E}">
        <p14:creationId xmlns:p14="http://schemas.microsoft.com/office/powerpoint/2010/main" val="246971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14BEB4EC-9310-6A0A-A4CF-B40F6F10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951" y="1645507"/>
            <a:ext cx="4149811" cy="41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31-BD8C-397B-2589-0385BF58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1800" b="0" i="1" dirty="0">
                <a:solidFill>
                  <a:srgbClr val="000000"/>
                </a:solidFill>
                <a:effectLst/>
              </a:rPr>
              <a:t>The pace of progress in artificial intelligence (I’m not referring to narrow AI) is incredibly fast. Unless you have direct exposure to groups like </a:t>
            </a:r>
            <a:r>
              <a:rPr lang="en-GB" sz="1800" b="0" i="1" dirty="0" err="1">
                <a:solidFill>
                  <a:srgbClr val="000000"/>
                </a:solidFill>
                <a:effectLst/>
              </a:rPr>
              <a:t>Deepmind</a:t>
            </a:r>
            <a:r>
              <a:rPr lang="en-GB" sz="1800" b="0" i="1" dirty="0">
                <a:solidFill>
                  <a:srgbClr val="000000"/>
                </a:solidFill>
                <a:effectLst/>
              </a:rPr>
              <a:t>, you have no idea how fast—it is growing at a pace close to exponential. The risk of something seriously dangerous happening is in the five-year time frame. 10 years at most.</a:t>
            </a:r>
          </a:p>
          <a:p>
            <a:pPr marL="0" indent="0" algn="l">
              <a:buNone/>
            </a:pPr>
            <a:r>
              <a:rPr lang="en-GB" sz="1800" b="1" i="0" dirty="0">
                <a:solidFill>
                  <a:srgbClr val="000000"/>
                </a:solidFill>
                <a:effectLst/>
              </a:rPr>
              <a:t>Elon Musk</a:t>
            </a:r>
          </a:p>
          <a:p>
            <a:pPr marL="0" indent="0" algn="l">
              <a:buNone/>
            </a:pPr>
            <a:endParaRPr lang="en-GB" sz="1800" i="1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i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GB" sz="1800" i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incredibly limited, but good enough at some things to create a misleading impression of greatness.  it’s a mistake to be relying on it for anything important right now. it’s a preview of progress; we have lots of work to do on robustness and truthfulness.</a:t>
            </a:r>
            <a:r>
              <a:rPr lang="en-GB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 Altman, CEO </a:t>
            </a:r>
            <a:r>
              <a:rPr lang="en-GB" sz="1800" b="1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GB" sz="1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GB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marL="0" indent="0">
              <a:buNone/>
            </a:pPr>
            <a:endParaRPr lang="en-GB" sz="1800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is one of the most profound things we’re working on as humanity. It is more profound than fire or electricity.</a:t>
            </a:r>
            <a:r>
              <a:rPr lang="en-GB" sz="1800" i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Sundar Pichai CEO Google</a:t>
            </a:r>
            <a:r>
              <a:rPr lang="en-GB" sz="1800" b="1" dirty="0">
                <a:effectLst/>
              </a:rPr>
              <a:t> </a:t>
            </a:r>
            <a:endParaRPr lang="en-GB" sz="18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80420-1C9F-BC5D-DD75-1EBB84B9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799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2098-EDE5-A32C-B21C-828B81BD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1436302"/>
            <a:ext cx="6416628" cy="4604400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Science that empowers computers to mimic human intelligence </a:t>
            </a:r>
          </a:p>
          <a:p>
            <a:pPr marL="0" indent="0">
              <a:buNone/>
            </a:pPr>
            <a:endParaRPr lang="en-CA" sz="1800" dirty="0"/>
          </a:p>
          <a:p>
            <a:pPr marL="457200" lvl="1" indent="0">
              <a:buNone/>
            </a:pPr>
            <a:r>
              <a:rPr lang="en-CA" sz="1800" dirty="0"/>
              <a:t>decision making, text processing, and visual perception.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3395-4603-1FDD-4CAB-3F674DC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Ubuntu" panose="020B0504030602030204" pitchFamily="34" charset="0"/>
              </a:rPr>
              <a:t>Artificial Intelligence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969C08-EB2F-5207-4D34-3573FE64FF4F}"/>
              </a:ext>
            </a:extLst>
          </p:cNvPr>
          <p:cNvSpPr/>
          <p:nvPr/>
        </p:nvSpPr>
        <p:spPr>
          <a:xfrm>
            <a:off x="7006134" y="1366406"/>
            <a:ext cx="4935254" cy="46722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19EB9-3A7A-9CE9-156E-8837DFDCCAC3}"/>
              </a:ext>
            </a:extLst>
          </p:cNvPr>
          <p:cNvSpPr/>
          <p:nvPr/>
        </p:nvSpPr>
        <p:spPr>
          <a:xfrm>
            <a:off x="7695064" y="2468696"/>
            <a:ext cx="3532341" cy="357200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F8C05-4E10-FBFA-5ED5-F0F3E6F27E60}"/>
              </a:ext>
            </a:extLst>
          </p:cNvPr>
          <p:cNvSpPr/>
          <p:nvPr/>
        </p:nvSpPr>
        <p:spPr>
          <a:xfrm>
            <a:off x="8358944" y="3383096"/>
            <a:ext cx="2129425" cy="2647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E815-5C13-28D6-EEFC-A3A39ABA83C9}"/>
              </a:ext>
            </a:extLst>
          </p:cNvPr>
          <p:cNvSpPr txBox="1"/>
          <p:nvPr/>
        </p:nvSpPr>
        <p:spPr>
          <a:xfrm>
            <a:off x="8571888" y="1754713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C2FD3-6E77-B1E6-006C-90FB42707B10}"/>
              </a:ext>
            </a:extLst>
          </p:cNvPr>
          <p:cNvSpPr txBox="1"/>
          <p:nvPr/>
        </p:nvSpPr>
        <p:spPr>
          <a:xfrm>
            <a:off x="8624081" y="28590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47723-99B3-5DB2-C7E1-3F7BB5337989}"/>
              </a:ext>
            </a:extLst>
          </p:cNvPr>
          <p:cNvSpPr txBox="1"/>
          <p:nvPr/>
        </p:nvSpPr>
        <p:spPr>
          <a:xfrm>
            <a:off x="8738903" y="45271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298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2098-EDE5-A32C-B21C-828B81BD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1436302"/>
            <a:ext cx="6416628" cy="460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 subfield of Artificial Intelligence that enables machines to improve at a given task with experience.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All machine learning techniques are classified as Artificial Intelligence but not all Artificial Intelligence could count as Machine Learning.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e.g. some basic Rule-based engines could be classified as AI but they do not learn from experience therefore they do not belong to the machine learning category.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3395-4603-1FDD-4CAB-3F674DC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Ubuntu" panose="020B0504030602030204" pitchFamily="34" charset="0"/>
              </a:rPr>
              <a:t>Machine Learning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969C08-EB2F-5207-4D34-3573FE64FF4F}"/>
              </a:ext>
            </a:extLst>
          </p:cNvPr>
          <p:cNvSpPr/>
          <p:nvPr/>
        </p:nvSpPr>
        <p:spPr>
          <a:xfrm>
            <a:off x="7006134" y="1366406"/>
            <a:ext cx="4935254" cy="46722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19EB9-3A7A-9CE9-156E-8837DFDCCAC3}"/>
              </a:ext>
            </a:extLst>
          </p:cNvPr>
          <p:cNvSpPr/>
          <p:nvPr/>
        </p:nvSpPr>
        <p:spPr>
          <a:xfrm>
            <a:off x="7695064" y="2468696"/>
            <a:ext cx="3532341" cy="3572006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F8C05-4E10-FBFA-5ED5-F0F3E6F27E60}"/>
              </a:ext>
            </a:extLst>
          </p:cNvPr>
          <p:cNvSpPr/>
          <p:nvPr/>
        </p:nvSpPr>
        <p:spPr>
          <a:xfrm>
            <a:off x="8358944" y="3383096"/>
            <a:ext cx="2129425" cy="2647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E815-5C13-28D6-EEFC-A3A39ABA83C9}"/>
              </a:ext>
            </a:extLst>
          </p:cNvPr>
          <p:cNvSpPr txBox="1"/>
          <p:nvPr/>
        </p:nvSpPr>
        <p:spPr>
          <a:xfrm>
            <a:off x="8571888" y="1754713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C2FD3-6E77-B1E6-006C-90FB42707B10}"/>
              </a:ext>
            </a:extLst>
          </p:cNvPr>
          <p:cNvSpPr txBox="1"/>
          <p:nvPr/>
        </p:nvSpPr>
        <p:spPr>
          <a:xfrm>
            <a:off x="8624081" y="28590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47723-99B3-5DB2-C7E1-3F7BB5337989}"/>
              </a:ext>
            </a:extLst>
          </p:cNvPr>
          <p:cNvSpPr txBox="1"/>
          <p:nvPr/>
        </p:nvSpPr>
        <p:spPr>
          <a:xfrm>
            <a:off x="8738903" y="45271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90998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2098-EDE5-A32C-B21C-828B81BD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1436302"/>
            <a:ext cx="6416628" cy="4604400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A specialized field of Machine Learning that relies on training of Deep Artificial Neural Networks (ANNs) using large dataset such as images.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ANNs are information processing models inspired by the human brain.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The human brain consists of billions of neurons that communicate to each other using electrical and chemical signals and enable humans to see, feel, and make decision.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D3395-4603-1FDD-4CAB-3F674DC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969C08-EB2F-5207-4D34-3573FE64FF4F}"/>
              </a:ext>
            </a:extLst>
          </p:cNvPr>
          <p:cNvSpPr/>
          <p:nvPr/>
        </p:nvSpPr>
        <p:spPr>
          <a:xfrm>
            <a:off x="7006134" y="1366406"/>
            <a:ext cx="4935254" cy="46722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19EB9-3A7A-9CE9-156E-8837DFDCCAC3}"/>
              </a:ext>
            </a:extLst>
          </p:cNvPr>
          <p:cNvSpPr/>
          <p:nvPr/>
        </p:nvSpPr>
        <p:spPr>
          <a:xfrm>
            <a:off x="7695064" y="2468696"/>
            <a:ext cx="3532341" cy="357200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F8C05-4E10-FBFA-5ED5-F0F3E6F27E60}"/>
              </a:ext>
            </a:extLst>
          </p:cNvPr>
          <p:cNvSpPr/>
          <p:nvPr/>
        </p:nvSpPr>
        <p:spPr>
          <a:xfrm>
            <a:off x="8358944" y="3383096"/>
            <a:ext cx="2129425" cy="2647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E815-5C13-28D6-EEFC-A3A39ABA83C9}"/>
              </a:ext>
            </a:extLst>
          </p:cNvPr>
          <p:cNvSpPr txBox="1"/>
          <p:nvPr/>
        </p:nvSpPr>
        <p:spPr>
          <a:xfrm>
            <a:off x="8571888" y="1754713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C2FD3-6E77-B1E6-006C-90FB42707B10}"/>
              </a:ext>
            </a:extLst>
          </p:cNvPr>
          <p:cNvSpPr txBox="1"/>
          <p:nvPr/>
        </p:nvSpPr>
        <p:spPr>
          <a:xfrm>
            <a:off x="8624081" y="28590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47723-99B3-5DB2-C7E1-3F7BB5337989}"/>
              </a:ext>
            </a:extLst>
          </p:cNvPr>
          <p:cNvSpPr txBox="1"/>
          <p:nvPr/>
        </p:nvSpPr>
        <p:spPr>
          <a:xfrm>
            <a:off x="8738903" y="45271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07001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4446C-3FB0-BB53-8741-BA3082F3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604"/>
            <a:ext cx="11113200" cy="864000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C9086-AFDD-5059-8880-F52F3ECA510E}"/>
              </a:ext>
            </a:extLst>
          </p:cNvPr>
          <p:cNvSpPr txBox="1"/>
          <p:nvPr/>
        </p:nvSpPr>
        <p:spPr>
          <a:xfrm>
            <a:off x="368441" y="1321496"/>
            <a:ext cx="7835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Ubuntu" panose="020B0504030602030204" pitchFamily="34" charset="0"/>
              </a:rPr>
              <a:t>Depth is a measure of how many hidden layers</a:t>
            </a:r>
          </a:p>
          <a:p>
            <a:endParaRPr lang="en-CA" dirty="0">
              <a:latin typeface="Ubuntu" panose="020B0504030602030204" pitchFamily="34" charset="0"/>
            </a:endParaRPr>
          </a:p>
          <a:p>
            <a:r>
              <a:rPr lang="en-GB" dirty="0">
                <a:latin typeface="Ubuntu" panose="020B0504030602030204" pitchFamily="34" charset="0"/>
              </a:rPr>
              <a:t>3 or more layers (including input and output) qualifies as “</a:t>
            </a:r>
            <a:r>
              <a:rPr lang="en-GB" b="1" dirty="0">
                <a:latin typeface="Ubuntu" panose="020B0504030602030204" pitchFamily="34" charset="0"/>
              </a:rPr>
              <a:t>deep</a:t>
            </a:r>
            <a:r>
              <a:rPr lang="en-GB" dirty="0">
                <a:latin typeface="Ubuntu" panose="020B0504030602030204" pitchFamily="34" charset="0"/>
              </a:rPr>
              <a:t>” learning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9051A-F463-8B6C-89A2-23721A6D08BE}"/>
              </a:ext>
            </a:extLst>
          </p:cNvPr>
          <p:cNvSpPr txBox="1"/>
          <p:nvPr/>
        </p:nvSpPr>
        <p:spPr>
          <a:xfrm>
            <a:off x="6858787" y="2306547"/>
            <a:ext cx="4793213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Fully Connected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Each neuron sends its output to every  neuron in the next layer.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b="1" dirty="0">
                <a:latin typeface="Ubuntu" panose="020B0504030602030204" pitchFamily="34" charset="0"/>
              </a:rPr>
              <a:t>Feed Forward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Information flows from input through to output layer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There are no feedback loops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Feed Forward Fully Connected Artificial Neural Network (ANN)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There are many variations of ANN</a:t>
            </a:r>
          </a:p>
        </p:txBody>
      </p:sp>
      <p:pic>
        <p:nvPicPr>
          <p:cNvPr id="6" name="Picture 2" descr="Image result for deep learning">
            <a:extLst>
              <a:ext uri="{FF2B5EF4-FFF2-40B4-BE49-F238E27FC236}">
                <a16:creationId xmlns:a16="http://schemas.microsoft.com/office/drawing/2014/main" id="{4316A43E-8017-6D90-7D6C-144D9FC3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98" y="2712576"/>
            <a:ext cx="2691479" cy="26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C17BEF13-4F07-8855-B05A-F84574BA2995}"/>
              </a:ext>
            </a:extLst>
          </p:cNvPr>
          <p:cNvSpPr/>
          <p:nvPr/>
        </p:nvSpPr>
        <p:spPr>
          <a:xfrm>
            <a:off x="1414754" y="2353529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F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16A72B3-FACB-4A1B-56AF-B8E99F924441}"/>
              </a:ext>
            </a:extLst>
          </p:cNvPr>
          <p:cNvSpPr/>
          <p:nvPr/>
        </p:nvSpPr>
        <p:spPr>
          <a:xfrm rot="10800000">
            <a:off x="5033000" y="2353529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9F9CA-97E7-7E48-C2ED-FDDD386F83CA}"/>
              </a:ext>
            </a:extLst>
          </p:cNvPr>
          <p:cNvSpPr/>
          <p:nvPr/>
        </p:nvSpPr>
        <p:spPr>
          <a:xfrm>
            <a:off x="540000" y="3944013"/>
            <a:ext cx="772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INPUT </a:t>
            </a:r>
          </a:p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5F603-7870-D822-268E-0D87961D79ED}"/>
              </a:ext>
            </a:extLst>
          </p:cNvPr>
          <p:cNvSpPr/>
          <p:nvPr/>
        </p:nvSpPr>
        <p:spPr>
          <a:xfrm>
            <a:off x="5356868" y="4463943"/>
            <a:ext cx="1161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1B387-590D-976C-7727-C885EA07BD10}"/>
              </a:ext>
            </a:extLst>
          </p:cNvPr>
          <p:cNvCxnSpPr>
            <a:cxnSpLocks/>
          </p:cNvCxnSpPr>
          <p:nvPr/>
        </p:nvCxnSpPr>
        <p:spPr>
          <a:xfrm>
            <a:off x="2052724" y="6167589"/>
            <a:ext cx="308784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A22CB-A085-DA79-E619-2DD0E8F1617F}"/>
              </a:ext>
            </a:extLst>
          </p:cNvPr>
          <p:cNvSpPr/>
          <p:nvPr/>
        </p:nvSpPr>
        <p:spPr>
          <a:xfrm>
            <a:off x="2029557" y="5556064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6ADD7488-D573-6DF3-239D-E1FDFB36DFEF}"/>
              </a:ext>
            </a:extLst>
          </p:cNvPr>
          <p:cNvSpPr/>
          <p:nvPr/>
        </p:nvSpPr>
        <p:spPr>
          <a:xfrm>
            <a:off x="5704323" y="5153678"/>
            <a:ext cx="978408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4446C-3FB0-BB53-8741-BA3082F3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604"/>
            <a:ext cx="11113200" cy="864000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Deep Learning</a:t>
            </a:r>
          </a:p>
        </p:txBody>
      </p:sp>
      <p:pic>
        <p:nvPicPr>
          <p:cNvPr id="14" name="Graphic 13" descr="Sound Soft outline">
            <a:extLst>
              <a:ext uri="{FF2B5EF4-FFF2-40B4-BE49-F238E27FC236}">
                <a16:creationId xmlns:a16="http://schemas.microsoft.com/office/drawing/2014/main" id="{9432C522-0F43-2618-D43F-C4CDA6E6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1315994"/>
            <a:ext cx="914400" cy="914400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510CCD83-A7D8-911A-6367-8CA138B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724665"/>
            <a:ext cx="914400" cy="914400"/>
          </a:xfrm>
          <a:prstGeom prst="rect">
            <a:avLst/>
          </a:prstGeom>
        </p:spPr>
      </p:pic>
      <p:pic>
        <p:nvPicPr>
          <p:cNvPr id="20" name="Graphic 19" descr="Camera outline">
            <a:extLst>
              <a:ext uri="{FF2B5EF4-FFF2-40B4-BE49-F238E27FC236}">
                <a16:creationId xmlns:a16="http://schemas.microsoft.com/office/drawing/2014/main" id="{278EB49F-2CAC-2AD0-D053-8A59E99A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000" y="4133336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EC68BEA3-FE20-ECF3-097A-3390EFEC7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00" y="5542006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E53BF1-3802-4B95-E3C6-CB88E989C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9196" y="2885129"/>
            <a:ext cx="1466416" cy="1427207"/>
          </a:xfrm>
          <a:prstGeom prst="rect">
            <a:avLst/>
          </a:prstGeom>
        </p:spPr>
      </p:pic>
      <p:pic>
        <p:nvPicPr>
          <p:cNvPr id="1026" name="Picture 2" descr="A simple neural network diagram with one hidden layer. | Download  Scientific Diagram">
            <a:extLst>
              <a:ext uri="{FF2B5EF4-FFF2-40B4-BE49-F238E27FC236}">
                <a16:creationId xmlns:a16="http://schemas.microsoft.com/office/drawing/2014/main" id="{D6B0CA51-8EEE-2920-04AF-CEEACE5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65" y="2230482"/>
            <a:ext cx="3907886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D2D6A9-83C5-537F-944A-66A8099075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316" y="3123170"/>
            <a:ext cx="1466416" cy="14272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216873-1EE9-BDCC-19DF-CDC1FD57C744}"/>
              </a:ext>
            </a:extLst>
          </p:cNvPr>
          <p:cNvSpPr txBox="1"/>
          <p:nvPr/>
        </p:nvSpPr>
        <p:spPr>
          <a:xfrm>
            <a:off x="10478528" y="223039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1A45B5-137B-9497-44EA-2559E22F8551}"/>
              </a:ext>
            </a:extLst>
          </p:cNvPr>
          <p:cNvSpPr txBox="1"/>
          <p:nvPr/>
        </p:nvSpPr>
        <p:spPr>
          <a:xfrm>
            <a:off x="10478528" y="336790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1B0F6-08A4-8076-44F6-8F43A69E1DE4}"/>
              </a:ext>
            </a:extLst>
          </p:cNvPr>
          <p:cNvSpPr txBox="1"/>
          <p:nvPr/>
        </p:nvSpPr>
        <p:spPr>
          <a:xfrm>
            <a:off x="10478528" y="450540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50AA2C-F16F-5DD5-4826-BE4B7FD5D834}"/>
              </a:ext>
            </a:extLst>
          </p:cNvPr>
          <p:cNvCxnSpPr/>
          <p:nvPr/>
        </p:nvCxnSpPr>
        <p:spPr>
          <a:xfrm>
            <a:off x="1454400" y="2051222"/>
            <a:ext cx="979881" cy="833907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30BA9C-2BDA-692E-445A-618BDBF6AD9A}"/>
              </a:ext>
            </a:extLst>
          </p:cNvPr>
          <p:cNvCxnSpPr>
            <a:cxnSpLocks/>
          </p:cNvCxnSpPr>
          <p:nvPr/>
        </p:nvCxnSpPr>
        <p:spPr>
          <a:xfrm>
            <a:off x="1508088" y="3302082"/>
            <a:ext cx="801108" cy="12691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BC9C7B-4A7A-0C1D-AFCD-F1E17806BA2E}"/>
              </a:ext>
            </a:extLst>
          </p:cNvPr>
          <p:cNvCxnSpPr>
            <a:cxnSpLocks/>
          </p:cNvCxnSpPr>
          <p:nvPr/>
        </p:nvCxnSpPr>
        <p:spPr>
          <a:xfrm flipV="1">
            <a:off x="1564155" y="4133336"/>
            <a:ext cx="809018" cy="41828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0B89E-F025-4E29-F862-58BA2A529636}"/>
              </a:ext>
            </a:extLst>
          </p:cNvPr>
          <p:cNvCxnSpPr>
            <a:cxnSpLocks/>
          </p:cNvCxnSpPr>
          <p:nvPr/>
        </p:nvCxnSpPr>
        <p:spPr>
          <a:xfrm flipV="1">
            <a:off x="1508088" y="4455363"/>
            <a:ext cx="1185685" cy="110916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2DE9E5-A6BD-A9E8-3817-33E0850C2518}"/>
              </a:ext>
            </a:extLst>
          </p:cNvPr>
          <p:cNvCxnSpPr>
            <a:cxnSpLocks/>
          </p:cNvCxnSpPr>
          <p:nvPr/>
        </p:nvCxnSpPr>
        <p:spPr>
          <a:xfrm>
            <a:off x="3610168" y="3736446"/>
            <a:ext cx="375509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9C02DB-4165-5919-5DC6-984A27CE4FD8}"/>
              </a:ext>
            </a:extLst>
          </p:cNvPr>
          <p:cNvCxnSpPr>
            <a:cxnSpLocks/>
          </p:cNvCxnSpPr>
          <p:nvPr/>
        </p:nvCxnSpPr>
        <p:spPr>
          <a:xfrm>
            <a:off x="7947251" y="3836773"/>
            <a:ext cx="375509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19B20E-C6BB-1CB4-40ED-238B5E9C17C5}"/>
              </a:ext>
            </a:extLst>
          </p:cNvPr>
          <p:cNvCxnSpPr>
            <a:cxnSpLocks/>
          </p:cNvCxnSpPr>
          <p:nvPr/>
        </p:nvCxnSpPr>
        <p:spPr>
          <a:xfrm flipV="1">
            <a:off x="9394929" y="2692059"/>
            <a:ext cx="922963" cy="607964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6E78E7-DFC3-DC61-BB39-A11A9027A7ED}"/>
              </a:ext>
            </a:extLst>
          </p:cNvPr>
          <p:cNvCxnSpPr>
            <a:cxnSpLocks/>
          </p:cNvCxnSpPr>
          <p:nvPr/>
        </p:nvCxnSpPr>
        <p:spPr>
          <a:xfrm flipV="1">
            <a:off x="9509331" y="3758775"/>
            <a:ext cx="808561" cy="70791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500AE8-2FFD-447A-32CC-83A2EB889E05}"/>
              </a:ext>
            </a:extLst>
          </p:cNvPr>
          <p:cNvCxnSpPr>
            <a:cxnSpLocks/>
          </p:cNvCxnSpPr>
          <p:nvPr/>
        </p:nvCxnSpPr>
        <p:spPr>
          <a:xfrm>
            <a:off x="9501095" y="4201123"/>
            <a:ext cx="816797" cy="535117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F9E3C408-AAE1-EBC8-933A-B19CDFABD0A7}"/>
              </a:ext>
            </a:extLst>
          </p:cNvPr>
          <p:cNvSpPr/>
          <p:nvPr/>
        </p:nvSpPr>
        <p:spPr>
          <a:xfrm>
            <a:off x="2562809" y="1456821"/>
            <a:ext cx="2913714" cy="612648"/>
          </a:xfrm>
          <a:prstGeom prst="wedgeRectCallout">
            <a:avLst>
              <a:gd name="adj1" fmla="val -86082"/>
              <a:gd name="adj2" fmla="val 19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can understand these inputs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642E5974-1A9D-B449-B9FC-902DC2AF8BB9}"/>
              </a:ext>
            </a:extLst>
          </p:cNvPr>
          <p:cNvSpPr/>
          <p:nvPr/>
        </p:nvSpPr>
        <p:spPr>
          <a:xfrm>
            <a:off x="6997774" y="1557532"/>
            <a:ext cx="2913714" cy="612648"/>
          </a:xfrm>
          <a:prstGeom prst="wedgeRectCallout">
            <a:avLst>
              <a:gd name="adj1" fmla="val 75920"/>
              <a:gd name="adj2" fmla="val 503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can understand these outputs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709C1B2-0A82-5625-4BD2-9C30F94DF570}"/>
              </a:ext>
            </a:extLst>
          </p:cNvPr>
          <p:cNvSpPr/>
          <p:nvPr/>
        </p:nvSpPr>
        <p:spPr>
          <a:xfrm>
            <a:off x="393741" y="1253228"/>
            <a:ext cx="1569308" cy="5294871"/>
          </a:xfrm>
          <a:prstGeom prst="roundRect">
            <a:avLst/>
          </a:prstGeom>
          <a:solidFill>
            <a:srgbClr val="FF0000">
              <a:alpha val="3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7A71A5F-16A7-DE0D-4A74-87B2AD28D7B6}"/>
              </a:ext>
            </a:extLst>
          </p:cNvPr>
          <p:cNvSpPr/>
          <p:nvPr/>
        </p:nvSpPr>
        <p:spPr>
          <a:xfrm>
            <a:off x="10111616" y="1146734"/>
            <a:ext cx="1569308" cy="5294871"/>
          </a:xfrm>
          <a:prstGeom prst="roundRect">
            <a:avLst/>
          </a:prstGeom>
          <a:solidFill>
            <a:srgbClr val="FF0000">
              <a:alpha val="3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7577"/>
      </p:ext>
    </p:extLst>
  </p:cSld>
  <p:clrMapOvr>
    <a:masterClrMapping/>
  </p:clrMapOvr>
</p:sld>
</file>

<file path=ppt/theme/theme1.xml><?xml version="1.0" encoding="utf-8"?>
<a:theme xmlns:a="http://schemas.openxmlformats.org/drawingml/2006/main" name="Conygre">
  <a:themeElements>
    <a:clrScheme name="Conygre">
      <a:dk1>
        <a:srgbClr val="000000"/>
      </a:dk1>
      <a:lt1>
        <a:srgbClr val="FFFFFF"/>
      </a:lt1>
      <a:dk2>
        <a:srgbClr val="004E6F"/>
      </a:dk2>
      <a:lt2>
        <a:srgbClr val="F5F5F5"/>
      </a:lt2>
      <a:accent1>
        <a:srgbClr val="1FCFE1"/>
      </a:accent1>
      <a:accent2>
        <a:srgbClr val="19A3B2"/>
      </a:accent2>
      <a:accent3>
        <a:srgbClr val="148A96"/>
      </a:accent3>
      <a:accent4>
        <a:srgbClr val="11757F"/>
      </a:accent4>
      <a:accent5>
        <a:srgbClr val="0C565E"/>
      </a:accent5>
      <a:accent6>
        <a:srgbClr val="EC7112"/>
      </a:accent6>
      <a:hlink>
        <a:srgbClr val="EC7112"/>
      </a:hlink>
      <a:folHlink>
        <a:srgbClr val="19A3B2"/>
      </a:folHlink>
    </a:clrScheme>
    <a:fontScheme name="Test">
      <a:majorFont>
        <a:latin typeface="Avenir Next Medium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edaTrainingTemplate2023.potx" id="{FCCBF24E-3A70-4980-B984-64F6D381BA18}" vid="{78371D17-2C79-4D6A-949C-7D9E8FF93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Order xmlns="2c08f754-a9ea-4773-b604-7244bf3e6a7b">0</DefaultOrder>
    <Addtowebsite xmlns="2c08f754-a9ea-4773-b604-7244bf3e6a7b" xsi:nil="true"/>
    <TaxCatchAll xmlns="d905f990-1265-453a-8377-6052b5295bf7" xsi:nil="true"/>
    <lcf76f155ced4ddcb4097134ff3c332f xmlns="2c08f754-a9ea-4773-b604-7244bf3e6a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56CCA5A1C94AB07F13D7F09C17CA" ma:contentTypeVersion="21" ma:contentTypeDescription="Create a new document." ma:contentTypeScope="" ma:versionID="aedb0ec06307492c77632dcf33a1ef50">
  <xsd:schema xmlns:xsd="http://www.w3.org/2001/XMLSchema" xmlns:xs="http://www.w3.org/2001/XMLSchema" xmlns:p="http://schemas.microsoft.com/office/2006/metadata/properties" xmlns:ns2="2c08f754-a9ea-4773-b604-7244bf3e6a7b" xmlns:ns3="d905f990-1265-453a-8377-6052b5295bf7" targetNamespace="http://schemas.microsoft.com/office/2006/metadata/properties" ma:root="true" ma:fieldsID="bfbf1350e6810f0fe87525393d823973" ns2:_="" ns3:_="">
    <xsd:import namespace="2c08f754-a9ea-4773-b604-7244bf3e6a7b"/>
    <xsd:import namespace="d905f990-1265-453a-8377-6052b5295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DefaultOrde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  <xsd:element ref="ns2:Addtowebsit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8f754-a9ea-4773-b604-7244bf3e6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3482690-7c15-4db0-a421-5a175f9ff9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efaultOrder" ma:index="20" nillable="true" ma:displayName="DefaultOrder" ma:default="0" ma:description="Integer to order folders" ma:format="Dropdown" ma:internalName="DefaultOrder" ma:percentage="FALSE">
      <xsd:simpleType>
        <xsd:restriction base="dms:Number">
          <xsd:minInclusive value="0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Addtowebsite" ma:index="25" nillable="true" ma:displayName="Add to website " ma:format="Dropdown" ma:internalName="Addtowebsite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5f990-1265-453a-8377-6052b5295b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6a696fa-5d9f-492f-b5c6-7d28dca96e11}" ma:internalName="TaxCatchAll" ma:showField="CatchAllData" ma:web="d905f990-1265-453a-8377-6052b5295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F8BD13-92D5-4884-B93C-841977DD51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BA2D3-5756-4A60-BB3C-9BAA2FC29BC7}">
  <ds:schemaRefs>
    <ds:schemaRef ds:uri="http://schemas.microsoft.com/office/2006/metadata/properties"/>
    <ds:schemaRef ds:uri="http://schemas.microsoft.com/office/infopath/2007/PartnerControls"/>
    <ds:schemaRef ds:uri="2c08f754-a9ea-4773-b604-7244bf3e6a7b"/>
    <ds:schemaRef ds:uri="d905f990-1265-453a-8377-6052b5295bf7"/>
  </ds:schemaRefs>
</ds:datastoreItem>
</file>

<file path=customXml/itemProps3.xml><?xml version="1.0" encoding="utf-8"?>
<ds:datastoreItem xmlns:ds="http://schemas.openxmlformats.org/officeDocument/2006/customXml" ds:itemID="{F5953352-72C3-441D-990A-B6779D8DF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8f754-a9ea-4773-b604-7244bf3e6a7b"/>
    <ds:schemaRef ds:uri="d905f990-1265-453a-8377-6052b5295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Conygre</Template>
  <TotalTime>265</TotalTime>
  <Words>2045</Words>
  <Application>Microsoft Macintosh PowerPoint</Application>
  <PresentationFormat>Widescreen</PresentationFormat>
  <Paragraphs>401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Avenir Next Medium</vt:lpstr>
      <vt:lpstr>Calibri</vt:lpstr>
      <vt:lpstr>Cambria Math</vt:lpstr>
      <vt:lpstr>Fira Code</vt:lpstr>
      <vt:lpstr>Helvetica Light</vt:lpstr>
      <vt:lpstr>Helvetica Neue</vt:lpstr>
      <vt:lpstr>Montserrat</vt:lpstr>
      <vt:lpstr>Times New Roman</vt:lpstr>
      <vt:lpstr>Ubuntu</vt:lpstr>
      <vt:lpstr>Conygre</vt:lpstr>
      <vt:lpstr>Machine Learning</vt:lpstr>
      <vt:lpstr>Contents</vt:lpstr>
      <vt:lpstr>Introduction</vt:lpstr>
      <vt:lpstr>Introduction</vt:lpstr>
      <vt:lpstr>Artificial Intelligence</vt:lpstr>
      <vt:lpstr>Machine Learning</vt:lpstr>
      <vt:lpstr>Deep Learning</vt:lpstr>
      <vt:lpstr>Deep Learning</vt:lpstr>
      <vt:lpstr>Deep Learning</vt:lpstr>
      <vt:lpstr>Machine Learning vs Deep Learning</vt:lpstr>
      <vt:lpstr>Categories of Machine Learning</vt:lpstr>
      <vt:lpstr>Types of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Reinforcement Learning</vt:lpstr>
      <vt:lpstr>Batch &amp; Online Learning</vt:lpstr>
      <vt:lpstr>Instance Based &amp; Model Based Learning</vt:lpstr>
      <vt:lpstr>ML Example</vt:lpstr>
      <vt:lpstr>Does Money make people happy?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Example – Money &amp; Happiness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at L.I.T.</dc:title>
  <dc:creator>Pat McKillen</dc:creator>
  <cp:lastModifiedBy>Pat McKillen</cp:lastModifiedBy>
  <cp:revision>24</cp:revision>
  <dcterms:created xsi:type="dcterms:W3CDTF">2023-06-15T07:59:51Z</dcterms:created>
  <dcterms:modified xsi:type="dcterms:W3CDTF">2024-06-09T16:23:10Z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0x010100015C56CCA5A1C94AB07F13D7F09C17CA</vt:lpwstr>
  </property>
  <property fmtid="{D5CDD505-2E9C-101B-9397-08002B2CF9AE}" pid="3" name="MediaServiceImageTags">
    <vt:lpwstr/>
  </property>
</Properties>
</file>