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3" r:id="rId14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Light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Light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Light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Light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083E13-2447-6687-2D43-C0A025E393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D156D-CBFB-7E37-97A7-E25CBC5E7C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68456C-DC25-4CF2-83F1-5983B2564203}" type="datetimeFigureOut">
              <a:rPr lang="en-GB"/>
              <a:pPr>
                <a:defRPr/>
              </a:pPr>
              <a:t>04/06/2024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D6C5AAF-5F5F-AE96-5CA8-43186B131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E0BC75-034E-748F-3367-824C1D2D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0443-E820-AE41-56C3-D094892943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43B-9D81-229A-0B43-CF9920A80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1B7D29-B86D-469F-BEFB-30D466A8CC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99" y="1122363"/>
            <a:ext cx="11113200" cy="2387600"/>
          </a:xfrm>
        </p:spPr>
        <p:txBody>
          <a:bodyPr tIns="0" anchor="b"/>
          <a:lstStyle>
            <a:lvl1pPr algn="ctr">
              <a:defRPr sz="6000" b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9" y="3600000"/>
            <a:ext cx="11112001" cy="1655762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3400" baseline="0">
                <a:solidFill>
                  <a:schemeClr val="accent1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13FD3-B891-C4F0-27FF-12A3D945E1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2117"/>
            <a:ext cx="1828800" cy="3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539400" y="1436302"/>
            <a:ext cx="11113200" cy="4604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0000" y="108000"/>
            <a:ext cx="11113200" cy="864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39749" y="1397462"/>
            <a:ext cx="11113200" cy="4604400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251B6BD-8FF1-7B93-92B0-DE2AB2131A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3212" y="2231742"/>
            <a:ext cx="6319039" cy="3228796"/>
          </a:xfrm>
          <a:prstGeom prst="roundRect">
            <a:avLst>
              <a:gd name="adj" fmla="val 673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“Code Blocks Use </a:t>
            </a:r>
            <a:r>
              <a:rPr lang="en-GB" alt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FiraCode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Font": "2012-10-17",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“</a:t>
            </a:r>
            <a:r>
              <a:rPr lang="en-GB" alt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Colors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": [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{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“Background": “</a:t>
            </a:r>
            <a:r>
              <a:rPr lang="en-GB" altLang="en-US" sz="1400" b="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Black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“Highlight": “</a:t>
            </a: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Orange and Bold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"Resource": “</a:t>
            </a: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Bold is important for when </a:t>
            </a:r>
            <a:b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    printed or for those with </a:t>
            </a:r>
          </a:p>
          <a:p>
            <a:pPr eaLnBrk="1" hangingPunct="1">
              <a:defRPr/>
            </a:pP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    </a:t>
            </a:r>
            <a:r>
              <a:rPr lang="en-GB" altLang="en-US" sz="1400" b="1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</a:t>
            </a:r>
            <a:r>
              <a:rPr lang="en-GB" altLang="en-US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vision problems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“Alternative”: “Use </a:t>
            </a:r>
            <a:r>
              <a:rPr lang="en-GB" alt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colors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from Code editor 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by pasting directly from </a:t>
            </a:r>
            <a:r>
              <a:rPr lang="en-GB" altLang="en-US" sz="14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VSCode</a:t>
            </a: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or whatever”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}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]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2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378800"/>
            <a:ext cx="5479800" cy="4604400"/>
          </a:xfrm>
        </p:spPr>
        <p:txBody>
          <a:bodyPr lIns="0" rIns="0"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78800"/>
            <a:ext cx="5479799" cy="4604400"/>
          </a:xfrm>
        </p:spPr>
        <p:txBody>
          <a:bodyPr lIns="0" rIns="0"/>
          <a:lstStyle>
            <a:lvl1pPr>
              <a:defRPr baseline="0">
                <a:latin typeface="Ubuntu" panose="020B0504030602030204" pitchFamily="34" charset="0"/>
              </a:defRPr>
            </a:lvl1pPr>
            <a:lvl2pPr>
              <a:defRPr baseline="0">
                <a:latin typeface="Ubuntu" panose="020B0504030602030204" pitchFamily="34" charset="0"/>
              </a:defRPr>
            </a:lvl2pPr>
            <a:lvl3pPr>
              <a:defRPr baseline="0">
                <a:latin typeface="Ubuntu" panose="020B0504030602030204" pitchFamily="34" charset="0"/>
              </a:defRPr>
            </a:lvl3pPr>
            <a:lvl4pPr>
              <a:defRPr baseline="0">
                <a:latin typeface="Ubuntu" panose="020B0504030602030204" pitchFamily="34" charset="0"/>
              </a:defRPr>
            </a:lvl4pPr>
            <a:lvl5pPr>
              <a:defRPr baseline="0">
                <a:latin typeface="Ubuntu" panose="020B0504030602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5F386E-596A-0637-37FC-2DA586E23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07950"/>
            <a:ext cx="111140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5999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3C69542-3040-E209-A649-6275E551A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79538"/>
            <a:ext cx="11114088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GB" alt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5A3A66-B4E1-625E-9B59-AF1AD5BF974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71238" y="6494463"/>
            <a:ext cx="877887" cy="152400"/>
          </a:xfrm>
          <a:prstGeom prst="rect">
            <a:avLst/>
          </a:prstGeom>
        </p:spPr>
      </p:pic>
      <p:sp>
        <p:nvSpPr>
          <p:cNvPr id="1029" name="object 23">
            <a:extLst>
              <a:ext uri="{FF2B5EF4-FFF2-40B4-BE49-F238E27FC236}">
                <a16:creationId xmlns:a16="http://schemas.microsoft.com/office/drawing/2014/main" id="{8D01A4A5-67C7-3C4A-4CCF-313DC6D12600}"/>
              </a:ext>
            </a:extLst>
          </p:cNvPr>
          <p:cNvSpPr>
            <a:spLocks/>
          </p:cNvSpPr>
          <p:nvPr/>
        </p:nvSpPr>
        <p:spPr bwMode="auto">
          <a:xfrm>
            <a:off x="592138" y="1193799"/>
            <a:ext cx="8997135" cy="45719"/>
          </a:xfrm>
          <a:custGeom>
            <a:avLst/>
            <a:gdLst>
              <a:gd name="T0" fmla="*/ 0 w 8300084"/>
              <a:gd name="T1" fmla="*/ 8299462 w 830008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8300084">
                <a:moveTo>
                  <a:pt x="0" y="0"/>
                </a:moveTo>
                <a:lnTo>
                  <a:pt x="8299462" y="0"/>
                </a:lnTo>
              </a:path>
            </a:pathLst>
          </a:custGeom>
          <a:noFill/>
          <a:ln w="8115">
            <a:solidFill>
              <a:srgbClr val="FF4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60517F-1EF8-8BC7-31CA-A769861EA974}"/>
              </a:ext>
            </a:extLst>
          </p:cNvPr>
          <p:cNvSpPr txBox="1">
            <a:spLocks/>
          </p:cNvSpPr>
          <p:nvPr/>
        </p:nvSpPr>
        <p:spPr>
          <a:xfrm>
            <a:off x="142875" y="6600825"/>
            <a:ext cx="575582" cy="1524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800" b="0" kern="1200" cap="all" baseline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fld id="{349B3C98-A6A6-4971-97EB-728E7C89870A}" type="slidenum">
              <a:rPr lang="en-GB" smtClean="0">
                <a:solidFill>
                  <a:schemeClr val="tx1"/>
                </a:solidFill>
              </a:rPr>
              <a:t>‹#›</a:t>
            </a:fld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69" r:id="rId3"/>
    <p:sldLayoutId id="2147483670" r:id="rId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Next Medium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rgbClr val="262626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62626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FF10-E345-DF45-7592-AB49D8465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vs C++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1B9D10-C726-A6CB-5660-BFAE540CA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F4A8D23-2AEC-135A-4002-73BD1EFE0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951" y="1645507"/>
            <a:ext cx="4149811" cy="41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7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F8E90-B1C8-539B-2E14-D7C3F4AC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Overview of C++ and Python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Importance in financial services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Use cases in finance (trading algorithms, data analysis, risk management)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01BC7-0D8C-9C38-4CEF-4CB2E2D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C++ and Python in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112723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F8E90-B1C8-539B-2E14-D7C3F4AC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C++</a:t>
            </a:r>
          </a:p>
          <a:p>
            <a:pPr marL="0" indent="0">
              <a:buNone/>
            </a:pPr>
            <a:r>
              <a:rPr lang="en-US" sz="2400" dirty="0"/>
              <a:t>  - Compiled language</a:t>
            </a:r>
          </a:p>
          <a:p>
            <a:pPr marL="0" indent="0">
              <a:buNone/>
            </a:pPr>
            <a:r>
              <a:rPr lang="en-US" sz="2400" dirty="0"/>
              <a:t>  - Code is converted to machine code before execution</a:t>
            </a:r>
          </a:p>
          <a:p>
            <a:pPr marL="0" indent="0">
              <a:buNone/>
            </a:pPr>
            <a:r>
              <a:rPr lang="en-US" sz="2400" dirty="0"/>
              <a:t>  - Faster execution time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Python</a:t>
            </a:r>
          </a:p>
          <a:p>
            <a:pPr marL="0" indent="0">
              <a:buNone/>
            </a:pPr>
            <a:r>
              <a:rPr lang="en-US" sz="2400" dirty="0"/>
              <a:t>  - Interpreted language</a:t>
            </a:r>
          </a:p>
          <a:p>
            <a:pPr marL="0" indent="0">
              <a:buNone/>
            </a:pPr>
            <a:r>
              <a:rPr lang="en-US" sz="2400" dirty="0"/>
              <a:t>  - Code is executed line-by-line</a:t>
            </a:r>
          </a:p>
          <a:p>
            <a:pPr marL="0" indent="0">
              <a:buNone/>
            </a:pPr>
            <a:r>
              <a:rPr lang="en-US" sz="2400" dirty="0"/>
              <a:t>  - Slower execution compared to compiled languages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01BC7-0D8C-9C38-4CEF-4CB2E2D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Compiled vs Interpreted Languages</a:t>
            </a:r>
          </a:p>
        </p:txBody>
      </p:sp>
    </p:spTree>
    <p:extLst>
      <p:ext uri="{BB962C8B-B14F-4D97-AF65-F5344CB8AC3E}">
        <p14:creationId xmlns:p14="http://schemas.microsoft.com/office/powerpoint/2010/main" val="288316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F8E90-B1C8-539B-2E14-D7C3F4AC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C++</a:t>
            </a:r>
          </a:p>
          <a:p>
            <a:pPr marL="0" indent="0">
              <a:buNone/>
            </a:pPr>
            <a:r>
              <a:rPr lang="en-US" sz="2400" dirty="0"/>
              <a:t>  - Organized in header (.h) and source (.</a:t>
            </a:r>
            <a:r>
              <a:rPr lang="en-US" sz="2400" dirty="0" err="1"/>
              <a:t>cpp</a:t>
            </a:r>
            <a:r>
              <a:rPr lang="en-US" sz="2400" dirty="0"/>
              <a:t>) files</a:t>
            </a:r>
          </a:p>
          <a:p>
            <a:pPr marL="0" indent="0">
              <a:buNone/>
            </a:pPr>
            <a:r>
              <a:rPr lang="en-US" sz="2400" dirty="0"/>
              <a:t>  - Requires explicit compilation and linking</a:t>
            </a:r>
          </a:p>
          <a:p>
            <a:pPr marL="0" indent="0">
              <a:buNone/>
            </a:pPr>
            <a:r>
              <a:rPr lang="en-US" sz="2400" dirty="0"/>
              <a:t>  - Standard Template Library (STL) for reusable code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Python</a:t>
            </a:r>
          </a:p>
          <a:p>
            <a:pPr marL="0" indent="0">
              <a:buNone/>
            </a:pPr>
            <a:r>
              <a:rPr lang="en-US" sz="2400" dirty="0"/>
              <a:t>  - Uses .</a:t>
            </a:r>
            <a:r>
              <a:rPr lang="en-US" sz="2400" dirty="0" err="1"/>
              <a:t>py</a:t>
            </a:r>
            <a:r>
              <a:rPr lang="en-US" sz="2400" dirty="0"/>
              <a:t> files for modules</a:t>
            </a:r>
          </a:p>
          <a:p>
            <a:pPr marL="0" indent="0">
              <a:buNone/>
            </a:pPr>
            <a:r>
              <a:rPr lang="en-US" sz="2400" dirty="0"/>
              <a:t>  - Supports dynamic loading of modules</a:t>
            </a:r>
          </a:p>
          <a:p>
            <a:pPr marL="0" indent="0">
              <a:buNone/>
            </a:pPr>
            <a:r>
              <a:rPr lang="en-US" sz="2400" dirty="0"/>
              <a:t>  - Extensive standard library and third-party modules (e.g., NumPy, pandas)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01BC7-0D8C-9C38-4CEF-4CB2E2D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Files and Modules</a:t>
            </a:r>
          </a:p>
        </p:txBody>
      </p:sp>
    </p:spTree>
    <p:extLst>
      <p:ext uri="{BB962C8B-B14F-4D97-AF65-F5344CB8AC3E}">
        <p14:creationId xmlns:p14="http://schemas.microsoft.com/office/powerpoint/2010/main" val="317636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F8E90-B1C8-539B-2E14-D7C3F4AC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C++</a:t>
            </a:r>
          </a:p>
          <a:p>
            <a:pPr marL="0" indent="0">
              <a:buNone/>
            </a:pPr>
            <a:r>
              <a:rPr lang="en-US" sz="2400" dirty="0"/>
              <a:t>  - More complex syntax</a:t>
            </a:r>
          </a:p>
          <a:p>
            <a:pPr marL="0" indent="0">
              <a:buNone/>
            </a:pPr>
            <a:r>
              <a:rPr lang="en-US" sz="2400" dirty="0"/>
              <a:t>  - Requires explicit declarations (e.g., variable types)</a:t>
            </a:r>
          </a:p>
          <a:p>
            <a:pPr marL="0" indent="0">
              <a:buNone/>
            </a:pPr>
            <a:r>
              <a:rPr lang="en-US" sz="2400" dirty="0"/>
              <a:t>  - Example: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 v = {1, 2, 3};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Python</a:t>
            </a:r>
          </a:p>
          <a:p>
            <a:pPr marL="0" indent="0">
              <a:buNone/>
            </a:pPr>
            <a:r>
              <a:rPr lang="en-US" sz="2400" dirty="0"/>
              <a:t>  - Simple and readable syntax</a:t>
            </a:r>
          </a:p>
          <a:p>
            <a:pPr marL="0" indent="0">
              <a:buNone/>
            </a:pPr>
            <a:r>
              <a:rPr lang="en-US" sz="2400" dirty="0"/>
              <a:t>  - Uses indentation for block definitions</a:t>
            </a:r>
          </a:p>
          <a:p>
            <a:pPr marL="0" indent="0">
              <a:buNone/>
            </a:pPr>
            <a:r>
              <a:rPr lang="en-US" sz="2400" dirty="0"/>
              <a:t>  - Example: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= [1, 2, 3]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01BC7-0D8C-9C38-4CEF-4CB2E2D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Syntax and Readability</a:t>
            </a:r>
          </a:p>
        </p:txBody>
      </p:sp>
    </p:spTree>
    <p:extLst>
      <p:ext uri="{BB962C8B-B14F-4D97-AF65-F5344CB8AC3E}">
        <p14:creationId xmlns:p14="http://schemas.microsoft.com/office/powerpoint/2010/main" val="354006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F8E90-B1C8-539B-2E14-D7C3F4AC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C++</a:t>
            </a:r>
          </a:p>
          <a:p>
            <a:pPr marL="0" indent="0">
              <a:buNone/>
            </a:pPr>
            <a:r>
              <a:rPr lang="en-US" sz="2400" dirty="0"/>
              <a:t>  - Static typing</a:t>
            </a:r>
          </a:p>
          <a:p>
            <a:pPr marL="0" indent="0">
              <a:buNone/>
            </a:pPr>
            <a:r>
              <a:rPr lang="en-US" sz="2400" dirty="0"/>
              <a:t>  - Type checking at compile-time</a:t>
            </a:r>
          </a:p>
          <a:p>
            <a:pPr marL="0" indent="0">
              <a:buNone/>
            </a:pPr>
            <a:r>
              <a:rPr lang="en-US" sz="2400" dirty="0"/>
              <a:t>  - Benefits: early error detection, optimized performance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Python</a:t>
            </a:r>
          </a:p>
          <a:p>
            <a:pPr marL="0" indent="0">
              <a:buNone/>
            </a:pPr>
            <a:r>
              <a:rPr lang="en-US" sz="2400" dirty="0"/>
              <a:t>  - Duck-typing</a:t>
            </a:r>
          </a:p>
          <a:p>
            <a:pPr marL="0" indent="0">
              <a:buNone/>
            </a:pPr>
            <a:r>
              <a:rPr lang="en-US" sz="2400" dirty="0"/>
              <a:t>  - Type checking at runtime</a:t>
            </a:r>
          </a:p>
          <a:p>
            <a:pPr marL="0" indent="0">
              <a:buNone/>
            </a:pPr>
            <a:r>
              <a:rPr lang="en-US" sz="2400" dirty="0"/>
              <a:t>  - Benefits: flexibility, easier to write and understand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01BC7-0D8C-9C38-4CEF-4CB2E2D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Static Typing vs Duck-Typing</a:t>
            </a:r>
          </a:p>
        </p:txBody>
      </p:sp>
    </p:spTree>
    <p:extLst>
      <p:ext uri="{BB962C8B-B14F-4D97-AF65-F5344CB8AC3E}">
        <p14:creationId xmlns:p14="http://schemas.microsoft.com/office/powerpoint/2010/main" val="341487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F8E90-B1C8-539B-2E14-D7C3F4AC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C++</a:t>
            </a:r>
          </a:p>
          <a:p>
            <a:pPr marL="0" indent="0">
              <a:buNone/>
            </a:pPr>
            <a:r>
              <a:rPr lang="en-US" sz="2400" dirty="0"/>
              <a:t>  - High performance</a:t>
            </a:r>
          </a:p>
          <a:p>
            <a:pPr marL="0" indent="0">
              <a:buNone/>
            </a:pPr>
            <a:r>
              <a:rPr lang="en-US" sz="2400" dirty="0"/>
              <a:t>  - Suitable for performance-critical applications (e.g., high-frequency trading)</a:t>
            </a:r>
          </a:p>
          <a:p>
            <a:pPr marL="0" indent="0">
              <a:buNone/>
            </a:pPr>
            <a:r>
              <a:rPr lang="en-US" sz="2400" dirty="0"/>
              <a:t>  - Manual memory management (e.g., pointers)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sz="2400" b="1" dirty="0"/>
              <a:t>ython</a:t>
            </a:r>
          </a:p>
          <a:p>
            <a:pPr marL="0" indent="0">
              <a:buNone/>
            </a:pPr>
            <a:r>
              <a:rPr lang="en-US" sz="2400" dirty="0"/>
              <a:t>  - Lower performance compared to C++</a:t>
            </a:r>
          </a:p>
          <a:p>
            <a:pPr marL="0" indent="0">
              <a:buNone/>
            </a:pPr>
            <a:r>
              <a:rPr lang="en-US" sz="2400" dirty="0"/>
              <a:t>  - Suitable for rapid development and prototyping</a:t>
            </a:r>
          </a:p>
          <a:p>
            <a:pPr marL="0" indent="0">
              <a:buNone/>
            </a:pPr>
            <a:r>
              <a:rPr lang="en-US" sz="2400" dirty="0"/>
              <a:t>  - Automatic memory management (garbage collection)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01BC7-0D8C-9C38-4CEF-4CB2E2D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Performance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3985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F8E90-B1C8-539B-2E14-D7C3F4AC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C++</a:t>
            </a:r>
          </a:p>
          <a:p>
            <a:pPr marL="0" indent="0">
              <a:buNone/>
            </a:pPr>
            <a:r>
              <a:rPr lang="en-US" sz="2400" dirty="0"/>
              <a:t>  - Longer development time</a:t>
            </a:r>
          </a:p>
          <a:p>
            <a:pPr marL="0" indent="0">
              <a:buNone/>
            </a:pPr>
            <a:r>
              <a:rPr lang="en-US" sz="2400" dirty="0"/>
              <a:t>  - More complex debugging due to low-level operations</a:t>
            </a:r>
          </a:p>
          <a:p>
            <a:pPr marL="0" indent="0">
              <a:buNone/>
            </a:pPr>
            <a:r>
              <a:rPr lang="en-US" sz="2400" dirty="0"/>
              <a:t>  - Tools: GDB, </a:t>
            </a:r>
            <a:r>
              <a:rPr lang="en-US" sz="2400" dirty="0" err="1"/>
              <a:t>Valgrind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Python</a:t>
            </a:r>
          </a:p>
          <a:p>
            <a:pPr marL="0" indent="0">
              <a:buNone/>
            </a:pPr>
            <a:r>
              <a:rPr lang="en-US" sz="2400" dirty="0"/>
              <a:t>  - Faster development cycle</a:t>
            </a:r>
          </a:p>
          <a:p>
            <a:pPr marL="0" indent="0">
              <a:buNone/>
            </a:pPr>
            <a:r>
              <a:rPr lang="en-US" sz="2400" dirty="0"/>
              <a:t>  - Easier debugging with interactive environments</a:t>
            </a:r>
          </a:p>
          <a:p>
            <a:pPr marL="0" indent="0">
              <a:buNone/>
            </a:pPr>
            <a:r>
              <a:rPr lang="en-US" sz="2400" dirty="0"/>
              <a:t>  - Tools: PDB, </a:t>
            </a:r>
            <a:r>
              <a:rPr lang="en-US" sz="2400" dirty="0" err="1"/>
              <a:t>IPython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01BC7-0D8C-9C38-4CEF-4CB2E2D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Development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38050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F8E90-B1C8-539B-2E14-D7C3F4AC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/>
              <a:t>C++ in Finance</a:t>
            </a:r>
          </a:p>
          <a:p>
            <a:pPr marL="0" indent="0">
              <a:buNone/>
            </a:pPr>
            <a:r>
              <a:rPr lang="en-US" sz="2400" dirty="0"/>
              <a:t>  - High-frequency trading systems</a:t>
            </a:r>
          </a:p>
          <a:p>
            <a:pPr marL="0" indent="0">
              <a:buNone/>
            </a:pPr>
            <a:r>
              <a:rPr lang="en-US" sz="2400" dirty="0"/>
              <a:t>  - Real-time risk assessment</a:t>
            </a:r>
          </a:p>
          <a:p>
            <a:pPr marL="0" indent="0">
              <a:buNone/>
            </a:pPr>
            <a:r>
              <a:rPr lang="en-US" sz="2400" dirty="0"/>
              <a:t>  - Performance-intensive applications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Python in Finance</a:t>
            </a:r>
          </a:p>
          <a:p>
            <a:pPr marL="0" indent="0">
              <a:buNone/>
            </a:pPr>
            <a:r>
              <a:rPr lang="en-US" sz="2400" dirty="0"/>
              <a:t>  - Data analysis and visualization</a:t>
            </a:r>
          </a:p>
          <a:p>
            <a:pPr marL="0" indent="0">
              <a:buNone/>
            </a:pPr>
            <a:r>
              <a:rPr lang="en-US" sz="2400" dirty="0"/>
              <a:t>  - Algorithmic trading strategies</a:t>
            </a:r>
          </a:p>
          <a:p>
            <a:pPr marL="0" indent="0">
              <a:buNone/>
            </a:pPr>
            <a:r>
              <a:rPr lang="en-US" sz="2400" dirty="0"/>
              <a:t>  - Prototyping and research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Final Thoughts</a:t>
            </a:r>
          </a:p>
          <a:p>
            <a:pPr marL="0" indent="0">
              <a:buNone/>
            </a:pPr>
            <a:r>
              <a:rPr lang="en-US" sz="2400" dirty="0"/>
              <a:t>  - Both languages have their strengths</a:t>
            </a:r>
          </a:p>
          <a:p>
            <a:pPr marL="0" indent="0">
              <a:buNone/>
            </a:pPr>
            <a:r>
              <a:rPr lang="en-US" sz="2400" dirty="0"/>
              <a:t>  - Choice depends on specific project requirements</a:t>
            </a:r>
          </a:p>
          <a:p>
            <a:pPr marL="0" indent="0">
              <a:buNone/>
            </a:pPr>
            <a:r>
              <a:rPr lang="en-US" sz="2400" dirty="0"/>
              <a:t>  - Combining both can leverage the strengths of each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01BC7-0D8C-9C38-4CEF-4CB2E2D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 and Use Cases</a:t>
            </a:r>
          </a:p>
        </p:txBody>
      </p:sp>
    </p:spTree>
    <p:extLst>
      <p:ext uri="{BB962C8B-B14F-4D97-AF65-F5344CB8AC3E}">
        <p14:creationId xmlns:p14="http://schemas.microsoft.com/office/powerpoint/2010/main" val="1930948069"/>
      </p:ext>
    </p:extLst>
  </p:cSld>
  <p:clrMapOvr>
    <a:masterClrMapping/>
  </p:clrMapOvr>
</p:sld>
</file>

<file path=ppt/theme/theme1.xml><?xml version="1.0" encoding="utf-8"?>
<a:theme xmlns:a="http://schemas.openxmlformats.org/drawingml/2006/main" name="Conygre">
  <a:themeElements>
    <a:clrScheme name="Conygre">
      <a:dk1>
        <a:srgbClr val="000000"/>
      </a:dk1>
      <a:lt1>
        <a:srgbClr val="FFFFFF"/>
      </a:lt1>
      <a:dk2>
        <a:srgbClr val="004E6F"/>
      </a:dk2>
      <a:lt2>
        <a:srgbClr val="F5F5F5"/>
      </a:lt2>
      <a:accent1>
        <a:srgbClr val="1FCFE1"/>
      </a:accent1>
      <a:accent2>
        <a:srgbClr val="19A3B2"/>
      </a:accent2>
      <a:accent3>
        <a:srgbClr val="148A96"/>
      </a:accent3>
      <a:accent4>
        <a:srgbClr val="11757F"/>
      </a:accent4>
      <a:accent5>
        <a:srgbClr val="0C565E"/>
      </a:accent5>
      <a:accent6>
        <a:srgbClr val="EC7112"/>
      </a:accent6>
      <a:hlink>
        <a:srgbClr val="EC7112"/>
      </a:hlink>
      <a:folHlink>
        <a:srgbClr val="19A3B2"/>
      </a:folHlink>
    </a:clrScheme>
    <a:fontScheme name="Test">
      <a:majorFont>
        <a:latin typeface="Avenir Next Medium"/>
        <a:ea typeface=""/>
        <a:cs typeface=""/>
      </a:majorFont>
      <a:minorFont>
        <a:latin typeface="Helvet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edaTrainingTemplate2023.potx" id="{FCCBF24E-3A70-4980-B984-64F6D381BA18}" vid="{78371D17-2C79-4D6A-949C-7D9E8FF93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Order xmlns="2c08f754-a9ea-4773-b604-7244bf3e6a7b">0</DefaultOrder>
    <Addtowebsite xmlns="2c08f754-a9ea-4773-b604-7244bf3e6a7b" xsi:nil="true"/>
    <TaxCatchAll xmlns="d905f990-1265-453a-8377-6052b5295bf7" xsi:nil="true"/>
    <lcf76f155ced4ddcb4097134ff3c332f xmlns="2c08f754-a9ea-4773-b604-7244bf3e6a7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56CCA5A1C94AB07F13D7F09C17CA" ma:contentTypeVersion="21" ma:contentTypeDescription="Create a new document." ma:contentTypeScope="" ma:versionID="aedb0ec06307492c77632dcf33a1ef50">
  <xsd:schema xmlns:xsd="http://www.w3.org/2001/XMLSchema" xmlns:xs="http://www.w3.org/2001/XMLSchema" xmlns:p="http://schemas.microsoft.com/office/2006/metadata/properties" xmlns:ns2="2c08f754-a9ea-4773-b604-7244bf3e6a7b" xmlns:ns3="d905f990-1265-453a-8377-6052b5295bf7" targetNamespace="http://schemas.microsoft.com/office/2006/metadata/properties" ma:root="true" ma:fieldsID="bfbf1350e6810f0fe87525393d823973" ns2:_="" ns3:_="">
    <xsd:import namespace="2c08f754-a9ea-4773-b604-7244bf3e6a7b"/>
    <xsd:import namespace="d905f990-1265-453a-8377-6052b5295b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DefaultOrde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Location" minOccurs="0"/>
                <xsd:element ref="ns2:Addtowebsit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8f754-a9ea-4773-b604-7244bf3e6a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3482690-7c15-4db0-a421-5a175f9ff9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efaultOrder" ma:index="20" nillable="true" ma:displayName="DefaultOrder" ma:default="0" ma:description="Integer to order folders" ma:format="Dropdown" ma:internalName="DefaultOrder" ma:percentage="FALSE">
      <xsd:simpleType>
        <xsd:restriction base="dms:Number">
          <xsd:minInclusive value="0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4" nillable="true" ma:displayName="Location" ma:description="" ma:indexed="true" ma:internalName="MediaServiceLocation" ma:readOnly="true">
      <xsd:simpleType>
        <xsd:restriction base="dms:Text"/>
      </xsd:simpleType>
    </xsd:element>
    <xsd:element name="Addtowebsite" ma:index="25" nillable="true" ma:displayName="Add to website " ma:format="Dropdown" ma:internalName="Addtowebsite">
      <xsd:simpleType>
        <xsd:restriction base="dms:Choice">
          <xsd:enumeration value="Yes"/>
          <xsd:enumeration value="No"/>
          <xsd:enumeration value="Choice 3"/>
        </xsd:restriction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5f990-1265-453a-8377-6052b5295bf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6a696fa-5d9f-492f-b5c6-7d28dca96e11}" ma:internalName="TaxCatchAll" ma:showField="CatchAllData" ma:web="d905f990-1265-453a-8377-6052b5295b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5BA2D3-5756-4A60-BB3C-9BAA2FC29BC7}">
  <ds:schemaRefs>
    <ds:schemaRef ds:uri="http://schemas.microsoft.com/office/2006/metadata/properties"/>
    <ds:schemaRef ds:uri="http://schemas.microsoft.com/office/infopath/2007/PartnerControls"/>
    <ds:schemaRef ds:uri="2c08f754-a9ea-4773-b604-7244bf3e6a7b"/>
    <ds:schemaRef ds:uri="d905f990-1265-453a-8377-6052b5295bf7"/>
  </ds:schemaRefs>
</ds:datastoreItem>
</file>

<file path=customXml/itemProps2.xml><?xml version="1.0" encoding="utf-8"?>
<ds:datastoreItem xmlns:ds="http://schemas.openxmlformats.org/officeDocument/2006/customXml" ds:itemID="{91F6BBEA-03D4-4E29-B049-B622B3ADA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8f754-a9ea-4773-b604-7244bf3e6a7b"/>
    <ds:schemaRef ds:uri="d905f990-1265-453a-8377-6052b5295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F8BD13-92D5-4884-B93C-841977DD51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Conygre</Template>
  <TotalTime>68</TotalTime>
  <Words>442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Next Medium</vt:lpstr>
      <vt:lpstr>Calibri</vt:lpstr>
      <vt:lpstr>Courier New</vt:lpstr>
      <vt:lpstr>Fira Code</vt:lpstr>
      <vt:lpstr>Helvetica Light</vt:lpstr>
      <vt:lpstr>Montserrat</vt:lpstr>
      <vt:lpstr>Ubuntu</vt:lpstr>
      <vt:lpstr>Conygre</vt:lpstr>
      <vt:lpstr>Python vs C++</vt:lpstr>
      <vt:lpstr>Introduction to C++ and Python in Financial Services</vt:lpstr>
      <vt:lpstr>Compiled vs Interpreted Languages</vt:lpstr>
      <vt:lpstr>Files and Modules</vt:lpstr>
      <vt:lpstr>Syntax and Readability</vt:lpstr>
      <vt:lpstr>Static Typing vs Duck-Typing</vt:lpstr>
      <vt:lpstr>Performance and Efficiency</vt:lpstr>
      <vt:lpstr>Development and Debugging</vt:lpstr>
      <vt:lpstr>Conclusion and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at L.I.T.</dc:title>
  <dc:creator>Pat McKillen</dc:creator>
  <cp:lastModifiedBy>Pat McKillen</cp:lastModifiedBy>
  <cp:revision>19</cp:revision>
  <dcterms:created xsi:type="dcterms:W3CDTF">2023-06-15T07:59:51Z</dcterms:created>
  <dcterms:modified xsi:type="dcterms:W3CDTF">2024-06-04T09:32:22Z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0x010100015C56CCA5A1C94AB07F13D7F09C17CA</vt:lpwstr>
  </property>
  <property fmtid="{D5CDD505-2E9C-101B-9397-08002B2CF9AE}" pid="3" name="MediaServiceImageTags">
    <vt:lpwstr/>
  </property>
</Properties>
</file>