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5"/>
  </p:notesMasterIdLst>
  <p:sldIdLst>
    <p:sldId id="256" r:id="rId2"/>
    <p:sldId id="425" r:id="rId3"/>
    <p:sldId id="426" r:id="rId4"/>
    <p:sldId id="437" r:id="rId5"/>
    <p:sldId id="407" r:id="rId6"/>
    <p:sldId id="438" r:id="rId7"/>
    <p:sldId id="440" r:id="rId8"/>
    <p:sldId id="439" r:id="rId9"/>
    <p:sldId id="427" r:id="rId10"/>
    <p:sldId id="441" r:id="rId11"/>
    <p:sldId id="442" r:id="rId12"/>
    <p:sldId id="443" r:id="rId13"/>
    <p:sldId id="444" r:id="rId14"/>
    <p:sldId id="445" r:id="rId15"/>
    <p:sldId id="446" r:id="rId16"/>
    <p:sldId id="447" r:id="rId17"/>
    <p:sldId id="448" r:id="rId18"/>
    <p:sldId id="449" r:id="rId19"/>
    <p:sldId id="450" r:id="rId20"/>
    <p:sldId id="451" r:id="rId21"/>
    <p:sldId id="452" r:id="rId22"/>
    <p:sldId id="453" r:id="rId23"/>
    <p:sldId id="415" r:id="rId24"/>
  </p:sldIdLst>
  <p:sldSz cx="18288000" cy="10287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7684158-E8C8-9BE0-21EB-718D906F94A5}" name="George Mount" initials="GM" userId="S::george@stringfestanalytics.com::22d0b802-afc6-4b8f-ba57-7a855d96927f"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George Mount" initials="GM" lastIdx="9" clrIdx="0">
    <p:extLst>
      <p:ext uri="{19B8F6BF-5375-455C-9EA6-DF929625EA0E}">
        <p15:presenceInfo xmlns:p15="http://schemas.microsoft.com/office/powerpoint/2012/main" userId="57d2ab2a84d54c8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3338"/>
    <a:srgbClr val="3D39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2" autoAdjust="0"/>
    <p:restoredTop sz="63484" autoAdjust="0"/>
  </p:normalViewPr>
  <p:slideViewPr>
    <p:cSldViewPr>
      <p:cViewPr varScale="1">
        <p:scale>
          <a:sx n="31" d="100"/>
          <a:sy n="31" d="100"/>
        </p:scale>
        <p:origin x="1242" y="252"/>
      </p:cViewPr>
      <p:guideLst>
        <p:guide orient="horz" pos="2160"/>
        <p:guide pos="2880"/>
      </p:guideLst>
    </p:cSldViewPr>
  </p:slideViewPr>
  <p:outlineViewPr>
    <p:cViewPr>
      <p:scale>
        <a:sx n="33" d="100"/>
        <a:sy n="33" d="100"/>
      </p:scale>
      <p:origin x="0" y="0"/>
    </p:cViewPr>
  </p:outlineViewPr>
  <p:notesTextViewPr>
    <p:cViewPr>
      <p:scale>
        <a:sx n="140" d="100"/>
        <a:sy n="14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A98A70-FA8C-4354-959C-C70678AC9BCF}" type="datetimeFigureOut">
              <a:rPr lang="en-US" smtClean="0"/>
              <a:t>9/20/2025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B500C5-13F7-48FC-8160-C29AECF6C602}" type="slidenum">
              <a:rPr lang="en-US" smtClean="0"/>
              <a:t>‹#›</a:t>
            </a:fld>
            <a:endParaRPr lang="en-US"/>
          </a:p>
        </p:txBody>
      </p:sp>
    </p:spTree>
    <p:extLst>
      <p:ext uri="{BB962C8B-B14F-4D97-AF65-F5344CB8AC3E}">
        <p14:creationId xmlns:p14="http://schemas.microsoft.com/office/powerpoint/2010/main" val="3018350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1</a:t>
            </a:fld>
            <a:endParaRPr lang="en-US"/>
          </a:p>
        </p:txBody>
      </p:sp>
    </p:spTree>
    <p:extLst>
      <p:ext uri="{BB962C8B-B14F-4D97-AF65-F5344CB8AC3E}">
        <p14:creationId xmlns:p14="http://schemas.microsoft.com/office/powerpoint/2010/main" val="40951597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1300335D-9F13-4B80-ADC5-B0EA3E10FF6B}" type="slidenum">
              <a:rPr lang="en-US" smtClean="0"/>
              <a:t>5</a:t>
            </a:fld>
            <a:endParaRPr lang="en-US"/>
          </a:p>
        </p:txBody>
      </p:sp>
    </p:spTree>
    <p:extLst>
      <p:ext uri="{BB962C8B-B14F-4D97-AF65-F5344CB8AC3E}">
        <p14:creationId xmlns:p14="http://schemas.microsoft.com/office/powerpoint/2010/main" val="6245492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639B45-FCD9-C2E1-5121-5C6BF4C9987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E94D143-DDA1-96A8-FAFB-F9C6B37BA7F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F41BDB9-9282-E5F0-D75A-94F61F4D72DC}"/>
              </a:ext>
            </a:extLst>
          </p:cNvPr>
          <p:cNvSpPr>
            <a:spLocks noGrp="1"/>
          </p:cNvSpPr>
          <p:nvPr>
            <p:ph type="body" idx="1"/>
          </p:nvPr>
        </p:nvSpPr>
        <p:spPr/>
        <p:txBody>
          <a:bodyPr/>
          <a:lstStyle/>
          <a:p>
            <a:pPr marL="228600" indent="-228600">
              <a:buAutoNum type="arabicPeriod"/>
            </a:pPr>
            <a:r>
              <a:rPr lang="en-US" dirty="0"/>
              <a:t>False!</a:t>
            </a:r>
          </a:p>
          <a:p>
            <a:pPr marL="228600" indent="-228600">
              <a:buAutoNum type="arabicPeriod"/>
            </a:pPr>
            <a:r>
              <a:rPr lang="en-US" dirty="0"/>
              <a:t>Function, Formula, Function</a:t>
            </a:r>
          </a:p>
          <a:p>
            <a:pPr marL="228600" indent="-228600">
              <a:buAutoNum type="arabicPeriod"/>
            </a:pPr>
            <a:r>
              <a:rPr lang="en-US" dirty="0"/>
              <a:t>Argument</a:t>
            </a:r>
          </a:p>
        </p:txBody>
      </p:sp>
      <p:sp>
        <p:nvSpPr>
          <p:cNvPr id="4" name="Slide Number Placeholder 3">
            <a:extLst>
              <a:ext uri="{FF2B5EF4-FFF2-40B4-BE49-F238E27FC236}">
                <a16:creationId xmlns:a16="http://schemas.microsoft.com/office/drawing/2014/main" id="{ECD23788-BD0E-83B3-6825-80BAEA177181}"/>
              </a:ext>
            </a:extLst>
          </p:cNvPr>
          <p:cNvSpPr>
            <a:spLocks noGrp="1"/>
          </p:cNvSpPr>
          <p:nvPr>
            <p:ph type="sldNum" sz="quarter" idx="5"/>
          </p:nvPr>
        </p:nvSpPr>
        <p:spPr/>
        <p:txBody>
          <a:bodyPr/>
          <a:lstStyle/>
          <a:p>
            <a:fld id="{1300335D-9F13-4B80-ADC5-B0EA3E10FF6B}" type="slidenum">
              <a:rPr lang="en-US" smtClean="0"/>
              <a:t>6</a:t>
            </a:fld>
            <a:endParaRPr lang="en-US"/>
          </a:p>
        </p:txBody>
      </p:sp>
    </p:spTree>
    <p:extLst>
      <p:ext uri="{BB962C8B-B14F-4D97-AF65-F5344CB8AC3E}">
        <p14:creationId xmlns:p14="http://schemas.microsoft.com/office/powerpoint/2010/main" val="20553819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4ED567-4E92-5456-76DE-64BB8D1D7E4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6FAB1C-F351-A3B8-EF0C-07B74DD934D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F1C3273-B52E-75C7-4AA5-00426F7665DC}"/>
              </a:ext>
            </a:extLst>
          </p:cNvPr>
          <p:cNvSpPr>
            <a:spLocks noGrp="1"/>
          </p:cNvSpPr>
          <p:nvPr>
            <p:ph type="body" idx="1"/>
          </p:nvPr>
        </p:nvSpPr>
        <p:spPr/>
        <p:txBody>
          <a:bodyPr/>
          <a:lstStyle/>
          <a:p>
            <a:pPr marL="228600" indent="-228600">
              <a:buAutoNum type="arabicPeriod"/>
            </a:pPr>
            <a:endParaRPr lang="en-US" dirty="0"/>
          </a:p>
        </p:txBody>
      </p:sp>
      <p:sp>
        <p:nvSpPr>
          <p:cNvPr id="4" name="Slide Number Placeholder 3">
            <a:extLst>
              <a:ext uri="{FF2B5EF4-FFF2-40B4-BE49-F238E27FC236}">
                <a16:creationId xmlns:a16="http://schemas.microsoft.com/office/drawing/2014/main" id="{1850843E-9294-D301-C38E-EC9A5838A381}"/>
              </a:ext>
            </a:extLst>
          </p:cNvPr>
          <p:cNvSpPr>
            <a:spLocks noGrp="1"/>
          </p:cNvSpPr>
          <p:nvPr>
            <p:ph type="sldNum" sz="quarter" idx="5"/>
          </p:nvPr>
        </p:nvSpPr>
        <p:spPr/>
        <p:txBody>
          <a:bodyPr/>
          <a:lstStyle/>
          <a:p>
            <a:fld id="{1300335D-9F13-4B80-ADC5-B0EA3E10FF6B}" type="slidenum">
              <a:rPr lang="en-US" smtClean="0"/>
              <a:t>7</a:t>
            </a:fld>
            <a:endParaRPr lang="en-US"/>
          </a:p>
        </p:txBody>
      </p:sp>
    </p:spTree>
    <p:extLst>
      <p:ext uri="{BB962C8B-B14F-4D97-AF65-F5344CB8AC3E}">
        <p14:creationId xmlns:p14="http://schemas.microsoft.com/office/powerpoint/2010/main" val="556426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teams bring me in for training, it’s not just another off-the-shelf Excel course. My workshops are highly interactive. Participants aren’t just listening, they’re actively working with actual datasets and real-world scenarios.</a:t>
            </a:r>
            <a:br>
              <a:rPr lang="en-US" dirty="0"/>
            </a:br>
            <a:endParaRPr lang="en-US" dirty="0"/>
          </a:p>
          <a:p>
            <a:r>
              <a:rPr lang="en-US" dirty="0"/>
              <a:t>Everything we cover is tailored specifically to your team’s daily workflow and the data challenges you actually face. By using real scenarios rather than generic examples, the techniques and solutions immediately make sense.</a:t>
            </a:r>
            <a:br>
              <a:rPr lang="en-US" dirty="0"/>
            </a:br>
            <a:endParaRPr lang="en-US" dirty="0"/>
          </a:p>
          <a:p>
            <a:r>
              <a:rPr lang="en-US" dirty="0"/>
              <a:t>Most importantly, my goal is always repeatability. I don’t want your team to walk away just impressed—I want them empowered. They'll leave our sessions with clear, practical methods they can apply again and again, long after our engagement ends."</a:t>
            </a:r>
          </a:p>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12</a:t>
            </a:fld>
            <a:endParaRPr lang="en-US"/>
          </a:p>
        </p:txBody>
      </p:sp>
    </p:spTree>
    <p:extLst>
      <p:ext uri="{BB962C8B-B14F-4D97-AF65-F5344CB8AC3E}">
        <p14:creationId xmlns:p14="http://schemas.microsoft.com/office/powerpoint/2010/main" val="6472958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Tier 1 Essentials Training is perfect for teams who need a quick productivity boost. These one-day sessions are tightly focused around specific Excel tools—whether that's mastering Excel Tables for better data structure, using Power Query to automate repetitive data-cleaning tasks, or tapping into Excel's built-in AI capabilities for instant insights.</a:t>
            </a:r>
          </a:p>
          <a:p>
            <a:r>
              <a:rPr lang="en-US" dirty="0"/>
              <a:t>Teams come out of these sessions with concrete, practical skills that immediately speed up their daily workflow.</a:t>
            </a:r>
          </a:p>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14</a:t>
            </a:fld>
            <a:endParaRPr lang="en-US"/>
          </a:p>
        </p:txBody>
      </p:sp>
    </p:spTree>
    <p:extLst>
      <p:ext uri="{BB962C8B-B14F-4D97-AF65-F5344CB8AC3E}">
        <p14:creationId xmlns:p14="http://schemas.microsoft.com/office/powerpoint/2010/main" val="16763243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Tier 2 is ideal if you're ready to level up your team's analytical capabilities. In this comprehensive two-day workshop, participants learn how to build robust, repeatable data workflows using Modern Excel tools like Power Query, Power Pivot, dynamic arrays, and Excel AI features.</a:t>
            </a:r>
          </a:p>
          <a:p>
            <a:r>
              <a:rPr lang="en-US" dirty="0"/>
              <a:t>Unlike shorter sessions, this workshop allows time for hands-on, practical exercises using your team's actual data, ensuring everyone leaves confident and capable. The result isn't just productivity—it's a significant leap forward in your team's analytics maturity.</a:t>
            </a:r>
          </a:p>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15</a:t>
            </a:fld>
            <a:endParaRPr lang="en-US"/>
          </a:p>
        </p:txBody>
      </p:sp>
    </p:spTree>
    <p:extLst>
      <p:ext uri="{BB962C8B-B14F-4D97-AF65-F5344CB8AC3E}">
        <p14:creationId xmlns:p14="http://schemas.microsoft.com/office/powerpoint/2010/main" val="33359372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Tier 3 is my most strategic offering. With the Learning Paths Advisory, we take a high-level, customized approach to developing data skills across your organization. We'll start by building competency frameworks tailored specifically to your business goals and industry standards, clearly outlining what data literacy and analytics maturity look like at every level of your organization.</a:t>
            </a:r>
            <a:br>
              <a:rPr lang="en-US" dirty="0"/>
            </a:br>
            <a:endParaRPr lang="en-US" dirty="0"/>
          </a:p>
          <a:p>
            <a:r>
              <a:rPr lang="en-US" dirty="0"/>
              <a:t>From there, I'll design detailed learning pathways for 3–5 unique learner personas—mapping exactly which skills, training modules, and assessments each type of role or employee needs to succeed.</a:t>
            </a:r>
          </a:p>
          <a:p>
            <a:r>
              <a:rPr lang="en-US" dirty="0"/>
              <a:t>Finally, we’ll audit your existing training resources to determine how best to integrate and leverage what you already have, ensuring your learning initiatives are both efficient and effective</a:t>
            </a:r>
          </a:p>
          <a:p>
            <a:endParaRPr lang="en-US" dirty="0"/>
          </a:p>
        </p:txBody>
      </p:sp>
      <p:sp>
        <p:nvSpPr>
          <p:cNvPr id="4" name="Slide Number Placeholder 3"/>
          <p:cNvSpPr>
            <a:spLocks noGrp="1"/>
          </p:cNvSpPr>
          <p:nvPr>
            <p:ph type="sldNum" sz="quarter" idx="5"/>
          </p:nvPr>
        </p:nvSpPr>
        <p:spPr/>
        <p:txBody>
          <a:bodyPr/>
          <a:lstStyle/>
          <a:p>
            <a:fld id="{FFB500C5-13F7-48FC-8160-C29AECF6C602}" type="slidenum">
              <a:rPr lang="en-US" smtClean="0"/>
              <a:t>16</a:t>
            </a:fld>
            <a:endParaRPr lang="en-US"/>
          </a:p>
        </p:txBody>
      </p:sp>
    </p:spTree>
    <p:extLst>
      <p:ext uri="{BB962C8B-B14F-4D97-AF65-F5344CB8AC3E}">
        <p14:creationId xmlns:p14="http://schemas.microsoft.com/office/powerpoint/2010/main" val="7057679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9/20/2025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9/20/2025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hyperlink" Target="https://www.linkedin.com/in/gjmount/" TargetMode="External"/><Relationship Id="rId2" Type="http://schemas.openxmlformats.org/officeDocument/2006/relationships/hyperlink" Target="https://stringfestanalytics.com/" TargetMode="Externa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hyperlink" Target="https://www.linkedin.com/learning/instructors/george-mount" TargetMode="External"/><Relationship Id="rId2" Type="http://schemas.openxmlformats.org/officeDocument/2006/relationships/hyperlink" Target="https://stringfestanalytics.com/books/" TargetMode="Externa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hyperlink" Target="https://stringfestdata.gumroad.com/"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stringfestdata.gumroad.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swiy.co/mxldd"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a:extLst>
              <a:ext uri="{28A0092B-C50C-407E-A947-70E740481C1C}">
                <a14:useLocalDpi xmlns:a14="http://schemas.microsoft.com/office/drawing/2010/main" val="0"/>
              </a:ext>
            </a:extLst>
          </a:blip>
          <a:srcRect/>
          <a:stretch/>
        </p:blipFill>
        <p:spPr>
          <a:xfrm>
            <a:off x="13542796" y="4850092"/>
            <a:ext cx="4745204" cy="5435819"/>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4400" y="-3440159"/>
            <a:ext cx="15257208" cy="11189825"/>
          </a:xfrm>
          <a:prstGeom prst="rect">
            <a:avLst/>
          </a:prstGeom>
        </p:spPr>
      </p:pic>
      <p:sp>
        <p:nvSpPr>
          <p:cNvPr id="11" name="TextBox 10"/>
          <p:cNvSpPr txBox="1"/>
          <p:nvPr/>
        </p:nvSpPr>
        <p:spPr>
          <a:xfrm>
            <a:off x="486137" y="2531318"/>
            <a:ext cx="11979797" cy="923330"/>
          </a:xfrm>
          <a:prstGeom prst="rect">
            <a:avLst/>
          </a:prstGeom>
          <a:noFill/>
        </p:spPr>
        <p:txBody>
          <a:bodyPr wrap="square" rtlCol="0">
            <a:spAutoFit/>
          </a:bodyPr>
          <a:lstStyle/>
          <a:p>
            <a:r>
              <a:rPr lang="en-US" sz="5400" b="1">
                <a:solidFill>
                  <a:srgbClr val="CF3338"/>
                </a:solidFill>
                <a:latin typeface="Pragmatica" panose="020B0403040502020204" pitchFamily="34" charset="0"/>
              </a:rPr>
              <a:t>Modern Excel Demo Day</a:t>
            </a:r>
            <a:endParaRPr lang="en-US" sz="5400" b="1" dirty="0">
              <a:solidFill>
                <a:srgbClr val="CF3338"/>
              </a:solidFill>
              <a:latin typeface="Pragmatica" panose="020B0403040502020204" pitchFamily="34" charset="0"/>
            </a:endParaRPr>
          </a:p>
        </p:txBody>
      </p:sp>
      <p:sp>
        <p:nvSpPr>
          <p:cNvPr id="2" name="AutoShape 2" descr="Home | Full Stack Modeller">
            <a:extLst>
              <a:ext uri="{FF2B5EF4-FFF2-40B4-BE49-F238E27FC236}">
                <a16:creationId xmlns:a16="http://schemas.microsoft.com/office/drawing/2014/main" id="{6CCAA77C-4E76-640C-066C-F3E39EE1AC92}"/>
              </a:ext>
            </a:extLst>
          </p:cNvPr>
          <p:cNvSpPr>
            <a:spLocks noChangeAspect="1" noChangeArrowheads="1"/>
          </p:cNvSpPr>
          <p:nvPr/>
        </p:nvSpPr>
        <p:spPr bwMode="auto">
          <a:xfrm>
            <a:off x="8991600" y="49911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55659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032428-543A-1FB6-4F74-63D34C7EE7A7}"/>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B10226A7-24F8-E564-1775-ADA2DA03E717}"/>
              </a:ext>
            </a:extLst>
          </p:cNvPr>
          <p:cNvSpPr txBox="1"/>
          <p:nvPr/>
        </p:nvSpPr>
        <p:spPr>
          <a:xfrm>
            <a:off x="520861" y="170082"/>
            <a:ext cx="11979797" cy="1477328"/>
          </a:xfrm>
          <a:prstGeom prst="rect">
            <a:avLst/>
          </a:prstGeom>
          <a:noFill/>
        </p:spPr>
        <p:txBody>
          <a:bodyPr wrap="square" rtlCol="0">
            <a:spAutoFit/>
          </a:bodyPr>
          <a:lstStyle/>
          <a:p>
            <a:r>
              <a:rPr lang="en-US" sz="9000" dirty="0">
                <a:latin typeface="Aliens &amp; cows" panose="00000500000000000000" pitchFamily="2" charset="0"/>
              </a:rPr>
              <a:t>Free!</a:t>
            </a:r>
          </a:p>
        </p:txBody>
      </p:sp>
      <p:sp>
        <p:nvSpPr>
          <p:cNvPr id="3" name="TextBox 2">
            <a:extLst>
              <a:ext uri="{FF2B5EF4-FFF2-40B4-BE49-F238E27FC236}">
                <a16:creationId xmlns:a16="http://schemas.microsoft.com/office/drawing/2014/main" id="{AD6CB09B-7406-0F2F-D781-339748F9E539}"/>
              </a:ext>
            </a:extLst>
          </p:cNvPr>
          <p:cNvSpPr txBox="1"/>
          <p:nvPr/>
        </p:nvSpPr>
        <p:spPr>
          <a:xfrm>
            <a:off x="520861" y="3191948"/>
            <a:ext cx="14393120" cy="3785652"/>
          </a:xfrm>
          <a:prstGeom prst="rect">
            <a:avLst/>
          </a:prstGeom>
          <a:noFill/>
        </p:spPr>
        <p:txBody>
          <a:bodyPr wrap="square" rtlCol="0">
            <a:spAutoFit/>
          </a:bodyPr>
          <a:lstStyle/>
          <a:p>
            <a:pPr marL="685800" indent="-685800">
              <a:buClr>
                <a:srgbClr val="CF3338"/>
              </a:buClr>
              <a:buFont typeface="Arial" panose="020B0604020202020204" pitchFamily="34" charset="0"/>
              <a:buChar char="•"/>
            </a:pPr>
            <a:r>
              <a:rPr lang="en-US" sz="6000" dirty="0">
                <a:solidFill>
                  <a:srgbClr val="707070"/>
                </a:solidFill>
                <a:latin typeface="Pragmatica" panose="020B0403040502020204" pitchFamily="34" charset="0"/>
              </a:rPr>
              <a:t>Blog: </a:t>
            </a:r>
            <a:r>
              <a:rPr lang="en-US" sz="6000" dirty="0">
                <a:solidFill>
                  <a:srgbClr val="CF3338"/>
                </a:solidFill>
                <a:latin typeface="Pragmatica" panose="020B0403040502020204" pitchFamily="34" charset="0"/>
                <a:hlinkClick r:id="rId2">
                  <a:extLst>
                    <a:ext uri="{A12FA001-AC4F-418D-AE19-62706E023703}">
                      <ahyp:hlinkClr xmlns:ahyp="http://schemas.microsoft.com/office/drawing/2018/hyperlinkcolor" val="tx"/>
                    </a:ext>
                  </a:extLst>
                </a:hlinkClick>
              </a:rPr>
              <a:t>stringfestanalytics.com</a:t>
            </a:r>
            <a:r>
              <a:rPr lang="en-US" sz="6000" dirty="0">
                <a:solidFill>
                  <a:srgbClr val="707070"/>
                </a:solidFill>
                <a:latin typeface="Pragmatica" panose="020B0403040502020204" pitchFamily="34" charset="0"/>
              </a:rPr>
              <a:t>  </a:t>
            </a:r>
          </a:p>
          <a:p>
            <a:pPr marL="685800" indent="-685800">
              <a:buClr>
                <a:srgbClr val="CF3338"/>
              </a:buClr>
              <a:buFont typeface="Arial" panose="020B0604020202020204" pitchFamily="34" charset="0"/>
              <a:buChar char="•"/>
            </a:pPr>
            <a:r>
              <a:rPr lang="en-US" sz="6000" dirty="0">
                <a:solidFill>
                  <a:srgbClr val="707070"/>
                </a:solidFill>
                <a:latin typeface="Pragmatica" panose="020B0403040502020204" pitchFamily="34" charset="0"/>
              </a:rPr>
              <a:t>Newsletter: Subscribe at blog!</a:t>
            </a:r>
          </a:p>
          <a:p>
            <a:pPr marL="685800" indent="-685800">
              <a:buClr>
                <a:srgbClr val="CF3338"/>
              </a:buClr>
              <a:buFont typeface="Arial" panose="020B0604020202020204" pitchFamily="34" charset="0"/>
              <a:buChar char="•"/>
            </a:pPr>
            <a:r>
              <a:rPr lang="en-US" sz="6000" dirty="0">
                <a:solidFill>
                  <a:srgbClr val="CF3338"/>
                </a:solidFill>
                <a:latin typeface="Pragmatica" panose="020B0403040502020204" pitchFamily="34" charset="0"/>
                <a:hlinkClick r:id="rId3">
                  <a:extLst>
                    <a:ext uri="{A12FA001-AC4F-418D-AE19-62706E023703}">
                      <ahyp:hlinkClr xmlns:ahyp="http://schemas.microsoft.com/office/drawing/2018/hyperlinkcolor" val="tx"/>
                    </a:ext>
                  </a:extLst>
                </a:hlinkClick>
              </a:rPr>
              <a:t>LinkedIn</a:t>
            </a:r>
            <a:r>
              <a:rPr lang="en-US" sz="6000" dirty="0">
                <a:solidFill>
                  <a:srgbClr val="707070"/>
                </a:solidFill>
                <a:latin typeface="Pragmatica" panose="020B0403040502020204" pitchFamily="34" charset="0"/>
              </a:rPr>
              <a:t>: Follow for daily(</a:t>
            </a:r>
            <a:r>
              <a:rPr lang="en-US" sz="6000" dirty="0" err="1">
                <a:solidFill>
                  <a:srgbClr val="707070"/>
                </a:solidFill>
                <a:latin typeface="Pragmatica" panose="020B0403040502020204" pitchFamily="34" charset="0"/>
              </a:rPr>
              <a:t>ish</a:t>
            </a:r>
            <a:r>
              <a:rPr lang="en-US" sz="6000" dirty="0">
                <a:solidFill>
                  <a:srgbClr val="707070"/>
                </a:solidFill>
                <a:latin typeface="Pragmatica" panose="020B0403040502020204" pitchFamily="34" charset="0"/>
              </a:rPr>
              <a:t>) free resources</a:t>
            </a:r>
          </a:p>
        </p:txBody>
      </p:sp>
      <p:pic>
        <p:nvPicPr>
          <p:cNvPr id="15" name="Picture 14" descr="A close up of a sign&#10;&#10;Description automatically generated">
            <a:extLst>
              <a:ext uri="{FF2B5EF4-FFF2-40B4-BE49-F238E27FC236}">
                <a16:creationId xmlns:a16="http://schemas.microsoft.com/office/drawing/2014/main" id="{0FC37808-A34B-5C68-C9BC-F79DB06A95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spTree>
    <p:extLst>
      <p:ext uri="{BB962C8B-B14F-4D97-AF65-F5344CB8AC3E}">
        <p14:creationId xmlns:p14="http://schemas.microsoft.com/office/powerpoint/2010/main" val="2825019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FAD9DF-75F0-462B-36F7-9CC2BF772592}"/>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17166445-1F7E-7D51-8585-BD355DAC24D7}"/>
              </a:ext>
            </a:extLst>
          </p:cNvPr>
          <p:cNvSpPr txBox="1"/>
          <p:nvPr/>
        </p:nvSpPr>
        <p:spPr>
          <a:xfrm>
            <a:off x="520861" y="170082"/>
            <a:ext cx="11979797" cy="1477328"/>
          </a:xfrm>
          <a:prstGeom prst="rect">
            <a:avLst/>
          </a:prstGeom>
          <a:noFill/>
        </p:spPr>
        <p:txBody>
          <a:bodyPr wrap="square" rtlCol="0">
            <a:spAutoFit/>
          </a:bodyPr>
          <a:lstStyle/>
          <a:p>
            <a:r>
              <a:rPr lang="en-US" sz="9000" dirty="0">
                <a:latin typeface="Aliens &amp; cows" panose="00000500000000000000" pitchFamily="2" charset="0"/>
              </a:rPr>
              <a:t>Books &amp; Online Courses</a:t>
            </a:r>
          </a:p>
        </p:txBody>
      </p:sp>
      <p:sp>
        <p:nvSpPr>
          <p:cNvPr id="3" name="TextBox 2">
            <a:extLst>
              <a:ext uri="{FF2B5EF4-FFF2-40B4-BE49-F238E27FC236}">
                <a16:creationId xmlns:a16="http://schemas.microsoft.com/office/drawing/2014/main" id="{AF789E30-DFB7-7A1E-F170-43D82D88099C}"/>
              </a:ext>
            </a:extLst>
          </p:cNvPr>
          <p:cNvSpPr txBox="1"/>
          <p:nvPr/>
        </p:nvSpPr>
        <p:spPr>
          <a:xfrm>
            <a:off x="520861" y="3191948"/>
            <a:ext cx="14393120" cy="2862322"/>
          </a:xfrm>
          <a:prstGeom prst="rect">
            <a:avLst/>
          </a:prstGeom>
          <a:noFill/>
        </p:spPr>
        <p:txBody>
          <a:bodyPr wrap="square" rtlCol="0">
            <a:spAutoFit/>
          </a:bodyPr>
          <a:lstStyle/>
          <a:p>
            <a:pPr marL="685800" indent="-685800">
              <a:buClr>
                <a:srgbClr val="CF3338"/>
              </a:buClr>
              <a:buFont typeface="Arial" panose="020B0604020202020204" pitchFamily="34" charset="0"/>
              <a:buChar char="•"/>
            </a:pPr>
            <a:r>
              <a:rPr lang="en-US" sz="6000" dirty="0">
                <a:solidFill>
                  <a:srgbClr val="CF3338"/>
                </a:solidFill>
                <a:latin typeface="Pragmatica" panose="020B0403040502020204" pitchFamily="34" charset="0"/>
                <a:hlinkClick r:id="rId2">
                  <a:extLst>
                    <a:ext uri="{A12FA001-AC4F-418D-AE19-62706E023703}">
                      <ahyp:hlinkClr xmlns:ahyp="http://schemas.microsoft.com/office/drawing/2018/hyperlinkcolor" val="tx"/>
                    </a:ext>
                  </a:extLst>
                </a:hlinkClick>
              </a:rPr>
              <a:t>2 books (O’Reilly Media)</a:t>
            </a:r>
            <a:endParaRPr lang="en-US" sz="6000" dirty="0">
              <a:solidFill>
                <a:srgbClr val="CF3338"/>
              </a:solidFill>
              <a:latin typeface="Pragmatica" panose="020B0403040502020204" pitchFamily="34" charset="0"/>
            </a:endParaRPr>
          </a:p>
          <a:p>
            <a:pPr marL="685800" indent="-685800">
              <a:buClr>
                <a:srgbClr val="CF3338"/>
              </a:buClr>
              <a:buFont typeface="Arial" panose="020B0604020202020204" pitchFamily="34" charset="0"/>
              <a:buChar char="•"/>
            </a:pPr>
            <a:r>
              <a:rPr lang="en-US" sz="6000" dirty="0">
                <a:solidFill>
                  <a:srgbClr val="CF3338"/>
                </a:solidFill>
                <a:latin typeface="Pragmatica" panose="020B0403040502020204" pitchFamily="34" charset="0"/>
                <a:hlinkClick r:id="rId3">
                  <a:extLst>
                    <a:ext uri="{A12FA001-AC4F-418D-AE19-62706E023703}">
                      <ahyp:hlinkClr xmlns:ahyp="http://schemas.microsoft.com/office/drawing/2018/hyperlinkcolor" val="tx"/>
                    </a:ext>
                  </a:extLst>
                </a:hlinkClick>
              </a:rPr>
              <a:t>LinkedIn Learning Courses</a:t>
            </a:r>
            <a:endParaRPr lang="en-US" sz="6000" dirty="0">
              <a:solidFill>
                <a:srgbClr val="CF3338"/>
              </a:solidFill>
              <a:latin typeface="Pragmatica" panose="020B0403040502020204" pitchFamily="34" charset="0"/>
            </a:endParaRPr>
          </a:p>
          <a:p>
            <a:pPr marL="685800" indent="-685800">
              <a:buClr>
                <a:srgbClr val="CF3338"/>
              </a:buClr>
              <a:buFont typeface="Arial" panose="020B0604020202020204" pitchFamily="34" charset="0"/>
              <a:buChar char="•"/>
            </a:pPr>
            <a:r>
              <a:rPr lang="en-US" sz="6000" dirty="0">
                <a:solidFill>
                  <a:srgbClr val="CF3338"/>
                </a:solidFill>
                <a:latin typeface="Pragmatica" panose="020B0403040502020204" pitchFamily="34" charset="0"/>
                <a:hlinkClick r:id="rId4">
                  <a:extLst>
                    <a:ext uri="{A12FA001-AC4F-418D-AE19-62706E023703}">
                      <ahyp:hlinkClr xmlns:ahyp="http://schemas.microsoft.com/office/drawing/2018/hyperlinkcolor" val="tx"/>
                    </a:ext>
                  </a:extLst>
                </a:hlinkClick>
              </a:rPr>
              <a:t>Quick-win video courses on </a:t>
            </a:r>
            <a:r>
              <a:rPr lang="en-US" sz="6000" dirty="0" err="1">
                <a:solidFill>
                  <a:srgbClr val="CF3338"/>
                </a:solidFill>
                <a:latin typeface="Pragmatica" panose="020B0403040502020204" pitchFamily="34" charset="0"/>
                <a:hlinkClick r:id="rId4">
                  <a:extLst>
                    <a:ext uri="{A12FA001-AC4F-418D-AE19-62706E023703}">
                      <ahyp:hlinkClr xmlns:ahyp="http://schemas.microsoft.com/office/drawing/2018/hyperlinkcolor" val="tx"/>
                    </a:ext>
                  </a:extLst>
                </a:hlinkClick>
              </a:rPr>
              <a:t>Gumroad</a:t>
            </a:r>
            <a:endParaRPr lang="en-US" sz="6000" dirty="0">
              <a:solidFill>
                <a:srgbClr val="CF3338"/>
              </a:solidFill>
              <a:latin typeface="Pragmatica" panose="020B0403040502020204" pitchFamily="34" charset="0"/>
            </a:endParaRPr>
          </a:p>
        </p:txBody>
      </p:sp>
      <p:pic>
        <p:nvPicPr>
          <p:cNvPr id="15" name="Picture 14" descr="A close up of a sign&#10;&#10;Description automatically generated">
            <a:extLst>
              <a:ext uri="{FF2B5EF4-FFF2-40B4-BE49-F238E27FC236}">
                <a16:creationId xmlns:a16="http://schemas.microsoft.com/office/drawing/2014/main" id="{3EEAA935-B9AC-7579-EA60-A4DDC8831A7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spTree>
    <p:extLst>
      <p:ext uri="{BB962C8B-B14F-4D97-AF65-F5344CB8AC3E}">
        <p14:creationId xmlns:p14="http://schemas.microsoft.com/office/powerpoint/2010/main" val="3528872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2D1794-A89B-13E7-C584-62963DC48543}"/>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85F62E68-D78B-B854-71AE-B7A12E9192C3}"/>
              </a:ext>
            </a:extLst>
          </p:cNvPr>
          <p:cNvSpPr txBox="1"/>
          <p:nvPr/>
        </p:nvSpPr>
        <p:spPr>
          <a:xfrm>
            <a:off x="520861" y="170082"/>
            <a:ext cx="11979797" cy="1477328"/>
          </a:xfrm>
          <a:prstGeom prst="rect">
            <a:avLst/>
          </a:prstGeom>
          <a:noFill/>
        </p:spPr>
        <p:txBody>
          <a:bodyPr wrap="square" rtlCol="0">
            <a:spAutoFit/>
          </a:bodyPr>
          <a:lstStyle/>
          <a:p>
            <a:r>
              <a:rPr lang="en-US" sz="9000" dirty="0">
                <a:latin typeface="Aliens &amp; cows" panose="00000500000000000000" pitchFamily="2" charset="0"/>
              </a:rPr>
              <a:t>How my services work</a:t>
            </a:r>
          </a:p>
        </p:txBody>
      </p:sp>
      <p:sp>
        <p:nvSpPr>
          <p:cNvPr id="3" name="TextBox 2">
            <a:extLst>
              <a:ext uri="{FF2B5EF4-FFF2-40B4-BE49-F238E27FC236}">
                <a16:creationId xmlns:a16="http://schemas.microsoft.com/office/drawing/2014/main" id="{125477CD-2646-7AE5-0082-FA9A59B6C7FB}"/>
              </a:ext>
            </a:extLst>
          </p:cNvPr>
          <p:cNvSpPr txBox="1"/>
          <p:nvPr/>
        </p:nvSpPr>
        <p:spPr>
          <a:xfrm>
            <a:off x="520861" y="3191948"/>
            <a:ext cx="14393120" cy="4708981"/>
          </a:xfrm>
          <a:prstGeom prst="rect">
            <a:avLst/>
          </a:prstGeom>
          <a:noFill/>
        </p:spPr>
        <p:txBody>
          <a:bodyPr wrap="square" rtlCol="0">
            <a:spAutoFit/>
          </a:bodyPr>
          <a:lstStyle/>
          <a:p>
            <a:pPr marL="685800" indent="-685800">
              <a:buClr>
                <a:srgbClr val="CF3338"/>
              </a:buClr>
              <a:buFont typeface="Arial" panose="020B0604020202020204" pitchFamily="34" charset="0"/>
              <a:buChar char="•"/>
            </a:pPr>
            <a:r>
              <a:rPr lang="en-US" sz="6000" dirty="0">
                <a:solidFill>
                  <a:schemeClr val="bg1">
                    <a:lumMod val="50000"/>
                  </a:schemeClr>
                </a:solidFill>
                <a:latin typeface="Pragmatica" panose="020B0403040502020204" pitchFamily="34" charset="0"/>
              </a:rPr>
              <a:t>Interactive, tailored workshops</a:t>
            </a:r>
          </a:p>
          <a:p>
            <a:pPr marL="685800" indent="-685800">
              <a:buClr>
                <a:srgbClr val="CF3338"/>
              </a:buClr>
              <a:buFont typeface="Arial" panose="020B0604020202020204" pitchFamily="34" charset="0"/>
              <a:buChar char="•"/>
            </a:pPr>
            <a:r>
              <a:rPr lang="en-US" sz="6000" dirty="0">
                <a:solidFill>
                  <a:schemeClr val="bg1">
                    <a:lumMod val="50000"/>
                  </a:schemeClr>
                </a:solidFill>
                <a:latin typeface="Pragmatica" panose="020B0403040502020204" pitchFamily="34" charset="0"/>
              </a:rPr>
              <a:t>Built around your team’s actual data &amp; workflow challenges</a:t>
            </a:r>
          </a:p>
          <a:p>
            <a:pPr marL="685800" indent="-685800">
              <a:buClr>
                <a:srgbClr val="CF3338"/>
              </a:buClr>
              <a:buFont typeface="Arial" panose="020B0604020202020204" pitchFamily="34" charset="0"/>
              <a:buChar char="•"/>
            </a:pPr>
            <a:r>
              <a:rPr lang="en-US" sz="6000" dirty="0">
                <a:solidFill>
                  <a:schemeClr val="bg1">
                    <a:lumMod val="50000"/>
                  </a:schemeClr>
                </a:solidFill>
                <a:latin typeface="Pragmatica" panose="020B0403040502020204" pitchFamily="34" charset="0"/>
              </a:rPr>
              <a:t>Focused on repeatable methods, clear outcomes</a:t>
            </a:r>
          </a:p>
        </p:txBody>
      </p:sp>
      <p:pic>
        <p:nvPicPr>
          <p:cNvPr id="15" name="Picture 14" descr="A close up of a sign&#10;&#10;Description automatically generated">
            <a:extLst>
              <a:ext uri="{FF2B5EF4-FFF2-40B4-BE49-F238E27FC236}">
                <a16:creationId xmlns:a16="http://schemas.microsoft.com/office/drawing/2014/main" id="{A19FEB55-2008-8663-3838-9AB2649954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spTree>
    <p:extLst>
      <p:ext uri="{BB962C8B-B14F-4D97-AF65-F5344CB8AC3E}">
        <p14:creationId xmlns:p14="http://schemas.microsoft.com/office/powerpoint/2010/main" val="19129284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0F52B2-A9A0-B9E9-76CE-057B62323FE8}"/>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1368C70-215B-D770-0308-43DB1E4D0018}"/>
              </a:ext>
            </a:extLst>
          </p:cNvPr>
          <p:cNvSpPr/>
          <p:nvPr/>
        </p:nvSpPr>
        <p:spPr>
          <a:xfrm>
            <a:off x="0" y="0"/>
            <a:ext cx="18288000" cy="10287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5" name="TextBox 4">
            <a:extLst>
              <a:ext uri="{FF2B5EF4-FFF2-40B4-BE49-F238E27FC236}">
                <a16:creationId xmlns:a16="http://schemas.microsoft.com/office/drawing/2014/main" id="{2DD8ACE7-F40C-DC21-EF62-DD6145273D59}"/>
              </a:ext>
            </a:extLst>
          </p:cNvPr>
          <p:cNvSpPr txBox="1"/>
          <p:nvPr/>
        </p:nvSpPr>
        <p:spPr>
          <a:xfrm>
            <a:off x="781292" y="590309"/>
            <a:ext cx="15486926" cy="1615827"/>
          </a:xfrm>
          <a:prstGeom prst="rect">
            <a:avLst/>
          </a:prstGeom>
          <a:noFill/>
        </p:spPr>
        <p:txBody>
          <a:bodyPr wrap="square" rtlCol="0">
            <a:spAutoFit/>
          </a:bodyPr>
          <a:lstStyle/>
          <a:p>
            <a:r>
              <a:rPr lang="en-US" sz="9900" b="1" dirty="0">
                <a:solidFill>
                  <a:schemeClr val="bg1"/>
                </a:solidFill>
                <a:latin typeface="Normafixed Tryout" panose="00000409000000000000" pitchFamily="49" charset="0"/>
              </a:rPr>
              <a:t>Three tiers of engagement</a:t>
            </a:r>
          </a:p>
        </p:txBody>
      </p:sp>
    </p:spTree>
    <p:extLst>
      <p:ext uri="{BB962C8B-B14F-4D97-AF65-F5344CB8AC3E}">
        <p14:creationId xmlns:p14="http://schemas.microsoft.com/office/powerpoint/2010/main" val="5996559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9C8AEB-B00A-020D-74D8-5CBD4950A4FF}"/>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44918A13-E8DE-9479-343B-14D08036F48F}"/>
              </a:ext>
            </a:extLst>
          </p:cNvPr>
          <p:cNvSpPr txBox="1"/>
          <p:nvPr/>
        </p:nvSpPr>
        <p:spPr>
          <a:xfrm>
            <a:off x="520861" y="170082"/>
            <a:ext cx="11979797" cy="1477328"/>
          </a:xfrm>
          <a:prstGeom prst="rect">
            <a:avLst/>
          </a:prstGeom>
          <a:noFill/>
        </p:spPr>
        <p:txBody>
          <a:bodyPr wrap="square" rtlCol="0">
            <a:spAutoFit/>
          </a:bodyPr>
          <a:lstStyle/>
          <a:p>
            <a:r>
              <a:rPr lang="en-US" sz="9000" dirty="0">
                <a:latin typeface="Aliens &amp; cows" panose="00000500000000000000" pitchFamily="2" charset="0"/>
              </a:rPr>
              <a:t>Tier 1: Essentials Training</a:t>
            </a:r>
          </a:p>
        </p:txBody>
      </p:sp>
      <p:sp>
        <p:nvSpPr>
          <p:cNvPr id="3" name="TextBox 2">
            <a:extLst>
              <a:ext uri="{FF2B5EF4-FFF2-40B4-BE49-F238E27FC236}">
                <a16:creationId xmlns:a16="http://schemas.microsoft.com/office/drawing/2014/main" id="{877392C4-4BFB-B726-2A2C-BCC10F0FDF2A}"/>
              </a:ext>
            </a:extLst>
          </p:cNvPr>
          <p:cNvSpPr txBox="1"/>
          <p:nvPr/>
        </p:nvSpPr>
        <p:spPr>
          <a:xfrm>
            <a:off x="520861" y="3191948"/>
            <a:ext cx="14393120" cy="2862322"/>
          </a:xfrm>
          <a:prstGeom prst="rect">
            <a:avLst/>
          </a:prstGeom>
          <a:noFill/>
        </p:spPr>
        <p:txBody>
          <a:bodyPr wrap="square" rtlCol="0">
            <a:spAutoFit/>
          </a:bodyPr>
          <a:lstStyle/>
          <a:p>
            <a:pPr marL="685800" indent="-685800">
              <a:buClr>
                <a:srgbClr val="CF3338"/>
              </a:buClr>
              <a:buFont typeface="Arial" panose="020B0604020202020204" pitchFamily="34" charset="0"/>
              <a:buChar char="•"/>
            </a:pPr>
            <a:r>
              <a:rPr lang="en-US" sz="6000" dirty="0">
                <a:solidFill>
                  <a:srgbClr val="707070"/>
                </a:solidFill>
                <a:latin typeface="Pragmatica" panose="020B0403040502020204" pitchFamily="34" charset="0"/>
              </a:rPr>
              <a:t>1-day focused Excel sessions (Tables, Power Query, Excel AI)</a:t>
            </a:r>
          </a:p>
          <a:p>
            <a:pPr marL="685800" indent="-685800">
              <a:buClr>
                <a:srgbClr val="CF3338"/>
              </a:buClr>
              <a:buFont typeface="Arial" panose="020B0604020202020204" pitchFamily="34" charset="0"/>
              <a:buChar char="•"/>
            </a:pPr>
            <a:r>
              <a:rPr lang="en-US" sz="6000" dirty="0">
                <a:solidFill>
                  <a:srgbClr val="707070"/>
                </a:solidFill>
                <a:latin typeface="Pragmatica" panose="020B0403040502020204" pitchFamily="34" charset="0"/>
              </a:rPr>
              <a:t>Immediate productivity boost</a:t>
            </a:r>
          </a:p>
        </p:txBody>
      </p:sp>
      <p:pic>
        <p:nvPicPr>
          <p:cNvPr id="15" name="Picture 14" descr="A close up of a sign&#10;&#10;Description automatically generated">
            <a:extLst>
              <a:ext uri="{FF2B5EF4-FFF2-40B4-BE49-F238E27FC236}">
                <a16:creationId xmlns:a16="http://schemas.microsoft.com/office/drawing/2014/main" id="{71CA1AFD-F0D2-3FAE-2A6F-A002CF8D76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spTree>
    <p:extLst>
      <p:ext uri="{BB962C8B-B14F-4D97-AF65-F5344CB8AC3E}">
        <p14:creationId xmlns:p14="http://schemas.microsoft.com/office/powerpoint/2010/main" val="13602567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30ABC0-7DAF-8175-6FFC-54F26FC584E8}"/>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E6BB445A-EEFB-EC28-F064-6FA6ED670D20}"/>
              </a:ext>
            </a:extLst>
          </p:cNvPr>
          <p:cNvSpPr txBox="1"/>
          <p:nvPr/>
        </p:nvSpPr>
        <p:spPr>
          <a:xfrm>
            <a:off x="520861" y="170082"/>
            <a:ext cx="11979797" cy="1477328"/>
          </a:xfrm>
          <a:prstGeom prst="rect">
            <a:avLst/>
          </a:prstGeom>
          <a:noFill/>
        </p:spPr>
        <p:txBody>
          <a:bodyPr wrap="square" rtlCol="0">
            <a:spAutoFit/>
          </a:bodyPr>
          <a:lstStyle/>
          <a:p>
            <a:r>
              <a:rPr lang="en-US" sz="9000" dirty="0">
                <a:latin typeface="Aliens &amp; cows" panose="00000500000000000000" pitchFamily="2" charset="0"/>
              </a:rPr>
              <a:t>Tier 2: Team Enablement</a:t>
            </a:r>
          </a:p>
        </p:txBody>
      </p:sp>
      <p:sp>
        <p:nvSpPr>
          <p:cNvPr id="3" name="TextBox 2">
            <a:extLst>
              <a:ext uri="{FF2B5EF4-FFF2-40B4-BE49-F238E27FC236}">
                <a16:creationId xmlns:a16="http://schemas.microsoft.com/office/drawing/2014/main" id="{C2A7B404-439B-84EC-4E14-2ACEC12EF86A}"/>
              </a:ext>
            </a:extLst>
          </p:cNvPr>
          <p:cNvSpPr txBox="1"/>
          <p:nvPr/>
        </p:nvSpPr>
        <p:spPr>
          <a:xfrm>
            <a:off x="520861" y="3191948"/>
            <a:ext cx="14393120" cy="2862322"/>
          </a:xfrm>
          <a:prstGeom prst="rect">
            <a:avLst/>
          </a:prstGeom>
          <a:noFill/>
        </p:spPr>
        <p:txBody>
          <a:bodyPr wrap="square" rtlCol="0">
            <a:spAutoFit/>
          </a:bodyPr>
          <a:lstStyle/>
          <a:p>
            <a:pPr marL="685800" indent="-685800">
              <a:buClr>
                <a:srgbClr val="CF3338"/>
              </a:buClr>
              <a:buFont typeface="Arial" panose="020B0604020202020204" pitchFamily="34" charset="0"/>
              <a:buChar char="•"/>
            </a:pPr>
            <a:r>
              <a:rPr lang="en-US" sz="6000" dirty="0">
                <a:solidFill>
                  <a:srgbClr val="707070"/>
                </a:solidFill>
                <a:latin typeface="Pragmatica" panose="020B0403040502020204" pitchFamily="34" charset="0"/>
              </a:rPr>
              <a:t>2-day comprehensive Modern Analytics in Excel workshop</a:t>
            </a:r>
          </a:p>
          <a:p>
            <a:pPr marL="685800" indent="-685800">
              <a:buClr>
                <a:srgbClr val="CF3338"/>
              </a:buClr>
              <a:buFont typeface="Arial" panose="020B0604020202020204" pitchFamily="34" charset="0"/>
              <a:buChar char="•"/>
            </a:pPr>
            <a:r>
              <a:rPr lang="en-US" sz="6000" dirty="0">
                <a:solidFill>
                  <a:srgbClr val="707070"/>
                </a:solidFill>
                <a:latin typeface="Pragmatica" panose="020B0403040502020204" pitchFamily="34" charset="0"/>
              </a:rPr>
              <a:t>Hands-on workflow training</a:t>
            </a:r>
          </a:p>
        </p:txBody>
      </p:sp>
      <p:pic>
        <p:nvPicPr>
          <p:cNvPr id="15" name="Picture 14" descr="A close up of a sign&#10;&#10;Description automatically generated">
            <a:extLst>
              <a:ext uri="{FF2B5EF4-FFF2-40B4-BE49-F238E27FC236}">
                <a16:creationId xmlns:a16="http://schemas.microsoft.com/office/drawing/2014/main" id="{50AC218D-918A-DAD3-E88C-4ADB020638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spTree>
    <p:extLst>
      <p:ext uri="{BB962C8B-B14F-4D97-AF65-F5344CB8AC3E}">
        <p14:creationId xmlns:p14="http://schemas.microsoft.com/office/powerpoint/2010/main" val="39191509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FB24D6-04DB-F796-9E17-012E7755E1EB}"/>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DF2FF07C-3B47-AA2D-A6BE-DCC4BC54E171}"/>
              </a:ext>
            </a:extLst>
          </p:cNvPr>
          <p:cNvSpPr txBox="1"/>
          <p:nvPr/>
        </p:nvSpPr>
        <p:spPr>
          <a:xfrm>
            <a:off x="520861" y="170082"/>
            <a:ext cx="14947739" cy="1477328"/>
          </a:xfrm>
          <a:prstGeom prst="rect">
            <a:avLst/>
          </a:prstGeom>
          <a:noFill/>
        </p:spPr>
        <p:txBody>
          <a:bodyPr wrap="square" rtlCol="0">
            <a:spAutoFit/>
          </a:bodyPr>
          <a:lstStyle/>
          <a:p>
            <a:r>
              <a:rPr lang="en-US" sz="9000" dirty="0">
                <a:latin typeface="Aliens &amp; cows" panose="00000500000000000000" pitchFamily="2" charset="0"/>
              </a:rPr>
              <a:t>Tier 3: Learning Paths Advisory</a:t>
            </a:r>
          </a:p>
        </p:txBody>
      </p:sp>
      <p:sp>
        <p:nvSpPr>
          <p:cNvPr id="3" name="TextBox 2">
            <a:extLst>
              <a:ext uri="{FF2B5EF4-FFF2-40B4-BE49-F238E27FC236}">
                <a16:creationId xmlns:a16="http://schemas.microsoft.com/office/drawing/2014/main" id="{81B616DA-7B6B-524C-26D9-7FCE9FC40526}"/>
              </a:ext>
            </a:extLst>
          </p:cNvPr>
          <p:cNvSpPr txBox="1"/>
          <p:nvPr/>
        </p:nvSpPr>
        <p:spPr>
          <a:xfrm>
            <a:off x="520861" y="3191948"/>
            <a:ext cx="14393120" cy="5632311"/>
          </a:xfrm>
          <a:prstGeom prst="rect">
            <a:avLst/>
          </a:prstGeom>
          <a:noFill/>
        </p:spPr>
        <p:txBody>
          <a:bodyPr wrap="square" rtlCol="0">
            <a:spAutoFit/>
          </a:bodyPr>
          <a:lstStyle/>
          <a:p>
            <a:pPr marL="685800" indent="-685800">
              <a:buClr>
                <a:srgbClr val="CF3338"/>
              </a:buClr>
              <a:buFont typeface="Arial" panose="020B0604020202020204" pitchFamily="34" charset="0"/>
              <a:buChar char="•"/>
            </a:pPr>
            <a:r>
              <a:rPr lang="en-US" sz="6000" dirty="0">
                <a:solidFill>
                  <a:srgbClr val="707070"/>
                </a:solidFill>
                <a:latin typeface="Pragmatica" panose="020B0403040502020204" pitchFamily="34" charset="0"/>
              </a:rPr>
              <a:t>Competency frameworks tailored to your organization</a:t>
            </a:r>
          </a:p>
          <a:p>
            <a:pPr marL="685800" indent="-685800">
              <a:buClr>
                <a:srgbClr val="CF3338"/>
              </a:buClr>
              <a:buFont typeface="Arial" panose="020B0604020202020204" pitchFamily="34" charset="0"/>
              <a:buChar char="•"/>
            </a:pPr>
            <a:r>
              <a:rPr lang="en-US" sz="6000" dirty="0">
                <a:solidFill>
                  <a:srgbClr val="707070"/>
                </a:solidFill>
                <a:latin typeface="Pragmatica" panose="020B0403040502020204" pitchFamily="34" charset="0"/>
              </a:rPr>
              <a:t>Customized learning pathways for 3–5 learner personas</a:t>
            </a:r>
          </a:p>
          <a:p>
            <a:pPr marL="685800" indent="-685800">
              <a:buClr>
                <a:srgbClr val="CF3338"/>
              </a:buClr>
              <a:buFont typeface="Arial" panose="020B0604020202020204" pitchFamily="34" charset="0"/>
              <a:buChar char="•"/>
            </a:pPr>
            <a:r>
              <a:rPr lang="en-US" sz="6000" dirty="0">
                <a:solidFill>
                  <a:srgbClr val="707070"/>
                </a:solidFill>
                <a:latin typeface="Pragmatica" panose="020B0403040502020204" pitchFamily="34" charset="0"/>
              </a:rPr>
              <a:t>Audit of existing training resources for optimized data literacy</a:t>
            </a:r>
          </a:p>
        </p:txBody>
      </p:sp>
      <p:pic>
        <p:nvPicPr>
          <p:cNvPr id="15" name="Picture 14" descr="A close up of a sign&#10;&#10;Description automatically generated">
            <a:extLst>
              <a:ext uri="{FF2B5EF4-FFF2-40B4-BE49-F238E27FC236}">
                <a16:creationId xmlns:a16="http://schemas.microsoft.com/office/drawing/2014/main" id="{BF4DD41A-0B6F-C908-15D1-2116701112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spTree>
    <p:extLst>
      <p:ext uri="{BB962C8B-B14F-4D97-AF65-F5344CB8AC3E}">
        <p14:creationId xmlns:p14="http://schemas.microsoft.com/office/powerpoint/2010/main" val="21021105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E2DCAF-F37A-CC97-B3BF-5CFDA516D99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E3FAE8CC-47EB-8FE1-36CF-63CC46254A17}"/>
              </a:ext>
            </a:extLst>
          </p:cNvPr>
          <p:cNvSpPr/>
          <p:nvPr/>
        </p:nvSpPr>
        <p:spPr>
          <a:xfrm>
            <a:off x="0" y="0"/>
            <a:ext cx="18288000" cy="10287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5" name="TextBox 4">
            <a:extLst>
              <a:ext uri="{FF2B5EF4-FFF2-40B4-BE49-F238E27FC236}">
                <a16:creationId xmlns:a16="http://schemas.microsoft.com/office/drawing/2014/main" id="{FC4B5C8C-60FF-4247-C80A-384A48F9B916}"/>
              </a:ext>
            </a:extLst>
          </p:cNvPr>
          <p:cNvSpPr txBox="1"/>
          <p:nvPr/>
        </p:nvSpPr>
        <p:spPr>
          <a:xfrm>
            <a:off x="781292" y="590309"/>
            <a:ext cx="15486926" cy="1615827"/>
          </a:xfrm>
          <a:prstGeom prst="rect">
            <a:avLst/>
          </a:prstGeom>
          <a:noFill/>
        </p:spPr>
        <p:txBody>
          <a:bodyPr wrap="square" rtlCol="0">
            <a:spAutoFit/>
          </a:bodyPr>
          <a:lstStyle/>
          <a:p>
            <a:r>
              <a:rPr lang="en-US" sz="9900" b="1" dirty="0">
                <a:solidFill>
                  <a:schemeClr val="bg1"/>
                </a:solidFill>
                <a:latin typeface="Normafixed Tryout" panose="00000409000000000000" pitchFamily="49" charset="0"/>
              </a:rPr>
              <a:t>Referrals</a:t>
            </a:r>
          </a:p>
        </p:txBody>
      </p:sp>
    </p:spTree>
    <p:extLst>
      <p:ext uri="{BB962C8B-B14F-4D97-AF65-F5344CB8AC3E}">
        <p14:creationId xmlns:p14="http://schemas.microsoft.com/office/powerpoint/2010/main" val="21605784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5C0098-6322-C59A-F32E-3C512ED0B19F}"/>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78329F23-02BB-EAA6-456A-A1E2289618DB}"/>
              </a:ext>
            </a:extLst>
          </p:cNvPr>
          <p:cNvSpPr txBox="1"/>
          <p:nvPr/>
        </p:nvSpPr>
        <p:spPr>
          <a:xfrm>
            <a:off x="520861" y="170082"/>
            <a:ext cx="14947739" cy="1477328"/>
          </a:xfrm>
          <a:prstGeom prst="rect">
            <a:avLst/>
          </a:prstGeom>
          <a:noFill/>
        </p:spPr>
        <p:txBody>
          <a:bodyPr wrap="square" rtlCol="0">
            <a:spAutoFit/>
          </a:bodyPr>
          <a:lstStyle/>
          <a:p>
            <a:r>
              <a:rPr lang="en-US" sz="9000" dirty="0">
                <a:latin typeface="Aliens &amp; cows" panose="00000500000000000000" pitchFamily="2" charset="0"/>
              </a:rPr>
              <a:t>Why referrals matter</a:t>
            </a:r>
          </a:p>
        </p:txBody>
      </p:sp>
      <p:sp>
        <p:nvSpPr>
          <p:cNvPr id="3" name="TextBox 2">
            <a:extLst>
              <a:ext uri="{FF2B5EF4-FFF2-40B4-BE49-F238E27FC236}">
                <a16:creationId xmlns:a16="http://schemas.microsoft.com/office/drawing/2014/main" id="{9C361D47-F6FD-9785-040A-60BF4AA0964E}"/>
              </a:ext>
            </a:extLst>
          </p:cNvPr>
          <p:cNvSpPr txBox="1"/>
          <p:nvPr/>
        </p:nvSpPr>
        <p:spPr>
          <a:xfrm>
            <a:off x="520861" y="3191948"/>
            <a:ext cx="14393120" cy="3785652"/>
          </a:xfrm>
          <a:prstGeom prst="rect">
            <a:avLst/>
          </a:prstGeom>
          <a:noFill/>
        </p:spPr>
        <p:txBody>
          <a:bodyPr wrap="square" rtlCol="0">
            <a:spAutoFit/>
          </a:bodyPr>
          <a:lstStyle/>
          <a:p>
            <a:pPr marL="685800" indent="-685800">
              <a:buClr>
                <a:srgbClr val="CF3338"/>
              </a:buClr>
              <a:buFont typeface="Arial" panose="020B0604020202020204" pitchFamily="34" charset="0"/>
              <a:buChar char="•"/>
            </a:pPr>
            <a:r>
              <a:rPr lang="en-US" sz="6000" dirty="0">
                <a:solidFill>
                  <a:srgbClr val="707070"/>
                </a:solidFill>
                <a:latin typeface="Pragmatica" panose="020B0403040502020204" pitchFamily="34" charset="0"/>
              </a:rPr>
              <a:t>Most of my best projects come from referrals</a:t>
            </a:r>
          </a:p>
          <a:p>
            <a:pPr marL="685800" indent="-685800">
              <a:buClr>
                <a:srgbClr val="CF3338"/>
              </a:buClr>
              <a:buFont typeface="Arial" panose="020B0604020202020204" pitchFamily="34" charset="0"/>
              <a:buChar char="•"/>
            </a:pPr>
            <a:r>
              <a:rPr lang="en-US" sz="6000" dirty="0">
                <a:solidFill>
                  <a:srgbClr val="707070"/>
                </a:solidFill>
                <a:latin typeface="Pragmatica" panose="020B0403040502020204" pitchFamily="34" charset="0"/>
              </a:rPr>
              <a:t>Your introductions help my business and your network</a:t>
            </a:r>
          </a:p>
        </p:txBody>
      </p:sp>
      <p:pic>
        <p:nvPicPr>
          <p:cNvPr id="15" name="Picture 14" descr="A close up of a sign&#10;&#10;Description automatically generated">
            <a:extLst>
              <a:ext uri="{FF2B5EF4-FFF2-40B4-BE49-F238E27FC236}">
                <a16:creationId xmlns:a16="http://schemas.microsoft.com/office/drawing/2014/main" id="{7D0A1275-470A-3E72-0250-A2F672B5DD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spTree>
    <p:extLst>
      <p:ext uri="{BB962C8B-B14F-4D97-AF65-F5344CB8AC3E}">
        <p14:creationId xmlns:p14="http://schemas.microsoft.com/office/powerpoint/2010/main" val="41770277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A59709-F721-A4FC-3C8D-F70367C489BF}"/>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0E862184-3DF0-BD80-03E6-9F9312DA5064}"/>
              </a:ext>
            </a:extLst>
          </p:cNvPr>
          <p:cNvSpPr txBox="1"/>
          <p:nvPr/>
        </p:nvSpPr>
        <p:spPr>
          <a:xfrm>
            <a:off x="520861" y="170082"/>
            <a:ext cx="14947739" cy="1323439"/>
          </a:xfrm>
          <a:prstGeom prst="rect">
            <a:avLst/>
          </a:prstGeom>
          <a:noFill/>
        </p:spPr>
        <p:txBody>
          <a:bodyPr wrap="square" rtlCol="0">
            <a:spAutoFit/>
          </a:bodyPr>
          <a:lstStyle/>
          <a:p>
            <a:r>
              <a:rPr lang="en-US" sz="8000" dirty="0">
                <a:latin typeface="Aliens &amp; cows" panose="00000500000000000000" pitchFamily="2" charset="0"/>
              </a:rPr>
              <a:t>Referral program (digital rewards)</a:t>
            </a:r>
          </a:p>
        </p:txBody>
      </p:sp>
      <p:sp>
        <p:nvSpPr>
          <p:cNvPr id="3" name="TextBox 2">
            <a:extLst>
              <a:ext uri="{FF2B5EF4-FFF2-40B4-BE49-F238E27FC236}">
                <a16:creationId xmlns:a16="http://schemas.microsoft.com/office/drawing/2014/main" id="{D2D21EA8-6BC7-4299-F585-B9AD2E036E90}"/>
              </a:ext>
            </a:extLst>
          </p:cNvPr>
          <p:cNvSpPr txBox="1"/>
          <p:nvPr/>
        </p:nvSpPr>
        <p:spPr>
          <a:xfrm>
            <a:off x="520861" y="3191948"/>
            <a:ext cx="14393120" cy="6555641"/>
          </a:xfrm>
          <a:prstGeom prst="rect">
            <a:avLst/>
          </a:prstGeom>
          <a:noFill/>
        </p:spPr>
        <p:txBody>
          <a:bodyPr wrap="square" rtlCol="0">
            <a:spAutoFit/>
          </a:bodyPr>
          <a:lstStyle/>
          <a:p>
            <a:pPr marL="685800" indent="-685800">
              <a:buClr>
                <a:srgbClr val="CF3338"/>
              </a:buClr>
              <a:buFont typeface="Arial" panose="020B0604020202020204" pitchFamily="34" charset="0"/>
              <a:buChar char="•"/>
            </a:pPr>
            <a:r>
              <a:rPr lang="en-US" sz="6000" dirty="0">
                <a:solidFill>
                  <a:srgbClr val="707070"/>
                </a:solidFill>
                <a:latin typeface="Pragmatica" panose="020B0403040502020204" pitchFamily="34" charset="0"/>
              </a:rPr>
              <a:t>Introduce someone who books a discovery call…. </a:t>
            </a:r>
            <a:r>
              <a:rPr lang="en-US" sz="6000" dirty="0">
                <a:solidFill>
                  <a:srgbClr val="CF3338"/>
                </a:solidFill>
                <a:latin typeface="Pragmatica" panose="020B0403040502020204" pitchFamily="34" charset="0"/>
                <a:hlinkClick r:id="rId2">
                  <a:extLst>
                    <a:ext uri="{A12FA001-AC4F-418D-AE19-62706E023703}">
                      <ahyp:hlinkClr xmlns:ahyp="http://schemas.microsoft.com/office/drawing/2018/hyperlinkcolor" val="tx"/>
                    </a:ext>
                  </a:extLst>
                </a:hlinkClick>
              </a:rPr>
              <a:t>One free </a:t>
            </a:r>
            <a:r>
              <a:rPr lang="en-US" sz="6000" dirty="0" err="1">
                <a:solidFill>
                  <a:srgbClr val="CF3338"/>
                </a:solidFill>
                <a:latin typeface="Pragmatica" panose="020B0403040502020204" pitchFamily="34" charset="0"/>
                <a:hlinkClick r:id="rId2">
                  <a:extLst>
                    <a:ext uri="{A12FA001-AC4F-418D-AE19-62706E023703}">
                      <ahyp:hlinkClr xmlns:ahyp="http://schemas.microsoft.com/office/drawing/2018/hyperlinkcolor" val="tx"/>
                    </a:ext>
                  </a:extLst>
                </a:hlinkClick>
              </a:rPr>
              <a:t>Gumroad</a:t>
            </a:r>
            <a:r>
              <a:rPr lang="en-US" sz="6000" dirty="0">
                <a:solidFill>
                  <a:srgbClr val="CF3338"/>
                </a:solidFill>
                <a:latin typeface="Pragmatica" panose="020B0403040502020204" pitchFamily="34" charset="0"/>
                <a:hlinkClick r:id="rId2">
                  <a:extLst>
                    <a:ext uri="{A12FA001-AC4F-418D-AE19-62706E023703}">
                      <ahyp:hlinkClr xmlns:ahyp="http://schemas.microsoft.com/office/drawing/2018/hyperlinkcolor" val="tx"/>
                    </a:ext>
                  </a:extLst>
                </a:hlinkClick>
              </a:rPr>
              <a:t> asset</a:t>
            </a:r>
            <a:r>
              <a:rPr lang="en-US" sz="6000" dirty="0">
                <a:solidFill>
                  <a:srgbClr val="CF3338"/>
                </a:solidFill>
                <a:latin typeface="Pragmatica" panose="020B0403040502020204" pitchFamily="34" charset="0"/>
              </a:rPr>
              <a:t> </a:t>
            </a:r>
            <a:r>
              <a:rPr lang="en-US" sz="6000" dirty="0">
                <a:solidFill>
                  <a:srgbClr val="707070"/>
                </a:solidFill>
                <a:latin typeface="Pragmatica" panose="020B0403040502020204" pitchFamily="34" charset="0"/>
              </a:rPr>
              <a:t> of your choice!</a:t>
            </a:r>
            <a:br>
              <a:rPr lang="en-US" sz="6000" dirty="0">
                <a:solidFill>
                  <a:srgbClr val="707070"/>
                </a:solidFill>
                <a:latin typeface="Pragmatica" panose="020B0403040502020204" pitchFamily="34" charset="0"/>
              </a:rPr>
            </a:br>
            <a:endParaRPr lang="en-US" sz="6000" dirty="0">
              <a:solidFill>
                <a:srgbClr val="707070"/>
              </a:solidFill>
              <a:latin typeface="Pragmatica" panose="020B0403040502020204" pitchFamily="34" charset="0"/>
            </a:endParaRPr>
          </a:p>
          <a:p>
            <a:pPr marL="685800" indent="-685800">
              <a:buClr>
                <a:srgbClr val="CF3338"/>
              </a:buClr>
              <a:buFont typeface="Arial" panose="020B0604020202020204" pitchFamily="34" charset="0"/>
              <a:buChar char="•"/>
            </a:pPr>
            <a:r>
              <a:rPr lang="en-US" sz="6000" dirty="0">
                <a:solidFill>
                  <a:srgbClr val="707070"/>
                </a:solidFill>
                <a:latin typeface="Pragmatica" panose="020B0403040502020204" pitchFamily="34" charset="0"/>
              </a:rPr>
              <a:t>They become a client…. Complete access to my ENTIRE </a:t>
            </a:r>
            <a:r>
              <a:rPr lang="en-US" sz="6000" dirty="0" err="1">
                <a:solidFill>
                  <a:srgbClr val="707070"/>
                </a:solidFill>
                <a:latin typeface="Pragmatica" panose="020B0403040502020204" pitchFamily="34" charset="0"/>
              </a:rPr>
              <a:t>Gumroad</a:t>
            </a:r>
            <a:r>
              <a:rPr lang="en-US" sz="6000" dirty="0">
                <a:solidFill>
                  <a:srgbClr val="707070"/>
                </a:solidFill>
                <a:latin typeface="Pragmatica" panose="020B0403040502020204" pitchFamily="34" charset="0"/>
              </a:rPr>
              <a:t> library AND a copy of one of my books!</a:t>
            </a:r>
          </a:p>
        </p:txBody>
      </p:sp>
      <p:pic>
        <p:nvPicPr>
          <p:cNvPr id="15" name="Picture 14" descr="A close up of a sign&#10;&#10;Description automatically generated">
            <a:extLst>
              <a:ext uri="{FF2B5EF4-FFF2-40B4-BE49-F238E27FC236}">
                <a16:creationId xmlns:a16="http://schemas.microsoft.com/office/drawing/2014/main" id="{51B02E3C-18DF-1D79-403D-097E46C896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spTree>
    <p:extLst>
      <p:ext uri="{BB962C8B-B14F-4D97-AF65-F5344CB8AC3E}">
        <p14:creationId xmlns:p14="http://schemas.microsoft.com/office/powerpoint/2010/main" val="3930223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18288000" cy="10287000"/>
          </a:xfrm>
          <a:prstGeom prst="rect">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5" name="TextBox 4"/>
          <p:cNvSpPr txBox="1"/>
          <p:nvPr/>
        </p:nvSpPr>
        <p:spPr>
          <a:xfrm>
            <a:off x="781292" y="590309"/>
            <a:ext cx="15486926" cy="1615827"/>
          </a:xfrm>
          <a:prstGeom prst="rect">
            <a:avLst/>
          </a:prstGeom>
          <a:noFill/>
        </p:spPr>
        <p:txBody>
          <a:bodyPr wrap="square" rtlCol="0">
            <a:spAutoFit/>
          </a:bodyPr>
          <a:lstStyle/>
          <a:p>
            <a:r>
              <a:rPr lang="en-US" sz="9900" b="1" dirty="0">
                <a:solidFill>
                  <a:schemeClr val="bg1"/>
                </a:solidFill>
                <a:latin typeface="Normafixed Tryout" panose="00000409000000000000" pitchFamily="49" charset="0"/>
              </a:rPr>
              <a:t>Hi, I’m George</a:t>
            </a:r>
          </a:p>
        </p:txBody>
      </p:sp>
      <p:pic>
        <p:nvPicPr>
          <p:cNvPr id="3" name="Picture 4" descr="Advancing into Analytics Cover Image">
            <a:extLst>
              <a:ext uri="{FF2B5EF4-FFF2-40B4-BE49-F238E27FC236}">
                <a16:creationId xmlns:a16="http://schemas.microsoft.com/office/drawing/2014/main" id="{588F684B-18EF-D76C-5F7B-15E4BAD6064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077075" y="195640"/>
            <a:ext cx="3130385" cy="408866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Free photos of Cleveland">
            <a:extLst>
              <a:ext uri="{FF2B5EF4-FFF2-40B4-BE49-F238E27FC236}">
                <a16:creationId xmlns:a16="http://schemas.microsoft.com/office/drawing/2014/main" id="{CBA53EEE-E3E1-D99E-A4DC-1C4DD2E6CE4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95692" y="2968810"/>
            <a:ext cx="5535359" cy="368447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Logo&#10;&#10;Description automatically generated">
            <a:extLst>
              <a:ext uri="{FF2B5EF4-FFF2-40B4-BE49-F238E27FC236}">
                <a16:creationId xmlns:a16="http://schemas.microsoft.com/office/drawing/2014/main" id="{97E0F267-87DF-961E-1FAA-47FD4F27A5C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83691" y="6002696"/>
            <a:ext cx="7448309" cy="5462681"/>
          </a:xfrm>
          <a:prstGeom prst="rect">
            <a:avLst/>
          </a:prstGeom>
        </p:spPr>
      </p:pic>
      <p:pic>
        <p:nvPicPr>
          <p:cNvPr id="1026" name="Picture 2" descr="Modern data analytics in Excel book cover">
            <a:extLst>
              <a:ext uri="{FF2B5EF4-FFF2-40B4-BE49-F238E27FC236}">
                <a16:creationId xmlns:a16="http://schemas.microsoft.com/office/drawing/2014/main" id="{874ADA5E-A7A7-1D02-C728-513187DE1EF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21136" y="2210054"/>
            <a:ext cx="3437261" cy="450799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Microsoft Most Valuable Professional - Wikipedia">
            <a:extLst>
              <a:ext uri="{FF2B5EF4-FFF2-40B4-BE49-F238E27FC236}">
                <a16:creationId xmlns:a16="http://schemas.microsoft.com/office/drawing/2014/main" id="{36C71929-5967-B93D-05FE-E330D621C59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4642" y="7832951"/>
            <a:ext cx="5057775" cy="202882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Thais Cooke on LinkedIn: #linkedinlearninginstructor #linkedinlearning | 82  comments">
            <a:extLst>
              <a:ext uri="{FF2B5EF4-FFF2-40B4-BE49-F238E27FC236}">
                <a16:creationId xmlns:a16="http://schemas.microsoft.com/office/drawing/2014/main" id="{2E3C0D6C-F7C9-F3C4-3BAA-FF34E086E7E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478000" y="5312978"/>
            <a:ext cx="333375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29011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629F3B-66F6-2DFF-0DD2-E675D301B9E2}"/>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7191E071-9895-6FB6-F22E-1F074E411B2E}"/>
              </a:ext>
            </a:extLst>
          </p:cNvPr>
          <p:cNvSpPr txBox="1"/>
          <p:nvPr/>
        </p:nvSpPr>
        <p:spPr>
          <a:xfrm>
            <a:off x="520861" y="170082"/>
            <a:ext cx="14947739" cy="1323439"/>
          </a:xfrm>
          <a:prstGeom prst="rect">
            <a:avLst/>
          </a:prstGeom>
          <a:noFill/>
        </p:spPr>
        <p:txBody>
          <a:bodyPr wrap="square" rtlCol="0">
            <a:spAutoFit/>
          </a:bodyPr>
          <a:lstStyle/>
          <a:p>
            <a:r>
              <a:rPr lang="en-US" sz="8000" dirty="0">
                <a:latin typeface="Aliens &amp; cows" panose="00000500000000000000" pitchFamily="2" charset="0"/>
              </a:rPr>
              <a:t>Attendee freebie</a:t>
            </a:r>
          </a:p>
        </p:txBody>
      </p:sp>
      <p:sp>
        <p:nvSpPr>
          <p:cNvPr id="3" name="TextBox 2">
            <a:extLst>
              <a:ext uri="{FF2B5EF4-FFF2-40B4-BE49-F238E27FC236}">
                <a16:creationId xmlns:a16="http://schemas.microsoft.com/office/drawing/2014/main" id="{3B7C3EBD-E30E-61DE-35DB-807E49DBD32A}"/>
              </a:ext>
            </a:extLst>
          </p:cNvPr>
          <p:cNvSpPr txBox="1"/>
          <p:nvPr/>
        </p:nvSpPr>
        <p:spPr>
          <a:xfrm>
            <a:off x="520861" y="3191948"/>
            <a:ext cx="14393120" cy="5632311"/>
          </a:xfrm>
          <a:prstGeom prst="rect">
            <a:avLst/>
          </a:prstGeom>
          <a:noFill/>
        </p:spPr>
        <p:txBody>
          <a:bodyPr wrap="square" rtlCol="0">
            <a:spAutoFit/>
          </a:bodyPr>
          <a:lstStyle/>
          <a:p>
            <a:pPr marL="685800" indent="-685800">
              <a:buClr>
                <a:srgbClr val="CF3338"/>
              </a:buClr>
              <a:buFont typeface="Arial" panose="020B0604020202020204" pitchFamily="34" charset="0"/>
              <a:buChar char="•"/>
            </a:pPr>
            <a:r>
              <a:rPr lang="en-US" sz="6000" dirty="0">
                <a:solidFill>
                  <a:srgbClr val="707070"/>
                </a:solidFill>
                <a:latin typeface="Pragmatica" panose="020B0403040502020204" pitchFamily="34" charset="0"/>
              </a:rPr>
              <a:t>Modern Excel Starter Kit PDF</a:t>
            </a:r>
            <a:br>
              <a:rPr lang="en-US" sz="6000" dirty="0">
                <a:solidFill>
                  <a:srgbClr val="707070"/>
                </a:solidFill>
                <a:latin typeface="Pragmatica" panose="020B0403040502020204" pitchFamily="34" charset="0"/>
              </a:rPr>
            </a:br>
            <a:endParaRPr lang="en-US" sz="6000" dirty="0">
              <a:solidFill>
                <a:srgbClr val="707070"/>
              </a:solidFill>
              <a:latin typeface="Pragmatica" panose="020B0403040502020204" pitchFamily="34" charset="0"/>
            </a:endParaRPr>
          </a:p>
          <a:p>
            <a:pPr marL="685800" indent="-685800">
              <a:buClr>
                <a:srgbClr val="CF3338"/>
              </a:buClr>
              <a:buFont typeface="Arial" panose="020B0604020202020204" pitchFamily="34" charset="0"/>
              <a:buChar char="•"/>
            </a:pPr>
            <a:r>
              <a:rPr lang="en-US" sz="6000" dirty="0">
                <a:solidFill>
                  <a:srgbClr val="707070"/>
                </a:solidFill>
                <a:latin typeface="Pragmatica" panose="020B0403040502020204" pitchFamily="34" charset="0"/>
              </a:rPr>
              <a:t>Introduction, learning strategies, additional resources to master Modern Excel</a:t>
            </a:r>
            <a:br>
              <a:rPr lang="en-US" sz="6000" dirty="0">
                <a:solidFill>
                  <a:srgbClr val="707070"/>
                </a:solidFill>
                <a:latin typeface="Pragmatica" panose="020B0403040502020204" pitchFamily="34" charset="0"/>
              </a:rPr>
            </a:br>
            <a:endParaRPr lang="en-US" sz="6000" dirty="0">
              <a:solidFill>
                <a:srgbClr val="707070"/>
              </a:solidFill>
              <a:latin typeface="Pragmatica" panose="020B0403040502020204" pitchFamily="34" charset="0"/>
            </a:endParaRPr>
          </a:p>
          <a:p>
            <a:pPr marL="685800" indent="-685800">
              <a:buClr>
                <a:srgbClr val="CF3338"/>
              </a:buClr>
              <a:buFont typeface="Arial" panose="020B0604020202020204" pitchFamily="34" charset="0"/>
              <a:buChar char="•"/>
            </a:pPr>
            <a:r>
              <a:rPr lang="en-US" sz="6000" dirty="0">
                <a:solidFill>
                  <a:srgbClr val="707070"/>
                </a:solidFill>
                <a:latin typeface="Pragmatica" panose="020B0403040502020204" pitchFamily="34" charset="0"/>
              </a:rPr>
              <a:t>Available in the event downloads folder</a:t>
            </a:r>
          </a:p>
        </p:txBody>
      </p:sp>
      <p:pic>
        <p:nvPicPr>
          <p:cNvPr id="15" name="Picture 14" descr="A close up of a sign&#10;&#10;Description automatically generated">
            <a:extLst>
              <a:ext uri="{FF2B5EF4-FFF2-40B4-BE49-F238E27FC236}">
                <a16:creationId xmlns:a16="http://schemas.microsoft.com/office/drawing/2014/main" id="{13B07C37-CB06-81A2-E8A5-6FB14518C8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spTree>
    <p:extLst>
      <p:ext uri="{BB962C8B-B14F-4D97-AF65-F5344CB8AC3E}">
        <p14:creationId xmlns:p14="http://schemas.microsoft.com/office/powerpoint/2010/main" val="30186893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8CB409-CE91-9113-CF5B-9EF56BE94356}"/>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DB8D7723-DD6F-44FA-345F-472CF117590F}"/>
              </a:ext>
            </a:extLst>
          </p:cNvPr>
          <p:cNvSpPr txBox="1"/>
          <p:nvPr/>
        </p:nvSpPr>
        <p:spPr>
          <a:xfrm>
            <a:off x="520861" y="170082"/>
            <a:ext cx="14947739" cy="1323439"/>
          </a:xfrm>
          <a:prstGeom prst="rect">
            <a:avLst/>
          </a:prstGeom>
          <a:noFill/>
        </p:spPr>
        <p:txBody>
          <a:bodyPr wrap="square" rtlCol="0">
            <a:spAutoFit/>
          </a:bodyPr>
          <a:lstStyle/>
          <a:p>
            <a:r>
              <a:rPr lang="en-US" sz="8000" dirty="0">
                <a:latin typeface="Aliens &amp; cows" panose="00000500000000000000" pitchFamily="2" charset="0"/>
              </a:rPr>
              <a:t>Next steps</a:t>
            </a:r>
          </a:p>
        </p:txBody>
      </p:sp>
      <p:sp>
        <p:nvSpPr>
          <p:cNvPr id="3" name="TextBox 2">
            <a:extLst>
              <a:ext uri="{FF2B5EF4-FFF2-40B4-BE49-F238E27FC236}">
                <a16:creationId xmlns:a16="http://schemas.microsoft.com/office/drawing/2014/main" id="{80175D3E-AE80-1413-C125-5F34E069E354}"/>
              </a:ext>
            </a:extLst>
          </p:cNvPr>
          <p:cNvSpPr txBox="1"/>
          <p:nvPr/>
        </p:nvSpPr>
        <p:spPr>
          <a:xfrm>
            <a:off x="520861" y="3191948"/>
            <a:ext cx="14393120" cy="2862322"/>
          </a:xfrm>
          <a:prstGeom prst="rect">
            <a:avLst/>
          </a:prstGeom>
          <a:noFill/>
        </p:spPr>
        <p:txBody>
          <a:bodyPr wrap="square" rtlCol="0">
            <a:spAutoFit/>
          </a:bodyPr>
          <a:lstStyle/>
          <a:p>
            <a:pPr marL="685800" indent="-685800">
              <a:buClr>
                <a:srgbClr val="CF3338"/>
              </a:buClr>
              <a:buFont typeface="Arial" panose="020B0604020202020204" pitchFamily="34" charset="0"/>
              <a:buChar char="•"/>
            </a:pPr>
            <a:r>
              <a:rPr lang="en-US" sz="6000" dirty="0">
                <a:solidFill>
                  <a:srgbClr val="707070"/>
                </a:solidFill>
                <a:latin typeface="Pragmatica" panose="020B0403040502020204" pitchFamily="34" charset="0"/>
              </a:rPr>
              <a:t>Book a discovery call</a:t>
            </a:r>
          </a:p>
          <a:p>
            <a:pPr marL="685800" indent="-685800">
              <a:buClr>
                <a:srgbClr val="CF3338"/>
              </a:buClr>
              <a:buFont typeface="Arial" panose="020B0604020202020204" pitchFamily="34" charset="0"/>
              <a:buChar char="•"/>
            </a:pPr>
            <a:r>
              <a:rPr lang="en-US" sz="6000" dirty="0">
                <a:solidFill>
                  <a:srgbClr val="707070"/>
                </a:solidFill>
                <a:latin typeface="Pragmatica" panose="020B0403040502020204" pitchFamily="34" charset="0"/>
              </a:rPr>
              <a:t>Follow me on LinkedIn</a:t>
            </a:r>
          </a:p>
          <a:p>
            <a:pPr marL="685800" indent="-685800">
              <a:buClr>
                <a:srgbClr val="CF3338"/>
              </a:buClr>
              <a:buFont typeface="Arial" panose="020B0604020202020204" pitchFamily="34" charset="0"/>
              <a:buChar char="•"/>
            </a:pPr>
            <a:r>
              <a:rPr lang="en-US" sz="6000" dirty="0">
                <a:solidFill>
                  <a:srgbClr val="707070"/>
                </a:solidFill>
                <a:latin typeface="Pragmatica" panose="020B0403040502020204" pitchFamily="34" charset="0"/>
              </a:rPr>
              <a:t>Share this event with your network</a:t>
            </a:r>
          </a:p>
        </p:txBody>
      </p:sp>
      <p:pic>
        <p:nvPicPr>
          <p:cNvPr id="15" name="Picture 14" descr="A close up of a sign&#10;&#10;Description automatically generated">
            <a:extLst>
              <a:ext uri="{FF2B5EF4-FFF2-40B4-BE49-F238E27FC236}">
                <a16:creationId xmlns:a16="http://schemas.microsoft.com/office/drawing/2014/main" id="{23401A70-278E-956F-C05F-181A5C8C8A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spTree>
    <p:extLst>
      <p:ext uri="{BB962C8B-B14F-4D97-AF65-F5344CB8AC3E}">
        <p14:creationId xmlns:p14="http://schemas.microsoft.com/office/powerpoint/2010/main" val="32787768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C0C042-4FA7-C99A-DB6A-E56C8A4C9FF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B38FBC8C-6CC2-040B-E74D-EA0547D9066A}"/>
              </a:ext>
            </a:extLst>
          </p:cNvPr>
          <p:cNvSpPr/>
          <p:nvPr/>
        </p:nvSpPr>
        <p:spPr>
          <a:xfrm>
            <a:off x="0" y="0"/>
            <a:ext cx="18288000" cy="10287000"/>
          </a:xfrm>
          <a:prstGeom prst="rect">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5" name="TextBox 4">
            <a:extLst>
              <a:ext uri="{FF2B5EF4-FFF2-40B4-BE49-F238E27FC236}">
                <a16:creationId xmlns:a16="http://schemas.microsoft.com/office/drawing/2014/main" id="{C3242B5A-8DE0-9FEB-CCC9-737A969B938A}"/>
              </a:ext>
            </a:extLst>
          </p:cNvPr>
          <p:cNvSpPr txBox="1"/>
          <p:nvPr/>
        </p:nvSpPr>
        <p:spPr>
          <a:xfrm>
            <a:off x="781292" y="590309"/>
            <a:ext cx="15486926" cy="1615827"/>
          </a:xfrm>
          <a:prstGeom prst="rect">
            <a:avLst/>
          </a:prstGeom>
          <a:noFill/>
        </p:spPr>
        <p:txBody>
          <a:bodyPr wrap="square" rtlCol="0">
            <a:spAutoFit/>
          </a:bodyPr>
          <a:lstStyle/>
          <a:p>
            <a:r>
              <a:rPr lang="en-US" sz="9900" b="1" dirty="0">
                <a:solidFill>
                  <a:schemeClr val="bg1"/>
                </a:solidFill>
                <a:latin typeface="Normafixed Tryout" panose="00000409000000000000" pitchFamily="49" charset="0"/>
              </a:rPr>
              <a:t>Thank you!</a:t>
            </a:r>
          </a:p>
        </p:txBody>
      </p:sp>
    </p:spTree>
    <p:extLst>
      <p:ext uri="{BB962C8B-B14F-4D97-AF65-F5344CB8AC3E}">
        <p14:creationId xmlns:p14="http://schemas.microsoft.com/office/powerpoint/2010/main" val="39986720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rotWithShape="1">
          <a:blip r:embed="rId2">
            <a:extLst>
              <a:ext uri="{28A0092B-C50C-407E-A947-70E740481C1C}">
                <a14:useLocalDpi xmlns:a14="http://schemas.microsoft.com/office/drawing/2010/main" val="0"/>
              </a:ext>
            </a:extLst>
          </a:blip>
          <a:srcRect l="50728" t="56371"/>
          <a:stretch/>
        </p:blipFill>
        <p:spPr>
          <a:xfrm>
            <a:off x="12204691" y="3316148"/>
            <a:ext cx="6083309" cy="6970854"/>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7744" y="-3724155"/>
            <a:ext cx="15257208" cy="11189825"/>
          </a:xfrm>
          <a:prstGeom prst="rect">
            <a:avLst/>
          </a:prstGeom>
        </p:spPr>
      </p:pic>
      <p:sp>
        <p:nvSpPr>
          <p:cNvPr id="11" name="TextBox 10"/>
          <p:cNvSpPr txBox="1"/>
          <p:nvPr/>
        </p:nvSpPr>
        <p:spPr>
          <a:xfrm>
            <a:off x="486137" y="2531318"/>
            <a:ext cx="11979797" cy="923330"/>
          </a:xfrm>
          <a:prstGeom prst="rect">
            <a:avLst/>
          </a:prstGeom>
          <a:noFill/>
        </p:spPr>
        <p:txBody>
          <a:bodyPr wrap="square" rtlCol="0">
            <a:spAutoFit/>
          </a:bodyPr>
          <a:lstStyle/>
          <a:p>
            <a:r>
              <a:rPr lang="en-US" sz="5400" b="1" dirty="0">
                <a:solidFill>
                  <a:srgbClr val="CF3338"/>
                </a:solidFill>
                <a:latin typeface="Pragmatica" panose="020B0403040502020204" pitchFamily="34" charset="0"/>
              </a:rPr>
              <a:t>Questions?</a:t>
            </a:r>
          </a:p>
        </p:txBody>
      </p:sp>
      <p:pic>
        <p:nvPicPr>
          <p:cNvPr id="5" name="Picture 4">
            <a:extLst>
              <a:ext uri="{FF2B5EF4-FFF2-40B4-BE49-F238E27FC236}">
                <a16:creationId xmlns:a16="http://schemas.microsoft.com/office/drawing/2014/main" id="{54A06221-5316-4BCF-9FDA-BDB95FF4A778}"/>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2204691" y="3317239"/>
            <a:ext cx="6083309" cy="6968672"/>
          </a:xfrm>
          <a:prstGeom prst="rect">
            <a:avLst/>
          </a:prstGeom>
        </p:spPr>
      </p:pic>
    </p:spTree>
    <p:extLst>
      <p:ext uri="{BB962C8B-B14F-4D97-AF65-F5344CB8AC3E}">
        <p14:creationId xmlns:p14="http://schemas.microsoft.com/office/powerpoint/2010/main" val="1689860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520861" y="170082"/>
            <a:ext cx="11979797" cy="1477328"/>
          </a:xfrm>
          <a:prstGeom prst="rect">
            <a:avLst/>
          </a:prstGeom>
          <a:noFill/>
        </p:spPr>
        <p:txBody>
          <a:bodyPr wrap="square" rtlCol="0">
            <a:spAutoFit/>
          </a:bodyPr>
          <a:lstStyle/>
          <a:p>
            <a:r>
              <a:rPr lang="en-US" sz="9000" dirty="0">
                <a:latin typeface="Aliens &amp; cows" panose="00000500000000000000" pitchFamily="2" charset="0"/>
              </a:rPr>
              <a:t>What to expect today</a:t>
            </a:r>
          </a:p>
        </p:txBody>
      </p:sp>
      <p:sp>
        <p:nvSpPr>
          <p:cNvPr id="3" name="TextBox 2"/>
          <p:cNvSpPr txBox="1"/>
          <p:nvPr/>
        </p:nvSpPr>
        <p:spPr>
          <a:xfrm>
            <a:off x="520861" y="3191948"/>
            <a:ext cx="14393120" cy="2585323"/>
          </a:xfrm>
          <a:prstGeom prst="rect">
            <a:avLst/>
          </a:prstGeom>
          <a:noFill/>
        </p:spPr>
        <p:txBody>
          <a:bodyPr wrap="square" rtlCol="0">
            <a:spAutoFit/>
          </a:bodyPr>
          <a:lstStyle/>
          <a:p>
            <a:pPr marL="685800" indent="-685800">
              <a:buClr>
                <a:srgbClr val="CF3338"/>
              </a:buClr>
              <a:buFont typeface="Arial" panose="020B0604020202020204" pitchFamily="34" charset="0"/>
              <a:buChar char="•"/>
            </a:pPr>
            <a:r>
              <a:rPr lang="en-US" sz="5400" dirty="0">
                <a:solidFill>
                  <a:srgbClr val="707070"/>
                </a:solidFill>
                <a:latin typeface="Pragmatica" panose="020B0403040502020204" pitchFamily="34" charset="0"/>
              </a:rPr>
              <a:t>Practical Excel demos</a:t>
            </a:r>
          </a:p>
          <a:p>
            <a:pPr marL="685800" indent="-685800">
              <a:buClr>
                <a:srgbClr val="CF3338"/>
              </a:buClr>
              <a:buFont typeface="Arial" panose="020B0604020202020204" pitchFamily="34" charset="0"/>
              <a:buChar char="•"/>
            </a:pPr>
            <a:r>
              <a:rPr lang="en-US" sz="5400" dirty="0">
                <a:solidFill>
                  <a:srgbClr val="707070"/>
                </a:solidFill>
                <a:latin typeface="Pragmatica" panose="020B0403040502020204" pitchFamily="34" charset="0"/>
              </a:rPr>
              <a:t>Transparent look at my services and offerings</a:t>
            </a:r>
          </a:p>
          <a:p>
            <a:pPr marL="685800" indent="-685800">
              <a:buClr>
                <a:srgbClr val="CF3338"/>
              </a:buClr>
              <a:buFont typeface="Arial" panose="020B0604020202020204" pitchFamily="34" charset="0"/>
              <a:buChar char="•"/>
            </a:pPr>
            <a:r>
              <a:rPr lang="en-US" sz="5400" dirty="0">
                <a:solidFill>
                  <a:srgbClr val="707070"/>
                </a:solidFill>
                <a:latin typeface="Pragmatica" panose="020B0403040502020204" pitchFamily="34" charset="0"/>
              </a:rPr>
              <a:t>Referral program &amp; bonus resources</a:t>
            </a:r>
          </a:p>
        </p:txBody>
      </p:sp>
      <p:pic>
        <p:nvPicPr>
          <p:cNvPr id="15" name="Picture 14" descr="A close up of a sign&#10;&#10;Description automatically generated">
            <a:extLst>
              <a:ext uri="{FF2B5EF4-FFF2-40B4-BE49-F238E27FC236}">
                <a16:creationId xmlns:a16="http://schemas.microsoft.com/office/drawing/2014/main" id="{29761B90-A7DE-4A60-A915-F085BD87CA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spTree>
    <p:extLst>
      <p:ext uri="{BB962C8B-B14F-4D97-AF65-F5344CB8AC3E}">
        <p14:creationId xmlns:p14="http://schemas.microsoft.com/office/powerpoint/2010/main" val="787076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A9E9DD-6C52-11D7-FF34-4264EA227251}"/>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E34997D2-521B-C2AB-A68A-2EB202160AAF}"/>
              </a:ext>
            </a:extLst>
          </p:cNvPr>
          <p:cNvSpPr txBox="1"/>
          <p:nvPr/>
        </p:nvSpPr>
        <p:spPr>
          <a:xfrm>
            <a:off x="520861" y="170082"/>
            <a:ext cx="11979797" cy="1477328"/>
          </a:xfrm>
          <a:prstGeom prst="rect">
            <a:avLst/>
          </a:prstGeom>
          <a:noFill/>
        </p:spPr>
        <p:txBody>
          <a:bodyPr wrap="square" rtlCol="0">
            <a:spAutoFit/>
          </a:bodyPr>
          <a:lstStyle/>
          <a:p>
            <a:r>
              <a:rPr lang="en-US" sz="9000" dirty="0">
                <a:latin typeface="Aliens &amp; cows" panose="00000500000000000000" pitchFamily="2" charset="0"/>
              </a:rPr>
              <a:t>Resources for today</a:t>
            </a:r>
          </a:p>
        </p:txBody>
      </p:sp>
      <p:sp>
        <p:nvSpPr>
          <p:cNvPr id="3" name="TextBox 2">
            <a:extLst>
              <a:ext uri="{FF2B5EF4-FFF2-40B4-BE49-F238E27FC236}">
                <a16:creationId xmlns:a16="http://schemas.microsoft.com/office/drawing/2014/main" id="{0770AD58-6393-FAA1-1B49-C4E35BD89376}"/>
              </a:ext>
            </a:extLst>
          </p:cNvPr>
          <p:cNvSpPr txBox="1"/>
          <p:nvPr/>
        </p:nvSpPr>
        <p:spPr>
          <a:xfrm>
            <a:off x="520861" y="3191948"/>
            <a:ext cx="14393120" cy="3046988"/>
          </a:xfrm>
          <a:prstGeom prst="rect">
            <a:avLst/>
          </a:prstGeom>
          <a:noFill/>
        </p:spPr>
        <p:txBody>
          <a:bodyPr wrap="square" rtlCol="0">
            <a:spAutoFit/>
          </a:bodyPr>
          <a:lstStyle/>
          <a:p>
            <a:pPr marL="685800" indent="-685800">
              <a:buClr>
                <a:srgbClr val="CF3338"/>
              </a:buClr>
              <a:buFont typeface="Arial" panose="020B0604020202020204" pitchFamily="34" charset="0"/>
              <a:buChar char="•"/>
            </a:pPr>
            <a:r>
              <a:rPr lang="en-US" sz="9600" dirty="0">
                <a:solidFill>
                  <a:srgbClr val="707070"/>
                </a:solidFill>
                <a:latin typeface="Pragmatica" panose="020B0403040502020204" pitchFamily="34" charset="0"/>
              </a:rPr>
              <a:t>Download at </a:t>
            </a:r>
            <a:r>
              <a:rPr lang="en-US" sz="9600" dirty="0">
                <a:solidFill>
                  <a:srgbClr val="CF3338"/>
                </a:solidFill>
                <a:latin typeface="Pragmatica" panose="020B0403040502020204" pitchFamily="34" charset="0"/>
                <a:hlinkClick r:id="rId2">
                  <a:extLst>
                    <a:ext uri="{A12FA001-AC4F-418D-AE19-62706E023703}">
                      <ahyp:hlinkClr xmlns:ahyp="http://schemas.microsoft.com/office/drawing/2018/hyperlinkcolor" val="tx"/>
                    </a:ext>
                  </a:extLst>
                </a:hlinkClick>
              </a:rPr>
              <a:t>https://swiy.co/mxldd</a:t>
            </a:r>
            <a:r>
              <a:rPr lang="en-US" sz="9600" dirty="0">
                <a:solidFill>
                  <a:srgbClr val="CF3338"/>
                </a:solidFill>
                <a:latin typeface="Pragmatica" panose="020B0403040502020204" pitchFamily="34" charset="0"/>
              </a:rPr>
              <a:t> </a:t>
            </a:r>
          </a:p>
        </p:txBody>
      </p:sp>
      <p:pic>
        <p:nvPicPr>
          <p:cNvPr id="15" name="Picture 14" descr="A close up of a sign&#10;&#10;Description automatically generated">
            <a:extLst>
              <a:ext uri="{FF2B5EF4-FFF2-40B4-BE49-F238E27FC236}">
                <a16:creationId xmlns:a16="http://schemas.microsoft.com/office/drawing/2014/main" id="{9B8F3280-B18F-CF7A-E13E-97BB5CDA86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spTree>
    <p:extLst>
      <p:ext uri="{BB962C8B-B14F-4D97-AF65-F5344CB8AC3E}">
        <p14:creationId xmlns:p14="http://schemas.microsoft.com/office/powerpoint/2010/main" val="1321459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861630" y="0"/>
            <a:ext cx="8426370" cy="10287000"/>
          </a:xfrm>
          <a:prstGeom prst="rect">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5579524" y="7544693"/>
            <a:ext cx="2708477" cy="2987579"/>
          </a:xfrm>
          <a:prstGeom prst="rect">
            <a:avLst/>
          </a:prstGeom>
        </p:spPr>
      </p:pic>
      <p:sp>
        <p:nvSpPr>
          <p:cNvPr id="3" name="TextBox 2"/>
          <p:cNvSpPr txBox="1"/>
          <p:nvPr/>
        </p:nvSpPr>
        <p:spPr>
          <a:xfrm>
            <a:off x="260431" y="329879"/>
            <a:ext cx="8906720" cy="7561557"/>
          </a:xfrm>
          <a:prstGeom prst="rect">
            <a:avLst/>
          </a:prstGeom>
          <a:noFill/>
        </p:spPr>
        <p:txBody>
          <a:bodyPr wrap="square" rtlCol="0">
            <a:spAutoFit/>
          </a:bodyPr>
          <a:lstStyle/>
          <a:p>
            <a:r>
              <a:rPr lang="en-US" sz="6000" b="1" dirty="0">
                <a:solidFill>
                  <a:srgbClr val="CF3338"/>
                </a:solidFill>
                <a:latin typeface="Pragmatica" panose="020B0403040502020204" pitchFamily="34" charset="0"/>
              </a:rPr>
              <a:t>Quick Win #1: Reliable Data Inputs with Excel Tables</a:t>
            </a:r>
            <a:endParaRPr lang="en-US" sz="4200" dirty="0">
              <a:solidFill>
                <a:srgbClr val="CF3338"/>
              </a:solidFill>
              <a:latin typeface="Pragmatica" panose="020B0403040502020204" pitchFamily="34" charset="0"/>
            </a:endParaRPr>
          </a:p>
          <a:p>
            <a:pPr marL="685800" indent="-542925">
              <a:lnSpc>
                <a:spcPct val="115000"/>
              </a:lnSpc>
              <a:spcBef>
                <a:spcPts val="1125"/>
              </a:spcBef>
              <a:buClr>
                <a:srgbClr val="C00000"/>
              </a:buClr>
              <a:buSzPts val="2100"/>
              <a:buFont typeface="Arial"/>
              <a:buAutoNum type="arabicPeriod"/>
            </a:pPr>
            <a:endParaRPr lang="en-US" sz="3600" dirty="0">
              <a:solidFill>
                <a:srgbClr val="C00000"/>
              </a:solidFill>
              <a:latin typeface="Pragmatica" panose="020B0403040502020204"/>
              <a:sym typeface="Consolas"/>
            </a:endParaRPr>
          </a:p>
          <a:p>
            <a:pPr marL="685800" indent="-542925">
              <a:lnSpc>
                <a:spcPct val="115000"/>
              </a:lnSpc>
              <a:spcBef>
                <a:spcPts val="1125"/>
              </a:spcBef>
              <a:buClr>
                <a:srgbClr val="C00000"/>
              </a:buClr>
              <a:buSzPts val="2100"/>
              <a:buFont typeface="Arial"/>
              <a:buAutoNum type="arabicPeriod"/>
            </a:pPr>
            <a:r>
              <a:rPr lang="en-US" sz="4000" dirty="0">
                <a:solidFill>
                  <a:srgbClr val="C00000"/>
                </a:solidFill>
                <a:latin typeface="Pragmatica" panose="020B0403040502020204"/>
                <a:sym typeface="Consolas"/>
              </a:rPr>
              <a:t>Problem: Manual range updates and formatting chaos</a:t>
            </a:r>
          </a:p>
          <a:p>
            <a:pPr marL="685800" indent="-542925">
              <a:lnSpc>
                <a:spcPct val="115000"/>
              </a:lnSpc>
              <a:spcBef>
                <a:spcPts val="1125"/>
              </a:spcBef>
              <a:buClr>
                <a:srgbClr val="C00000"/>
              </a:buClr>
              <a:buSzPts val="2100"/>
              <a:buFont typeface="Arial"/>
              <a:buAutoNum type="arabicPeriod"/>
            </a:pPr>
            <a:r>
              <a:rPr lang="en-US" sz="4000" dirty="0">
                <a:solidFill>
                  <a:srgbClr val="C00000"/>
                </a:solidFill>
                <a:latin typeface="Pragmatica" panose="020B0403040502020204"/>
                <a:sym typeface="Consolas"/>
              </a:rPr>
              <a:t>Demo: Transform ranges into smart Excel Tables</a:t>
            </a:r>
          </a:p>
          <a:p>
            <a:pPr marL="685800" indent="-542925">
              <a:lnSpc>
                <a:spcPct val="115000"/>
              </a:lnSpc>
              <a:spcBef>
                <a:spcPts val="1125"/>
              </a:spcBef>
              <a:buClr>
                <a:srgbClr val="C00000"/>
              </a:buClr>
              <a:buSzPts val="2100"/>
              <a:buFont typeface="Arial"/>
              <a:buAutoNum type="arabicPeriod"/>
            </a:pPr>
            <a:r>
              <a:rPr lang="en-US" sz="4000" dirty="0">
                <a:solidFill>
                  <a:srgbClr val="C00000"/>
                </a:solidFill>
                <a:latin typeface="Pragmatica" panose="020B0403040502020204"/>
                <a:sym typeface="Consolas"/>
              </a:rPr>
              <a:t>Result: Faster, cleaner spreadsheets</a:t>
            </a:r>
          </a:p>
        </p:txBody>
      </p:sp>
    </p:spTree>
    <p:extLst>
      <p:ext uri="{BB962C8B-B14F-4D97-AF65-F5344CB8AC3E}">
        <p14:creationId xmlns:p14="http://schemas.microsoft.com/office/powerpoint/2010/main" val="3871531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61A27C-8894-1039-C10D-49DEF731C871}"/>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9AA0A13-9A6F-743A-214C-42DDAEB6B116}"/>
              </a:ext>
            </a:extLst>
          </p:cNvPr>
          <p:cNvSpPr/>
          <p:nvPr/>
        </p:nvSpPr>
        <p:spPr>
          <a:xfrm>
            <a:off x="9861630" y="0"/>
            <a:ext cx="8426370" cy="10287000"/>
          </a:xfrm>
          <a:prstGeom prst="rect">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pic>
        <p:nvPicPr>
          <p:cNvPr id="2" name="Picture 1">
            <a:extLst>
              <a:ext uri="{FF2B5EF4-FFF2-40B4-BE49-F238E27FC236}">
                <a16:creationId xmlns:a16="http://schemas.microsoft.com/office/drawing/2014/main" id="{CE70788E-B0DE-D358-5D84-0751068117D4}"/>
              </a:ext>
            </a:extLst>
          </p:cNvPr>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5579524" y="7544693"/>
            <a:ext cx="2708477" cy="2987579"/>
          </a:xfrm>
          <a:prstGeom prst="rect">
            <a:avLst/>
          </a:prstGeom>
        </p:spPr>
      </p:pic>
      <p:sp>
        <p:nvSpPr>
          <p:cNvPr id="3" name="TextBox 2">
            <a:extLst>
              <a:ext uri="{FF2B5EF4-FFF2-40B4-BE49-F238E27FC236}">
                <a16:creationId xmlns:a16="http://schemas.microsoft.com/office/drawing/2014/main" id="{DDDA3F19-3713-EED4-6645-27996F2BE4BF}"/>
              </a:ext>
            </a:extLst>
          </p:cNvPr>
          <p:cNvSpPr txBox="1"/>
          <p:nvPr/>
        </p:nvSpPr>
        <p:spPr>
          <a:xfrm>
            <a:off x="260431" y="329879"/>
            <a:ext cx="8906720" cy="7346114"/>
          </a:xfrm>
          <a:prstGeom prst="rect">
            <a:avLst/>
          </a:prstGeom>
          <a:noFill/>
        </p:spPr>
        <p:txBody>
          <a:bodyPr wrap="square" rtlCol="0">
            <a:spAutoFit/>
          </a:bodyPr>
          <a:lstStyle/>
          <a:p>
            <a:r>
              <a:rPr lang="en-US" sz="6000" b="1" dirty="0">
                <a:solidFill>
                  <a:srgbClr val="CF3338"/>
                </a:solidFill>
                <a:latin typeface="Pragmatica" panose="020B0403040502020204" pitchFamily="34" charset="0"/>
              </a:rPr>
              <a:t>Quick Win #2: Power Query Data Cleanup</a:t>
            </a:r>
            <a:endParaRPr lang="en-US" sz="4200" dirty="0">
              <a:solidFill>
                <a:srgbClr val="CF3338"/>
              </a:solidFill>
              <a:latin typeface="Pragmatica" panose="020B0403040502020204" pitchFamily="34" charset="0"/>
            </a:endParaRPr>
          </a:p>
          <a:p>
            <a:pPr marL="685800" indent="-542925">
              <a:lnSpc>
                <a:spcPct val="115000"/>
              </a:lnSpc>
              <a:spcBef>
                <a:spcPts val="1125"/>
              </a:spcBef>
              <a:buClr>
                <a:srgbClr val="C00000"/>
              </a:buClr>
              <a:buSzPts val="2100"/>
              <a:buFont typeface="Arial"/>
              <a:buAutoNum type="arabicPeriod"/>
            </a:pPr>
            <a:endParaRPr lang="en-US" sz="3600" dirty="0">
              <a:solidFill>
                <a:srgbClr val="C00000"/>
              </a:solidFill>
              <a:latin typeface="Pragmatica" panose="020B0403040502020204"/>
              <a:sym typeface="Consolas"/>
            </a:endParaRPr>
          </a:p>
          <a:p>
            <a:pPr marL="685800" indent="-542925">
              <a:lnSpc>
                <a:spcPct val="115000"/>
              </a:lnSpc>
              <a:spcBef>
                <a:spcPts val="1125"/>
              </a:spcBef>
              <a:buClr>
                <a:srgbClr val="C00000"/>
              </a:buClr>
              <a:buSzPts val="2100"/>
              <a:buFont typeface="Arial"/>
              <a:buAutoNum type="arabicPeriod"/>
            </a:pPr>
            <a:r>
              <a:rPr lang="en-US" sz="4000" dirty="0">
                <a:solidFill>
                  <a:srgbClr val="C00000"/>
                </a:solidFill>
                <a:latin typeface="Pragmatica" panose="020B0403040502020204"/>
                <a:sym typeface="Consolas"/>
              </a:rPr>
              <a:t>Problem: Repetitive, error-prone data prep</a:t>
            </a:r>
          </a:p>
          <a:p>
            <a:pPr marL="685800" indent="-542925">
              <a:lnSpc>
                <a:spcPct val="115000"/>
              </a:lnSpc>
              <a:spcBef>
                <a:spcPts val="1125"/>
              </a:spcBef>
              <a:buClr>
                <a:srgbClr val="C00000"/>
              </a:buClr>
              <a:buSzPts val="2100"/>
              <a:buFont typeface="Arial"/>
              <a:buAutoNum type="arabicPeriod"/>
            </a:pPr>
            <a:r>
              <a:rPr lang="en-US" sz="4000" dirty="0">
                <a:solidFill>
                  <a:srgbClr val="C00000"/>
                </a:solidFill>
                <a:latin typeface="Pragmatica" panose="020B0403040502020204"/>
                <a:sym typeface="Consolas"/>
              </a:rPr>
              <a:t>Demo: Automate data cleaning with Power Query</a:t>
            </a:r>
          </a:p>
          <a:p>
            <a:pPr marL="685800" indent="-542925">
              <a:lnSpc>
                <a:spcPct val="115000"/>
              </a:lnSpc>
              <a:spcBef>
                <a:spcPts val="1125"/>
              </a:spcBef>
              <a:buClr>
                <a:srgbClr val="C00000"/>
              </a:buClr>
              <a:buSzPts val="2100"/>
              <a:buFont typeface="Arial"/>
              <a:buAutoNum type="arabicPeriod"/>
            </a:pPr>
            <a:r>
              <a:rPr lang="en-US" sz="4000" dirty="0">
                <a:solidFill>
                  <a:srgbClr val="C00000"/>
                </a:solidFill>
                <a:latin typeface="Pragmatica" panose="020B0403040502020204"/>
                <a:sym typeface="Consolas"/>
              </a:rPr>
              <a:t>Result: Reliable, repeatable data workflows</a:t>
            </a:r>
          </a:p>
        </p:txBody>
      </p:sp>
    </p:spTree>
    <p:extLst>
      <p:ext uri="{BB962C8B-B14F-4D97-AF65-F5344CB8AC3E}">
        <p14:creationId xmlns:p14="http://schemas.microsoft.com/office/powerpoint/2010/main" val="3595346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38B0BA-2457-E883-9B94-9EF4CB53F464}"/>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FB2669EB-FDD3-FD04-8DC6-CC0F1E621197}"/>
              </a:ext>
            </a:extLst>
          </p:cNvPr>
          <p:cNvSpPr/>
          <p:nvPr/>
        </p:nvSpPr>
        <p:spPr>
          <a:xfrm>
            <a:off x="9861630" y="0"/>
            <a:ext cx="8426370" cy="10287000"/>
          </a:xfrm>
          <a:prstGeom prst="rect">
            <a:avLst/>
          </a:prstGeom>
          <a:solidFill>
            <a:srgbClr val="CF33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pic>
        <p:nvPicPr>
          <p:cNvPr id="2" name="Picture 1">
            <a:extLst>
              <a:ext uri="{FF2B5EF4-FFF2-40B4-BE49-F238E27FC236}">
                <a16:creationId xmlns:a16="http://schemas.microsoft.com/office/drawing/2014/main" id="{1AF1603A-5226-7133-332B-9ED91B061A51}"/>
              </a:ext>
            </a:extLst>
          </p:cNvPr>
          <p:cNvPicPr>
            <a:picLocks noChangeAspect="1"/>
          </p:cNvPicPr>
          <p:nvPr/>
        </p:nvPicPr>
        <p:blipFill rotWithShape="1">
          <a:blip r:embed="rId3">
            <a:extLst>
              <a:ext uri="{28A0092B-C50C-407E-A947-70E740481C1C}">
                <a14:useLocalDpi xmlns:a14="http://schemas.microsoft.com/office/drawing/2010/main" val="0"/>
              </a:ext>
            </a:extLst>
          </a:blip>
          <a:srcRect l="69227" t="33418" r="20112" b="50548"/>
          <a:stretch/>
        </p:blipFill>
        <p:spPr>
          <a:xfrm>
            <a:off x="15579524" y="7544693"/>
            <a:ext cx="2708477" cy="2987579"/>
          </a:xfrm>
          <a:prstGeom prst="rect">
            <a:avLst/>
          </a:prstGeom>
        </p:spPr>
      </p:pic>
      <p:sp>
        <p:nvSpPr>
          <p:cNvPr id="3" name="TextBox 2">
            <a:extLst>
              <a:ext uri="{FF2B5EF4-FFF2-40B4-BE49-F238E27FC236}">
                <a16:creationId xmlns:a16="http://schemas.microsoft.com/office/drawing/2014/main" id="{3A1F1624-DFBB-B741-F011-B1F4773062C8}"/>
              </a:ext>
            </a:extLst>
          </p:cNvPr>
          <p:cNvSpPr txBox="1"/>
          <p:nvPr/>
        </p:nvSpPr>
        <p:spPr>
          <a:xfrm>
            <a:off x="260431" y="329879"/>
            <a:ext cx="8906720" cy="8045279"/>
          </a:xfrm>
          <a:prstGeom prst="rect">
            <a:avLst/>
          </a:prstGeom>
          <a:noFill/>
        </p:spPr>
        <p:txBody>
          <a:bodyPr wrap="square" rtlCol="0">
            <a:spAutoFit/>
          </a:bodyPr>
          <a:lstStyle/>
          <a:p>
            <a:r>
              <a:rPr lang="en-US" sz="6000" b="1" dirty="0">
                <a:solidFill>
                  <a:srgbClr val="CF3338"/>
                </a:solidFill>
                <a:latin typeface="Pragmatica" panose="020B0403040502020204" pitchFamily="34" charset="0"/>
              </a:rPr>
              <a:t>Quick Win #3: Analyze Data (AI in Excel… No Copilot Needed!)</a:t>
            </a:r>
            <a:br>
              <a:rPr lang="en-US" sz="6000" b="1" dirty="0">
                <a:solidFill>
                  <a:srgbClr val="CF3338"/>
                </a:solidFill>
                <a:latin typeface="Pragmatica" panose="020B0403040502020204" pitchFamily="34" charset="0"/>
              </a:rPr>
            </a:br>
            <a:endParaRPr lang="en-US" sz="3600" dirty="0">
              <a:solidFill>
                <a:srgbClr val="C00000"/>
              </a:solidFill>
              <a:latin typeface="Pragmatica" panose="020B0403040502020204"/>
              <a:sym typeface="Consolas"/>
            </a:endParaRPr>
          </a:p>
          <a:p>
            <a:pPr marL="685800" indent="-542925">
              <a:lnSpc>
                <a:spcPct val="115000"/>
              </a:lnSpc>
              <a:spcBef>
                <a:spcPts val="1125"/>
              </a:spcBef>
              <a:buClr>
                <a:srgbClr val="C00000"/>
              </a:buClr>
              <a:buSzPts val="2100"/>
              <a:buFont typeface="Arial"/>
              <a:buAutoNum type="arabicPeriod"/>
            </a:pPr>
            <a:r>
              <a:rPr lang="en-US" sz="4000" dirty="0">
                <a:solidFill>
                  <a:srgbClr val="C00000"/>
                </a:solidFill>
                <a:latin typeface="Pragmatica" panose="020B0403040502020204"/>
                <a:sym typeface="Consolas"/>
              </a:rPr>
              <a:t>Problem: Overwhelmed by large datasets</a:t>
            </a:r>
          </a:p>
          <a:p>
            <a:pPr marL="685800" indent="-542925">
              <a:lnSpc>
                <a:spcPct val="115000"/>
              </a:lnSpc>
              <a:spcBef>
                <a:spcPts val="1125"/>
              </a:spcBef>
              <a:buClr>
                <a:srgbClr val="C00000"/>
              </a:buClr>
              <a:buSzPts val="2100"/>
              <a:buFont typeface="Arial"/>
              <a:buAutoNum type="arabicPeriod"/>
            </a:pPr>
            <a:r>
              <a:rPr lang="en-US" sz="4000" dirty="0">
                <a:solidFill>
                  <a:srgbClr val="C00000"/>
                </a:solidFill>
                <a:latin typeface="Pragmatica" panose="020B0403040502020204"/>
                <a:sym typeface="Consolas"/>
              </a:rPr>
              <a:t>Demo: Get instant AI-powered insights from Excel’s Analyze Data</a:t>
            </a:r>
          </a:p>
          <a:p>
            <a:pPr marL="685800" indent="-542925">
              <a:lnSpc>
                <a:spcPct val="115000"/>
              </a:lnSpc>
              <a:spcBef>
                <a:spcPts val="1125"/>
              </a:spcBef>
              <a:buClr>
                <a:srgbClr val="C00000"/>
              </a:buClr>
              <a:buSzPts val="2100"/>
              <a:buFont typeface="Arial"/>
              <a:buAutoNum type="arabicPeriod"/>
            </a:pPr>
            <a:r>
              <a:rPr lang="en-US" sz="4000" dirty="0">
                <a:solidFill>
                  <a:srgbClr val="C00000"/>
                </a:solidFill>
                <a:latin typeface="Pragmatica" panose="020B0403040502020204"/>
                <a:sym typeface="Consolas"/>
              </a:rPr>
              <a:t>Result: Quick, actionable analysis… no formulas required</a:t>
            </a:r>
          </a:p>
        </p:txBody>
      </p:sp>
    </p:spTree>
    <p:extLst>
      <p:ext uri="{BB962C8B-B14F-4D97-AF65-F5344CB8AC3E}">
        <p14:creationId xmlns:p14="http://schemas.microsoft.com/office/powerpoint/2010/main" val="3710875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E07818-29D2-F5F6-BFE3-AC95409C3FDA}"/>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B2629BB8-6DE7-E426-3AFF-CFA5F3FBCCF4}"/>
              </a:ext>
            </a:extLst>
          </p:cNvPr>
          <p:cNvSpPr txBox="1"/>
          <p:nvPr/>
        </p:nvSpPr>
        <p:spPr>
          <a:xfrm>
            <a:off x="520861" y="170082"/>
            <a:ext cx="11979797" cy="1477328"/>
          </a:xfrm>
          <a:prstGeom prst="rect">
            <a:avLst/>
          </a:prstGeom>
          <a:noFill/>
        </p:spPr>
        <p:txBody>
          <a:bodyPr wrap="square" rtlCol="0">
            <a:spAutoFit/>
          </a:bodyPr>
          <a:lstStyle/>
          <a:p>
            <a:r>
              <a:rPr lang="en-US" sz="9000" dirty="0">
                <a:latin typeface="Aliens &amp; cows" panose="00000500000000000000" pitchFamily="2" charset="0"/>
              </a:rPr>
              <a:t>Recap</a:t>
            </a:r>
          </a:p>
        </p:txBody>
      </p:sp>
      <p:sp>
        <p:nvSpPr>
          <p:cNvPr id="3" name="TextBox 2">
            <a:extLst>
              <a:ext uri="{FF2B5EF4-FFF2-40B4-BE49-F238E27FC236}">
                <a16:creationId xmlns:a16="http://schemas.microsoft.com/office/drawing/2014/main" id="{84647282-4EAE-D08B-0199-F568519F58C3}"/>
              </a:ext>
            </a:extLst>
          </p:cNvPr>
          <p:cNvSpPr txBox="1"/>
          <p:nvPr/>
        </p:nvSpPr>
        <p:spPr>
          <a:xfrm>
            <a:off x="520861" y="3191948"/>
            <a:ext cx="14393120" cy="2585323"/>
          </a:xfrm>
          <a:prstGeom prst="rect">
            <a:avLst/>
          </a:prstGeom>
          <a:noFill/>
        </p:spPr>
        <p:txBody>
          <a:bodyPr wrap="square" rtlCol="0">
            <a:spAutoFit/>
          </a:bodyPr>
          <a:lstStyle/>
          <a:p>
            <a:pPr marL="685800" indent="-685800">
              <a:buClr>
                <a:srgbClr val="CF3338"/>
              </a:buClr>
              <a:buFont typeface="Arial" panose="020B0604020202020204" pitchFamily="34" charset="0"/>
              <a:buChar char="•"/>
            </a:pPr>
            <a:r>
              <a:rPr lang="en-US" sz="5400" dirty="0">
                <a:solidFill>
                  <a:srgbClr val="707070"/>
                </a:solidFill>
                <a:latin typeface="Pragmatica" panose="020B0403040502020204" pitchFamily="34" charset="0"/>
              </a:rPr>
              <a:t>Tables → Structured efficiency</a:t>
            </a:r>
          </a:p>
          <a:p>
            <a:pPr marL="685800" indent="-685800">
              <a:buClr>
                <a:srgbClr val="CF3338"/>
              </a:buClr>
              <a:buFont typeface="Arial" panose="020B0604020202020204" pitchFamily="34" charset="0"/>
              <a:buChar char="•"/>
            </a:pPr>
            <a:r>
              <a:rPr lang="en-US" sz="5400" dirty="0">
                <a:solidFill>
                  <a:srgbClr val="707070"/>
                </a:solidFill>
                <a:latin typeface="Pragmatica" panose="020B0403040502020204" pitchFamily="34" charset="0"/>
              </a:rPr>
              <a:t>Power Query → Automated data prep</a:t>
            </a:r>
          </a:p>
          <a:p>
            <a:pPr marL="685800" indent="-685800">
              <a:buClr>
                <a:srgbClr val="CF3338"/>
              </a:buClr>
              <a:buFont typeface="Arial" panose="020B0604020202020204" pitchFamily="34" charset="0"/>
              <a:buChar char="•"/>
            </a:pPr>
            <a:r>
              <a:rPr lang="en-US" sz="5400" dirty="0">
                <a:solidFill>
                  <a:srgbClr val="707070"/>
                </a:solidFill>
                <a:latin typeface="Pragmatica" panose="020B0403040502020204" pitchFamily="34" charset="0"/>
              </a:rPr>
              <a:t>Analyze Data → Instant insights</a:t>
            </a:r>
          </a:p>
        </p:txBody>
      </p:sp>
      <p:pic>
        <p:nvPicPr>
          <p:cNvPr id="15" name="Picture 14" descr="A close up of a sign&#10;&#10;Description automatically generated">
            <a:extLst>
              <a:ext uri="{FF2B5EF4-FFF2-40B4-BE49-F238E27FC236}">
                <a16:creationId xmlns:a16="http://schemas.microsoft.com/office/drawing/2014/main" id="{C54442A3-1184-472E-336C-0DB56D7A71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41036" y="8058429"/>
            <a:ext cx="1942857" cy="2228571"/>
          </a:xfrm>
          <a:prstGeom prst="rect">
            <a:avLst/>
          </a:prstGeom>
        </p:spPr>
      </p:pic>
    </p:spTree>
    <p:extLst>
      <p:ext uri="{BB962C8B-B14F-4D97-AF65-F5344CB8AC3E}">
        <p14:creationId xmlns:p14="http://schemas.microsoft.com/office/powerpoint/2010/main" val="1138747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5323C9-D5F7-C820-78B9-E169BDF2311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28971779-1F50-1702-DEC1-87CD482189F0}"/>
              </a:ext>
            </a:extLst>
          </p:cNvPr>
          <p:cNvSpPr/>
          <p:nvPr/>
        </p:nvSpPr>
        <p:spPr>
          <a:xfrm>
            <a:off x="0" y="0"/>
            <a:ext cx="18288000" cy="10287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sp>
        <p:nvSpPr>
          <p:cNvPr id="5" name="TextBox 4">
            <a:extLst>
              <a:ext uri="{FF2B5EF4-FFF2-40B4-BE49-F238E27FC236}">
                <a16:creationId xmlns:a16="http://schemas.microsoft.com/office/drawing/2014/main" id="{5ECC4C7B-C529-5329-03AC-796804551DC1}"/>
              </a:ext>
            </a:extLst>
          </p:cNvPr>
          <p:cNvSpPr txBox="1"/>
          <p:nvPr/>
        </p:nvSpPr>
        <p:spPr>
          <a:xfrm>
            <a:off x="781292" y="590309"/>
            <a:ext cx="15486926" cy="1615827"/>
          </a:xfrm>
          <a:prstGeom prst="rect">
            <a:avLst/>
          </a:prstGeom>
          <a:noFill/>
        </p:spPr>
        <p:txBody>
          <a:bodyPr wrap="square" rtlCol="0">
            <a:spAutoFit/>
          </a:bodyPr>
          <a:lstStyle/>
          <a:p>
            <a:r>
              <a:rPr lang="en-US" sz="9900" b="1" dirty="0">
                <a:solidFill>
                  <a:schemeClr val="bg1"/>
                </a:solidFill>
                <a:latin typeface="Normafixed Tryout" panose="00000409000000000000" pitchFamily="49" charset="0"/>
              </a:rPr>
              <a:t>My offerings at a glance</a:t>
            </a:r>
          </a:p>
        </p:txBody>
      </p:sp>
    </p:spTree>
    <p:extLst>
      <p:ext uri="{BB962C8B-B14F-4D97-AF65-F5344CB8AC3E}">
        <p14:creationId xmlns:p14="http://schemas.microsoft.com/office/powerpoint/2010/main" val="6578290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2624</TotalTime>
  <Words>844</Words>
  <Application>Microsoft Office PowerPoint</Application>
  <PresentationFormat>Custom</PresentationFormat>
  <Paragraphs>88</Paragraphs>
  <Slides>23</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Pragmatica</vt:lpstr>
      <vt:lpstr>Aliens &amp; cows</vt:lpstr>
      <vt:lpstr>Arial</vt:lpstr>
      <vt:lpstr>Normafixed Tryout</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excel-statistics-for-business-analytics</dc:title>
  <dc:creator>User</dc:creator>
  <cp:lastModifiedBy>George Mount</cp:lastModifiedBy>
  <cp:revision>232</cp:revision>
  <dcterms:created xsi:type="dcterms:W3CDTF">2006-08-16T00:00:00Z</dcterms:created>
  <dcterms:modified xsi:type="dcterms:W3CDTF">2025-09-20T21:25:40Z</dcterms:modified>
  <dc:identifier>DADurESpNu8</dc:identifier>
</cp:coreProperties>
</file>