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425" r:id="rId3"/>
    <p:sldId id="426" r:id="rId4"/>
    <p:sldId id="437" r:id="rId5"/>
    <p:sldId id="407" r:id="rId6"/>
    <p:sldId id="440" r:id="rId7"/>
    <p:sldId id="438" r:id="rId8"/>
    <p:sldId id="439" r:id="rId9"/>
    <p:sldId id="427" r:id="rId10"/>
    <p:sldId id="441" r:id="rId11"/>
    <p:sldId id="442" r:id="rId12"/>
    <p:sldId id="443" r:id="rId13"/>
    <p:sldId id="444" r:id="rId14"/>
    <p:sldId id="445" r:id="rId15"/>
    <p:sldId id="448" r:id="rId16"/>
    <p:sldId id="449" r:id="rId17"/>
    <p:sldId id="450" r:id="rId18"/>
    <p:sldId id="451" r:id="rId19"/>
    <p:sldId id="452" r:id="rId20"/>
    <p:sldId id="453" r:id="rId21"/>
    <p:sldId id="415" r:id="rId2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3484" autoAdjust="0"/>
  </p:normalViewPr>
  <p:slideViewPr>
    <p:cSldViewPr>
      <p:cViewPr varScale="1">
        <p:scale>
          <a:sx n="31" d="100"/>
          <a:sy n="31" d="100"/>
        </p:scale>
        <p:origin x="124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409515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5</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ED567-4E92-5456-76DE-64BB8D1D7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FAB1C-F351-A3B8-EF0C-07B74DD93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C3273-B52E-75C7-4AA5-00426F7665DC}"/>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1850843E-9294-D301-C38E-EC9A5838A381}"/>
              </a:ext>
            </a:extLst>
          </p:cNvPr>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5564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9B45-FCD9-C2E1-5121-5C6BF4C99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4D143-DDA1-96A8-FAFB-F9C6B37BA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1BDB9-9282-E5F0-D75A-94F61F4D72DC}"/>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ECD23788-BD0E-83B3-6825-80BAEA177181}"/>
              </a:ext>
            </a:extLst>
          </p:cNvPr>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205538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teams bring me in for training, it’s not just another off-the-shelf Excel course. My workshops are highly interactive. Participants aren’t just listening, they’re actively working with actual datasets and real-world scenarios.</a:t>
            </a:r>
            <a:br>
              <a:rPr lang="en-US" dirty="0"/>
            </a:br>
            <a:endParaRPr lang="en-US" dirty="0"/>
          </a:p>
          <a:p>
            <a:r>
              <a:rPr lang="en-US" dirty="0"/>
              <a:t>Everything we cover is tailored specifically to your team’s daily workflow and the data challenges you actually face. By using real scenarios rather than generic examples, the techniques and solutions immediately make sense.</a:t>
            </a:r>
            <a:br>
              <a:rPr lang="en-US" dirty="0"/>
            </a:br>
            <a:endParaRPr lang="en-US" dirty="0"/>
          </a:p>
          <a:p>
            <a:r>
              <a:rPr lang="en-US" dirty="0"/>
              <a:t>Most importantly, my goal is always repeatability. I don’t want your team to walk away just impressed—I want them empowered. They'll leave our sessions with clear, practical methods they can apply again and again, long after our engagement ends."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64729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1 Essentials Training is perfect for teams who need a quick productivity boost. These one-day sessions are tightly focused around specific Excel tools—whether that's mastering Excel Tables for better data structure, using Power Query to automate repetitive data-cleaning tasks, or tapping into Excel's built-in AI capabilities for instant insights.</a:t>
            </a:r>
          </a:p>
          <a:p>
            <a:r>
              <a:rPr lang="en-US" dirty="0"/>
              <a:t>Teams come out of these sessions with concrete, practical skills that immediately speed up their daily workflow.</a:t>
            </a:r>
          </a:p>
          <a:p>
            <a:endParaRPr lang="en-US" dirty="0"/>
          </a:p>
          <a:p>
            <a:endParaRPr lang="en-US" dirty="0"/>
          </a:p>
          <a:p>
            <a:r>
              <a:rPr lang="en-US" dirty="0"/>
              <a:t>Tier 2 is ideal if you're ready to level up your team's analytical capabilities. In this comprehensive two-day workshop, participants learn how to build robust, repeatable data workflows using Modern Excel tools like Power Query, Power Pivot, dynamic arrays, and Excel AI features.</a:t>
            </a:r>
          </a:p>
          <a:p>
            <a:r>
              <a:rPr lang="en-US" dirty="0"/>
              <a:t>Unlike shorter sessions, this workshop allows time for hands-on, practical exercises using your team's actual data, ensuring everyone leaves confident and capable. The result isn't just productivity—it's a significant leap forward in your team's analytics maturity.</a:t>
            </a:r>
          </a:p>
          <a:p>
            <a:endParaRPr lang="en-US" dirty="0"/>
          </a:p>
          <a:p>
            <a:endParaRPr lang="en-US" dirty="0"/>
          </a:p>
          <a:p>
            <a:r>
              <a:rPr lang="en-US" dirty="0"/>
              <a:t>Tier 3 is my most strategic offering. With the Learning Paths Advisory, we take a high-level, customized approach to developing data skills across your organization. We'll start by building competency frameworks tailored specifically to your business goals and industry standards, clearly outlining what data literacy and analytics maturity look like at every level of your organization.</a:t>
            </a:r>
            <a:br>
              <a:rPr lang="en-US" dirty="0"/>
            </a:br>
            <a:endParaRPr lang="en-US" dirty="0"/>
          </a:p>
          <a:p>
            <a:r>
              <a:rPr lang="en-US" dirty="0"/>
              <a:t>From there, I'll design detailed learning pathways for 3–5 unique learner personas—mapping exactly which skills, training modules, and assessments each type of role or employee needs to succeed.</a:t>
            </a:r>
          </a:p>
          <a:p>
            <a:r>
              <a:rPr lang="en-US" dirty="0"/>
              <a:t>Finally, we’ll audit your existing training resources to determine how best to integrate and leverage what you already have, ensuring your learning initiatives are both efficient and effective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167632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https://stringfestdata.gumroad.com/</a:t>
            </a:r>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17</a:t>
            </a:fld>
            <a:endParaRPr lang="en-US"/>
          </a:p>
        </p:txBody>
      </p:sp>
    </p:spTree>
    <p:extLst>
      <p:ext uri="{BB962C8B-B14F-4D97-AF65-F5344CB8AC3E}">
        <p14:creationId xmlns:p14="http://schemas.microsoft.com/office/powerpoint/2010/main" val="71976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gjmount/" TargetMode="External"/><Relationship Id="rId2" Type="http://schemas.openxmlformats.org/officeDocument/2006/relationships/hyperlink" Target="https://stringfestanalytics.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learning/instructors/george-mount" TargetMode="External"/><Relationship Id="rId2" Type="http://schemas.openxmlformats.org/officeDocument/2006/relationships/hyperlink" Target="https://stringfestanalytics.com/books/"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data.gumroad.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stringfestdata.gumroad.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tringfestanalytics.com/book-m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mxld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a:solidFill>
                  <a:srgbClr val="CF3338"/>
                </a:solidFill>
                <a:latin typeface="Pragmatica" panose="020B0403040502020204" pitchFamily="34" charset="0"/>
              </a:rPr>
              <a:t>Modern Excel Demo Day</a:t>
            </a:r>
            <a:endParaRPr lang="en-US" sz="5400" b="1" dirty="0">
              <a:solidFill>
                <a:srgbClr val="CF3338"/>
              </a:solidFill>
              <a:latin typeface="Pragmatica" panose="020B0403040502020204" pitchFamily="34" charset="0"/>
            </a:endParaRP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2428-543A-1FB6-4F74-63D34C7EE7A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10226A7-24F8-E564-1775-ADA2DA03E71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Free!</a:t>
            </a:r>
          </a:p>
        </p:txBody>
      </p:sp>
      <p:sp>
        <p:nvSpPr>
          <p:cNvPr id="3" name="TextBox 2">
            <a:extLst>
              <a:ext uri="{FF2B5EF4-FFF2-40B4-BE49-F238E27FC236}">
                <a16:creationId xmlns:a16="http://schemas.microsoft.com/office/drawing/2014/main" id="{AD6CB09B-7406-0F2F-D781-339748F9E539}"/>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Blog: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stringfestanalytics.com</a:t>
            </a:r>
            <a:r>
              <a:rPr lang="en-US" sz="6000" dirty="0">
                <a:solidFill>
                  <a:srgbClr val="707070"/>
                </a:solidFill>
                <a:latin typeface="Pragmatica" panose="020B0403040502020204" pitchFamily="34" charset="0"/>
              </a:rPr>
              <a:t>  </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Newsletter: Subscribe at blog</a:t>
            </a: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a:t>
            </a:r>
            <a:r>
              <a:rPr lang="en-US" sz="6000" dirty="0">
                <a:solidFill>
                  <a:srgbClr val="707070"/>
                </a:solidFill>
                <a:latin typeface="Pragmatica" panose="020B0403040502020204" pitchFamily="34" charset="0"/>
              </a:rPr>
              <a:t>: Follow for daily(</a:t>
            </a:r>
            <a:r>
              <a:rPr lang="en-US" sz="6000" dirty="0" err="1">
                <a:solidFill>
                  <a:srgbClr val="707070"/>
                </a:solidFill>
                <a:latin typeface="Pragmatica" panose="020B0403040502020204" pitchFamily="34" charset="0"/>
              </a:rPr>
              <a:t>ish</a:t>
            </a:r>
            <a:r>
              <a:rPr lang="en-US" sz="6000" dirty="0">
                <a:solidFill>
                  <a:srgbClr val="707070"/>
                </a:solidFill>
                <a:latin typeface="Pragmatica" panose="020B0403040502020204" pitchFamily="34" charset="0"/>
              </a:rPr>
              <a:t>) free resources</a:t>
            </a:r>
          </a:p>
        </p:txBody>
      </p:sp>
      <p:pic>
        <p:nvPicPr>
          <p:cNvPr id="15" name="Picture 14" descr="A close up of a sign&#10;&#10;Description automatically generated">
            <a:extLst>
              <a:ext uri="{FF2B5EF4-FFF2-40B4-BE49-F238E27FC236}">
                <a16:creationId xmlns:a16="http://schemas.microsoft.com/office/drawing/2014/main" id="{0FC37808-A34B-5C68-C9BC-F79DB06A9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8250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D9DF-75F0-462B-36F7-9CC2BF77259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7166445-1F7E-7D51-8585-BD355DAC24D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Books &amp; Online Courses</a:t>
            </a:r>
          </a:p>
        </p:txBody>
      </p:sp>
      <p:sp>
        <p:nvSpPr>
          <p:cNvPr id="3" name="TextBox 2">
            <a:extLst>
              <a:ext uri="{FF2B5EF4-FFF2-40B4-BE49-F238E27FC236}">
                <a16:creationId xmlns:a16="http://schemas.microsoft.com/office/drawing/2014/main" id="{AF789E30-DFB7-7A1E-F170-43D82D88099C}"/>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Read my books (O’Reilly Media)</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Take my LinkedIn Learning Courses</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Watch my quick-win video courses on </a:t>
            </a:r>
            <a:r>
              <a:rPr lang="en-US" sz="6000" dirty="0" err="1">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Gumroad</a:t>
            </a:r>
            <a:endParaRPr lang="en-US" sz="6000" dirty="0">
              <a:solidFill>
                <a:srgbClr val="CF3338"/>
              </a:solidFill>
              <a:latin typeface="Pragmatica" panose="020B0403040502020204" pitchFamily="34" charset="0"/>
            </a:endParaRPr>
          </a:p>
        </p:txBody>
      </p:sp>
      <p:pic>
        <p:nvPicPr>
          <p:cNvPr id="15" name="Picture 14" descr="A close up of a sign&#10;&#10;Description automatically generated">
            <a:extLst>
              <a:ext uri="{FF2B5EF4-FFF2-40B4-BE49-F238E27FC236}">
                <a16:creationId xmlns:a16="http://schemas.microsoft.com/office/drawing/2014/main" id="{3EEAA935-B9AC-7579-EA60-A4DDC8831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52887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D1794-A89B-13E7-C584-62963DC485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5F62E68-D78B-B854-71AE-B7A12E9192C3}"/>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How my services work</a:t>
            </a:r>
          </a:p>
        </p:txBody>
      </p:sp>
      <p:sp>
        <p:nvSpPr>
          <p:cNvPr id="3" name="TextBox 2">
            <a:extLst>
              <a:ext uri="{FF2B5EF4-FFF2-40B4-BE49-F238E27FC236}">
                <a16:creationId xmlns:a16="http://schemas.microsoft.com/office/drawing/2014/main" id="{125477CD-2646-7AE5-0082-FA9A59B6C7FB}"/>
              </a:ext>
            </a:extLst>
          </p:cNvPr>
          <p:cNvSpPr txBox="1"/>
          <p:nvPr/>
        </p:nvSpPr>
        <p:spPr>
          <a:xfrm>
            <a:off x="520861" y="3191948"/>
            <a:ext cx="14393120" cy="470898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Interactive, tailored workshops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Built around your team’s actual data &amp; workflow challenges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Focused on repeatable methods, clear outcomes</a:t>
            </a:r>
          </a:p>
        </p:txBody>
      </p:sp>
      <p:pic>
        <p:nvPicPr>
          <p:cNvPr id="15" name="Picture 14" descr="A close up of a sign&#10;&#10;Description automatically generated">
            <a:extLst>
              <a:ext uri="{FF2B5EF4-FFF2-40B4-BE49-F238E27FC236}">
                <a16:creationId xmlns:a16="http://schemas.microsoft.com/office/drawing/2014/main" id="{A19FEB55-2008-8663-3838-9AB264995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9129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52B2-A9A0-B9E9-76CE-057B62323F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368C70-215B-D770-0308-43DB1E4D0018}"/>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2DD8ACE7-F40C-DC21-EF62-DD6145273D59}"/>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Three tiers of engagement</a:t>
            </a:r>
          </a:p>
        </p:txBody>
      </p:sp>
    </p:spTree>
    <p:extLst>
      <p:ext uri="{BB962C8B-B14F-4D97-AF65-F5344CB8AC3E}">
        <p14:creationId xmlns:p14="http://schemas.microsoft.com/office/powerpoint/2010/main" val="59965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C8AEB-B00A-020D-74D8-5CBD4950A4FF}"/>
            </a:ext>
          </a:extLst>
        </p:cNvPr>
        <p:cNvGrpSpPr/>
        <p:nvPr/>
      </p:nvGrpSpPr>
      <p:grpSpPr>
        <a:xfrm>
          <a:off x="0" y="0"/>
          <a:ext cx="0" cy="0"/>
          <a:chOff x="0" y="0"/>
          <a:chExt cx="0" cy="0"/>
        </a:xfrm>
      </p:grpSpPr>
      <p:pic>
        <p:nvPicPr>
          <p:cNvPr id="15" name="Picture 14" descr="A close up of a sign&#10;&#10;Description automatically generated">
            <a:extLst>
              <a:ext uri="{FF2B5EF4-FFF2-40B4-BE49-F238E27FC236}">
                <a16:creationId xmlns:a16="http://schemas.microsoft.com/office/drawing/2014/main" id="{71CA1AFD-F0D2-3FAE-2A6F-A002CF8D7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graphicFrame>
        <p:nvGraphicFramePr>
          <p:cNvPr id="2" name="Table 1">
            <a:extLst>
              <a:ext uri="{FF2B5EF4-FFF2-40B4-BE49-F238E27FC236}">
                <a16:creationId xmlns:a16="http://schemas.microsoft.com/office/drawing/2014/main" id="{01FCA77D-EB05-A35E-40E4-BDE6F2B609D0}"/>
              </a:ext>
            </a:extLst>
          </p:cNvPr>
          <p:cNvGraphicFramePr>
            <a:graphicFrameLocks noGrp="1"/>
          </p:cNvGraphicFramePr>
          <p:nvPr>
            <p:extLst>
              <p:ext uri="{D42A27DB-BD31-4B8C-83A1-F6EECF244321}">
                <p14:modId xmlns:p14="http://schemas.microsoft.com/office/powerpoint/2010/main" val="373985847"/>
              </p:ext>
            </p:extLst>
          </p:nvPr>
        </p:nvGraphicFramePr>
        <p:xfrm>
          <a:off x="457200" y="800100"/>
          <a:ext cx="14935200" cy="8915398"/>
        </p:xfrm>
        <a:graphic>
          <a:graphicData uri="http://schemas.openxmlformats.org/drawingml/2006/table">
            <a:tbl>
              <a:tblPr>
                <a:tableStyleId>{793D81CF-94F2-401A-BA57-92F5A7B2D0C5}</a:tableStyleId>
              </a:tblPr>
              <a:tblGrid>
                <a:gridCol w="4978400">
                  <a:extLst>
                    <a:ext uri="{9D8B030D-6E8A-4147-A177-3AD203B41FA5}">
                      <a16:colId xmlns:a16="http://schemas.microsoft.com/office/drawing/2014/main" val="583647400"/>
                    </a:ext>
                  </a:extLst>
                </a:gridCol>
                <a:gridCol w="4978400">
                  <a:extLst>
                    <a:ext uri="{9D8B030D-6E8A-4147-A177-3AD203B41FA5}">
                      <a16:colId xmlns:a16="http://schemas.microsoft.com/office/drawing/2014/main" val="372175440"/>
                    </a:ext>
                  </a:extLst>
                </a:gridCol>
                <a:gridCol w="4978400">
                  <a:extLst>
                    <a:ext uri="{9D8B030D-6E8A-4147-A177-3AD203B41FA5}">
                      <a16:colId xmlns:a16="http://schemas.microsoft.com/office/drawing/2014/main" val="858243347"/>
                    </a:ext>
                  </a:extLst>
                </a:gridCol>
              </a:tblGrid>
              <a:tr h="1150374">
                <a:tc>
                  <a:txBody>
                    <a:bodyPr/>
                    <a:lstStyle/>
                    <a:p>
                      <a:pPr>
                        <a:buNone/>
                      </a:pPr>
                      <a:r>
                        <a:rPr lang="en-US" sz="4000" b="1"/>
                        <a:t>Tier</a:t>
                      </a:r>
                      <a:endParaRPr lang="en-US" sz="4000"/>
                    </a:p>
                  </a:txBody>
                  <a:tcPr anchor="ctr">
                    <a:solidFill>
                      <a:schemeClr val="bg1">
                        <a:lumMod val="95000"/>
                      </a:schemeClr>
                    </a:solidFill>
                  </a:tcPr>
                </a:tc>
                <a:tc>
                  <a:txBody>
                    <a:bodyPr/>
                    <a:lstStyle/>
                    <a:p>
                      <a:pPr>
                        <a:buNone/>
                      </a:pPr>
                      <a:r>
                        <a:rPr lang="en-US" sz="4000" b="1"/>
                        <a:t>Focus</a:t>
                      </a:r>
                      <a:endParaRPr lang="en-US" sz="4000"/>
                    </a:p>
                  </a:txBody>
                  <a:tcPr anchor="ctr">
                    <a:solidFill>
                      <a:schemeClr val="bg1">
                        <a:lumMod val="95000"/>
                      </a:schemeClr>
                    </a:solidFill>
                  </a:tcPr>
                </a:tc>
                <a:tc>
                  <a:txBody>
                    <a:bodyPr/>
                    <a:lstStyle/>
                    <a:p>
                      <a:pPr>
                        <a:buNone/>
                      </a:pPr>
                      <a:r>
                        <a:rPr lang="en-US" sz="4000" b="1"/>
                        <a:t>What You Get</a:t>
                      </a:r>
                      <a:endParaRPr lang="en-US" sz="4000"/>
                    </a:p>
                  </a:txBody>
                  <a:tcPr anchor="ctr">
                    <a:solidFill>
                      <a:schemeClr val="bg1">
                        <a:lumMod val="95000"/>
                      </a:schemeClr>
                    </a:solidFill>
                  </a:tcPr>
                </a:tc>
                <a:extLst>
                  <a:ext uri="{0D108BD9-81ED-4DB2-BD59-A6C34878D82A}">
                    <a16:rowId xmlns:a16="http://schemas.microsoft.com/office/drawing/2014/main" val="986943229"/>
                  </a:ext>
                </a:extLst>
              </a:tr>
              <a:tr h="2875935">
                <a:tc>
                  <a:txBody>
                    <a:bodyPr/>
                    <a:lstStyle/>
                    <a:p>
                      <a:pPr>
                        <a:buNone/>
                      </a:pPr>
                      <a:r>
                        <a:rPr lang="en-US" sz="4000" b="1" dirty="0"/>
                        <a:t>Tier 1: Essentials Training</a:t>
                      </a:r>
                      <a:endParaRPr lang="en-US" sz="4000" dirty="0"/>
                    </a:p>
                  </a:txBody>
                  <a:tcPr anchor="ctr">
                    <a:solidFill>
                      <a:schemeClr val="bg1">
                        <a:lumMod val="95000"/>
                      </a:schemeClr>
                    </a:solidFill>
                  </a:tcPr>
                </a:tc>
                <a:tc>
                  <a:txBody>
                    <a:bodyPr/>
                    <a:lstStyle/>
                    <a:p>
                      <a:pPr>
                        <a:buNone/>
                      </a:pPr>
                      <a:r>
                        <a:rPr lang="en-US" sz="4000" dirty="0"/>
                        <a:t>1-day focused Excel sessions (Tables, Power Query, Excel AI)</a:t>
                      </a:r>
                    </a:p>
                  </a:txBody>
                  <a:tcPr anchor="ctr">
                    <a:solidFill>
                      <a:schemeClr val="bg1">
                        <a:lumMod val="95000"/>
                      </a:schemeClr>
                    </a:solidFill>
                  </a:tcPr>
                </a:tc>
                <a:tc>
                  <a:txBody>
                    <a:bodyPr/>
                    <a:lstStyle/>
                    <a:p>
                      <a:pPr>
                        <a:buNone/>
                      </a:pPr>
                      <a:r>
                        <a:rPr lang="en-US" sz="4000"/>
                        <a:t>Immediate productivity boost</a:t>
                      </a:r>
                    </a:p>
                  </a:txBody>
                  <a:tcPr anchor="ctr">
                    <a:solidFill>
                      <a:schemeClr val="bg1">
                        <a:lumMod val="95000"/>
                      </a:schemeClr>
                    </a:solidFill>
                  </a:tcPr>
                </a:tc>
                <a:extLst>
                  <a:ext uri="{0D108BD9-81ED-4DB2-BD59-A6C34878D82A}">
                    <a16:rowId xmlns:a16="http://schemas.microsoft.com/office/drawing/2014/main" val="2852601429"/>
                  </a:ext>
                </a:extLst>
              </a:tr>
              <a:tr h="2013154">
                <a:tc>
                  <a:txBody>
                    <a:bodyPr/>
                    <a:lstStyle/>
                    <a:p>
                      <a:pPr>
                        <a:buNone/>
                      </a:pPr>
                      <a:r>
                        <a:rPr lang="en-US" sz="4000" b="1"/>
                        <a:t>Tier 2: Team Enablement</a:t>
                      </a:r>
                      <a:endParaRPr lang="en-US" sz="4000"/>
                    </a:p>
                  </a:txBody>
                  <a:tcPr anchor="ctr">
                    <a:solidFill>
                      <a:schemeClr val="bg1">
                        <a:lumMod val="95000"/>
                      </a:schemeClr>
                    </a:solidFill>
                  </a:tcPr>
                </a:tc>
                <a:tc>
                  <a:txBody>
                    <a:bodyPr/>
                    <a:lstStyle/>
                    <a:p>
                      <a:pPr>
                        <a:buNone/>
                      </a:pPr>
                      <a:r>
                        <a:rPr lang="en-US" sz="4000"/>
                        <a:t>2-day Modern Analytics in Excel workshop</a:t>
                      </a:r>
                    </a:p>
                  </a:txBody>
                  <a:tcPr anchor="ctr">
                    <a:solidFill>
                      <a:schemeClr val="bg1">
                        <a:lumMod val="95000"/>
                      </a:schemeClr>
                    </a:solidFill>
                  </a:tcPr>
                </a:tc>
                <a:tc>
                  <a:txBody>
                    <a:bodyPr/>
                    <a:lstStyle/>
                    <a:p>
                      <a:pPr>
                        <a:buNone/>
                      </a:pPr>
                      <a:r>
                        <a:rPr lang="en-US" sz="4000" dirty="0"/>
                        <a:t>Hands-on workflow training</a:t>
                      </a:r>
                    </a:p>
                  </a:txBody>
                  <a:tcPr anchor="ctr">
                    <a:solidFill>
                      <a:schemeClr val="bg1">
                        <a:lumMod val="95000"/>
                      </a:schemeClr>
                    </a:solidFill>
                  </a:tcPr>
                </a:tc>
                <a:extLst>
                  <a:ext uri="{0D108BD9-81ED-4DB2-BD59-A6C34878D82A}">
                    <a16:rowId xmlns:a16="http://schemas.microsoft.com/office/drawing/2014/main" val="1114967597"/>
                  </a:ext>
                </a:extLst>
              </a:tr>
              <a:tr h="2875935">
                <a:tc>
                  <a:txBody>
                    <a:bodyPr/>
                    <a:lstStyle/>
                    <a:p>
                      <a:pPr>
                        <a:buNone/>
                      </a:pPr>
                      <a:r>
                        <a:rPr lang="en-US" sz="4000" b="1"/>
                        <a:t>Tier 3: Learning Paths Advisory</a:t>
                      </a:r>
                      <a:endParaRPr lang="en-US" sz="4000"/>
                    </a:p>
                  </a:txBody>
                  <a:tcPr anchor="ctr">
                    <a:solidFill>
                      <a:schemeClr val="bg1">
                        <a:lumMod val="95000"/>
                      </a:schemeClr>
                    </a:solidFill>
                  </a:tcPr>
                </a:tc>
                <a:tc>
                  <a:txBody>
                    <a:bodyPr/>
                    <a:lstStyle/>
                    <a:p>
                      <a:pPr>
                        <a:buNone/>
                      </a:pPr>
                      <a:r>
                        <a:rPr lang="en-US" sz="4000" dirty="0"/>
                        <a:t>Competency frameworks, customized pathways for 3–5 personas</a:t>
                      </a:r>
                    </a:p>
                  </a:txBody>
                  <a:tcPr anchor="ctr">
                    <a:solidFill>
                      <a:schemeClr val="bg1">
                        <a:lumMod val="95000"/>
                      </a:schemeClr>
                    </a:solidFill>
                  </a:tcPr>
                </a:tc>
                <a:tc>
                  <a:txBody>
                    <a:bodyPr/>
                    <a:lstStyle/>
                    <a:p>
                      <a:pPr>
                        <a:buNone/>
                      </a:pPr>
                      <a:r>
                        <a:rPr lang="en-US" sz="4000" dirty="0"/>
                        <a:t>Audit of existing training resources for optimized data literacy</a:t>
                      </a:r>
                    </a:p>
                  </a:txBody>
                  <a:tcPr anchor="ctr">
                    <a:solidFill>
                      <a:schemeClr val="bg1">
                        <a:lumMod val="95000"/>
                      </a:schemeClr>
                    </a:solidFill>
                  </a:tcPr>
                </a:tc>
                <a:extLst>
                  <a:ext uri="{0D108BD9-81ED-4DB2-BD59-A6C34878D82A}">
                    <a16:rowId xmlns:a16="http://schemas.microsoft.com/office/drawing/2014/main" val="4095421590"/>
                  </a:ext>
                </a:extLst>
              </a:tr>
            </a:tbl>
          </a:graphicData>
        </a:graphic>
      </p:graphicFrame>
    </p:spTree>
    <p:extLst>
      <p:ext uri="{BB962C8B-B14F-4D97-AF65-F5344CB8AC3E}">
        <p14:creationId xmlns:p14="http://schemas.microsoft.com/office/powerpoint/2010/main" val="13602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DCAF-F37A-CC97-B3BF-5CFDA516D9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FAE8CC-47EB-8FE1-36CF-63CC46254A17}"/>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FC4B5C8C-60FF-4247-C80A-384A48F9B916}"/>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Referrals</a:t>
            </a:r>
          </a:p>
        </p:txBody>
      </p:sp>
    </p:spTree>
    <p:extLst>
      <p:ext uri="{BB962C8B-B14F-4D97-AF65-F5344CB8AC3E}">
        <p14:creationId xmlns:p14="http://schemas.microsoft.com/office/powerpoint/2010/main" val="216057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C0098-6322-C59A-F32E-3C512ED0B19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329F23-02BB-EAA6-456A-A1E2289618DB}"/>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Why referrals matter</a:t>
            </a:r>
          </a:p>
        </p:txBody>
      </p:sp>
      <p:sp>
        <p:nvSpPr>
          <p:cNvPr id="3" name="TextBox 2">
            <a:extLst>
              <a:ext uri="{FF2B5EF4-FFF2-40B4-BE49-F238E27FC236}">
                <a16:creationId xmlns:a16="http://schemas.microsoft.com/office/drawing/2014/main" id="{9C361D47-F6FD-9785-040A-60BF4AA0964E}"/>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Most of my best projects come from referrals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Your introductions help my business and your network</a:t>
            </a:r>
          </a:p>
        </p:txBody>
      </p:sp>
      <p:pic>
        <p:nvPicPr>
          <p:cNvPr id="15" name="Picture 14" descr="A close up of a sign&#10;&#10;Description automatically generated">
            <a:extLst>
              <a:ext uri="{FF2B5EF4-FFF2-40B4-BE49-F238E27FC236}">
                <a16:creationId xmlns:a16="http://schemas.microsoft.com/office/drawing/2014/main" id="{7D0A1275-470A-3E72-0250-A2F672B5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417702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59709-F721-A4FC-3C8D-F70367C489B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E862184-3DF0-BD80-03E6-9F9312DA5064}"/>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Referral program (digital rewards)</a:t>
            </a:r>
          </a:p>
        </p:txBody>
      </p:sp>
      <p:sp>
        <p:nvSpPr>
          <p:cNvPr id="3" name="TextBox 2">
            <a:extLst>
              <a:ext uri="{FF2B5EF4-FFF2-40B4-BE49-F238E27FC236}">
                <a16:creationId xmlns:a16="http://schemas.microsoft.com/office/drawing/2014/main" id="{D2D21EA8-6BC7-4299-F585-B9AD2E036E90}"/>
              </a:ext>
            </a:extLst>
          </p:cNvPr>
          <p:cNvSpPr txBox="1"/>
          <p:nvPr/>
        </p:nvSpPr>
        <p:spPr>
          <a:xfrm>
            <a:off x="520861" y="3191948"/>
            <a:ext cx="14393120" cy="655564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Introduce someone who books a discovery call…. </a:t>
            </a: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One free </a:t>
            </a:r>
            <a:r>
              <a:rPr lang="en-US" sz="6000" dirty="0" err="1">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Gumroad</a:t>
            </a: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 asset</a:t>
            </a:r>
            <a:r>
              <a:rPr lang="en-US" sz="6000" dirty="0">
                <a:solidFill>
                  <a:srgbClr val="CF3338"/>
                </a:solidFill>
                <a:latin typeface="Pragmatica" panose="020B0403040502020204" pitchFamily="34" charset="0"/>
              </a:rPr>
              <a:t> </a:t>
            </a:r>
            <a:r>
              <a:rPr lang="en-US" sz="6000" dirty="0">
                <a:solidFill>
                  <a:srgbClr val="707070"/>
                </a:solidFill>
                <a:latin typeface="Pragmatica" panose="020B0403040502020204" pitchFamily="34" charset="0"/>
              </a:rPr>
              <a:t> of your choice!</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They become a client…. Complete access to my ENTIRE Modern Excel Playbook series AND a copy of one of my books!</a:t>
            </a:r>
          </a:p>
        </p:txBody>
      </p:sp>
      <p:pic>
        <p:nvPicPr>
          <p:cNvPr id="15" name="Picture 14" descr="A close up of a sign&#10;&#10;Description automatically generated">
            <a:extLst>
              <a:ext uri="{FF2B5EF4-FFF2-40B4-BE49-F238E27FC236}">
                <a16:creationId xmlns:a16="http://schemas.microsoft.com/office/drawing/2014/main" id="{51B02E3C-18DF-1D79-403D-097E46C89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3022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9F3B-66F6-2DFF-0DD2-E675D301B9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191E071-9895-6FB6-F22E-1F074E411B2E}"/>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Attendee freebie</a:t>
            </a:r>
          </a:p>
        </p:txBody>
      </p:sp>
      <p:sp>
        <p:nvSpPr>
          <p:cNvPr id="3" name="TextBox 2">
            <a:extLst>
              <a:ext uri="{FF2B5EF4-FFF2-40B4-BE49-F238E27FC236}">
                <a16:creationId xmlns:a16="http://schemas.microsoft.com/office/drawing/2014/main" id="{3B7C3EBD-E30E-61DE-35DB-807E49DBD32A}"/>
              </a:ext>
            </a:extLst>
          </p:cNvPr>
          <p:cNvSpPr txBox="1"/>
          <p:nvPr/>
        </p:nvSpPr>
        <p:spPr>
          <a:xfrm>
            <a:off x="520861" y="3191948"/>
            <a:ext cx="14393120" cy="470898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Modern Excel Starter Kit PDF</a:t>
            </a:r>
          </a:p>
          <a:p>
            <a:pPr marL="1143000" lvl="1"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Introduction, learning strategies, additional resources to master Modern Excel</a:t>
            </a:r>
          </a:p>
          <a:p>
            <a:pPr marL="1143000" lvl="1"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Available in the event downloads folder</a:t>
            </a:r>
          </a:p>
        </p:txBody>
      </p:sp>
      <p:pic>
        <p:nvPicPr>
          <p:cNvPr id="15" name="Picture 14" descr="A close up of a sign&#10;&#10;Description automatically generated">
            <a:extLst>
              <a:ext uri="{FF2B5EF4-FFF2-40B4-BE49-F238E27FC236}">
                <a16:creationId xmlns:a16="http://schemas.microsoft.com/office/drawing/2014/main" id="{13B07C37-CB06-81A2-E8A5-6FB14518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01868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CB409-CE91-9113-CF5B-9EF56BE9435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8D7723-DD6F-44FA-345F-472CF117590F}"/>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Next steps</a:t>
            </a:r>
          </a:p>
        </p:txBody>
      </p:sp>
      <p:sp>
        <p:nvSpPr>
          <p:cNvPr id="3" name="TextBox 2">
            <a:extLst>
              <a:ext uri="{FF2B5EF4-FFF2-40B4-BE49-F238E27FC236}">
                <a16:creationId xmlns:a16="http://schemas.microsoft.com/office/drawing/2014/main" id="{80175D3E-AE80-1413-C125-5F34E069E354}"/>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Book a discovery call at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https://stringfestanalytics.com/book-me/</a:t>
            </a:r>
            <a:r>
              <a:rPr lang="en-US" sz="6000" dirty="0">
                <a:solidFill>
                  <a:srgbClr val="CF3338"/>
                </a:solidFill>
                <a:latin typeface="Pragmatica" panose="020B0403040502020204" pitchFamily="34" charset="0"/>
              </a:rPr>
              <a:t> </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Follow me on LinkedIn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Share this event with your network</a:t>
            </a:r>
          </a:p>
        </p:txBody>
      </p:sp>
      <p:pic>
        <p:nvPicPr>
          <p:cNvPr id="15" name="Picture 14" descr="A close up of a sign&#10;&#10;Description automatically generated">
            <a:extLst>
              <a:ext uri="{FF2B5EF4-FFF2-40B4-BE49-F238E27FC236}">
                <a16:creationId xmlns:a16="http://schemas.microsoft.com/office/drawing/2014/main" id="{23401A70-278E-956F-C05F-181A5C8C8A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27877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Welcome!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7075" y="195640"/>
            <a:ext cx="3130385" cy="4088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Modern data analytics in Excel book cover">
            <a:extLst>
              <a:ext uri="{FF2B5EF4-FFF2-40B4-BE49-F238E27FC236}">
                <a16:creationId xmlns:a16="http://schemas.microsoft.com/office/drawing/2014/main" id="{874ADA5E-A7A7-1D02-C728-513187DE1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1136" y="2210054"/>
            <a:ext cx="3437261" cy="4507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Most Valuable Professional - Wikipedia">
            <a:extLst>
              <a:ext uri="{FF2B5EF4-FFF2-40B4-BE49-F238E27FC236}">
                <a16:creationId xmlns:a16="http://schemas.microsoft.com/office/drawing/2014/main" id="{36C71929-5967-B93D-05FE-E330D621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2" y="7832951"/>
            <a:ext cx="50577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ais Cooke on LinkedIn: #linkedinlearninginstructor #linkedinlearning | 82  comments">
            <a:extLst>
              <a:ext uri="{FF2B5EF4-FFF2-40B4-BE49-F238E27FC236}">
                <a16:creationId xmlns:a16="http://schemas.microsoft.com/office/drawing/2014/main" id="{2E3C0D6C-F7C9-F3C4-3BAA-FF34E086E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0" y="531297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0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0C042-4FA7-C99A-DB6A-E56C8A4C9F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38FBC8C-6CC2-040B-E74D-EA0547D9066A}"/>
              </a:ext>
            </a:extLst>
          </p:cNvPr>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C3242B5A-8DE0-9FEB-CCC9-737A969B938A}"/>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Thank you!</a:t>
            </a:r>
          </a:p>
        </p:txBody>
      </p:sp>
    </p:spTree>
    <p:extLst>
      <p:ext uri="{BB962C8B-B14F-4D97-AF65-F5344CB8AC3E}">
        <p14:creationId xmlns:p14="http://schemas.microsoft.com/office/powerpoint/2010/main" val="3998672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168986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What to expect today</a:t>
            </a:r>
          </a:p>
        </p:txBody>
      </p:sp>
      <p:sp>
        <p:nvSpPr>
          <p:cNvPr id="3" name="TextBox 2"/>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Practical Excel demos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Transparent look at my services and offerings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Referral program &amp; bonus resources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7870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9E9DD-6C52-11D7-FF34-4264EA22725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4997D2-521B-C2AB-A68A-2EB202160AA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Resources for today</a:t>
            </a:r>
          </a:p>
        </p:txBody>
      </p:sp>
      <p:sp>
        <p:nvSpPr>
          <p:cNvPr id="3" name="TextBox 2">
            <a:extLst>
              <a:ext uri="{FF2B5EF4-FFF2-40B4-BE49-F238E27FC236}">
                <a16:creationId xmlns:a16="http://schemas.microsoft.com/office/drawing/2014/main" id="{0770AD58-6393-FAA1-1B49-C4E35BD89376}"/>
              </a:ext>
            </a:extLst>
          </p:cNvPr>
          <p:cNvSpPr txBox="1"/>
          <p:nvPr/>
        </p:nvSpPr>
        <p:spPr>
          <a:xfrm>
            <a:off x="520861" y="3191948"/>
            <a:ext cx="14393120" cy="3046988"/>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9600" dirty="0">
                <a:solidFill>
                  <a:srgbClr val="707070"/>
                </a:solidFill>
                <a:latin typeface="Pragmatica" panose="020B0403040502020204" pitchFamily="34" charset="0"/>
              </a:rPr>
              <a:t>Download at </a:t>
            </a:r>
            <a:r>
              <a:rPr lang="en-US" sz="96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https://swiy.co/mxldd</a:t>
            </a:r>
            <a:r>
              <a:rPr lang="en-US" sz="9600" dirty="0">
                <a:solidFill>
                  <a:srgbClr val="CF3338"/>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9B8F3280-B18F-CF7A-E13E-97BB5CDA8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2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7561557"/>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#1: Reliable Data Inputs with Excel Tables</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Manual range updates and formatting chaos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Transform ranges into smart Excel Tables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Faster, cleaner spreadsheets</a:t>
            </a:r>
          </a:p>
        </p:txBody>
      </p:sp>
    </p:spTree>
    <p:extLst>
      <p:ext uri="{BB962C8B-B14F-4D97-AF65-F5344CB8AC3E}">
        <p14:creationId xmlns:p14="http://schemas.microsoft.com/office/powerpoint/2010/main" val="387153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8B0BA-2457-E883-9B94-9EF4CB53F4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B2669EB-FDD3-FD04-8DC6-CC0F1E621197}"/>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1AF1603A-5226-7133-332B-9ED91B061A51}"/>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3A1F1624-DFBB-B741-F011-B1F4773062C8}"/>
              </a:ext>
            </a:extLst>
          </p:cNvPr>
          <p:cNvSpPr txBox="1"/>
          <p:nvPr/>
        </p:nvSpPr>
        <p:spPr>
          <a:xfrm>
            <a:off x="260431" y="329879"/>
            <a:ext cx="8906720" cy="8045279"/>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#2: Analyze Data (AI in Excel… No Copilot Needed!)</a:t>
            </a:r>
            <a:br>
              <a:rPr lang="en-US" sz="6000" b="1" dirty="0">
                <a:solidFill>
                  <a:srgbClr val="CF3338"/>
                </a:solidFill>
                <a:latin typeface="Pragmatica" panose="020B0403040502020204" pitchFamily="34" charset="0"/>
              </a:rPr>
            </a:b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Overwhelmed by large datasets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Get instant AI-powered insights from Excel’s Analyze Data</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Quick, actionable analysis… no formulas required</a:t>
            </a:r>
          </a:p>
        </p:txBody>
      </p:sp>
    </p:spTree>
    <p:extLst>
      <p:ext uri="{BB962C8B-B14F-4D97-AF65-F5344CB8AC3E}">
        <p14:creationId xmlns:p14="http://schemas.microsoft.com/office/powerpoint/2010/main" val="371087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A27C-8894-1039-C10D-49DEF731C8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AA0A13-9A6F-743A-214C-42DDAEB6B116}"/>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CE70788E-B0DE-D358-5D84-0751068117D4}"/>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DDDA3F19-3713-EED4-6645-27996F2BE4BF}"/>
              </a:ext>
            </a:extLst>
          </p:cNvPr>
          <p:cNvSpPr txBox="1"/>
          <p:nvPr/>
        </p:nvSpPr>
        <p:spPr>
          <a:xfrm>
            <a:off x="260431" y="329879"/>
            <a:ext cx="8906720" cy="8054000"/>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#3: Power Query Data Cleanup</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Repetitive, error-prone data prep</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Automate data cleaning with Power Query</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Reliable, repeatable data workflows.. AND better analysis results!</a:t>
            </a:r>
          </a:p>
        </p:txBody>
      </p:sp>
    </p:spTree>
    <p:extLst>
      <p:ext uri="{BB962C8B-B14F-4D97-AF65-F5344CB8AC3E}">
        <p14:creationId xmlns:p14="http://schemas.microsoft.com/office/powerpoint/2010/main" val="359534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07818-29D2-F5F6-BFE3-AC95409C3FD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2629BB8-6DE7-E426-3AFF-CFA5F3FBCCF4}"/>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Recap</a:t>
            </a:r>
          </a:p>
        </p:txBody>
      </p:sp>
      <p:sp>
        <p:nvSpPr>
          <p:cNvPr id="3" name="TextBox 2">
            <a:extLst>
              <a:ext uri="{FF2B5EF4-FFF2-40B4-BE49-F238E27FC236}">
                <a16:creationId xmlns:a16="http://schemas.microsoft.com/office/drawing/2014/main" id="{84647282-4EAE-D08B-0199-F568519F58C3}"/>
              </a:ext>
            </a:extLst>
          </p:cNvPr>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Tables → Structured efficiency</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Power Query → Automated data prep</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Analyze Data → Instant insights</a:t>
            </a:r>
          </a:p>
        </p:txBody>
      </p:sp>
      <p:pic>
        <p:nvPicPr>
          <p:cNvPr id="15" name="Picture 14" descr="A close up of a sign&#10;&#10;Description automatically generated">
            <a:extLst>
              <a:ext uri="{FF2B5EF4-FFF2-40B4-BE49-F238E27FC236}">
                <a16:creationId xmlns:a16="http://schemas.microsoft.com/office/drawing/2014/main" id="{C54442A3-1184-472E-336C-0DB56D7A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1387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23C9-D5F7-C820-78B9-E169BDF231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971779-1F50-1702-DEC1-87CD482189F0}"/>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5ECC4C7B-C529-5329-03AC-796804551DC1}"/>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My offerings at a glance</a:t>
            </a:r>
          </a:p>
        </p:txBody>
      </p:sp>
    </p:spTree>
    <p:extLst>
      <p:ext uri="{BB962C8B-B14F-4D97-AF65-F5344CB8AC3E}">
        <p14:creationId xmlns:p14="http://schemas.microsoft.com/office/powerpoint/2010/main" val="65782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859</Words>
  <Application>Microsoft Office PowerPoint</Application>
  <PresentationFormat>Custom</PresentationFormat>
  <Paragraphs>93</Paragraphs>
  <Slides>21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Aliens &amp; cows</vt:lpstr>
      <vt:lpstr>Arial</vt:lpstr>
      <vt:lpstr>Pragmatica</vt:lpstr>
      <vt:lpstr>Calibri</vt:lpstr>
      <vt:lpstr>Normafixed Tryout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234</cp:revision>
  <dcterms:created xsi:type="dcterms:W3CDTF">2006-08-16T00:00:00Z</dcterms:created>
  <dcterms:modified xsi:type="dcterms:W3CDTF">2025-09-22T17:03:16Z</dcterms:modified>
  <dc:identifier>DADurESpNu8</dc:identifier>
</cp:coreProperties>
</file>