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61" r:id="rId3"/>
    <p:sldId id="351" r:id="rId4"/>
    <p:sldId id="282" r:id="rId5"/>
    <p:sldId id="365" r:id="rId6"/>
    <p:sldId id="368" r:id="rId7"/>
    <p:sldId id="371" r:id="rId8"/>
    <p:sldId id="404" r:id="rId9"/>
  </p:sldIdLst>
  <p:sldSz cx="18288000" cy="10287000"/>
  <p:notesSz cx="6858000" cy="9144000"/>
  <p:embeddedFontLst>
    <p:embeddedFont>
      <p:font typeface="Gidole" panose="020B0604020202020204" charset="0"/>
      <p:regular r:id="rId11"/>
    </p:embeddedFont>
    <p:embeddedFont>
      <p:font typeface="Open Sans Extra Bold" panose="020B0604020202020204" charset="0"/>
      <p:regular r:id="rId12"/>
    </p:embeddedFont>
    <p:embeddedFont>
      <p:font typeface="Roboto Mono" panose="00000009000000000000" pitchFamily="49"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7"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8" autoAdjust="0"/>
    <p:restoredTop sz="79213" autoAdjust="0"/>
  </p:normalViewPr>
  <p:slideViewPr>
    <p:cSldViewPr>
      <p:cViewPr varScale="1">
        <p:scale>
          <a:sx n="42" d="100"/>
          <a:sy n="42" d="100"/>
        </p:scale>
        <p:origin x="1464" y="26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4/25/2025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https://swiy.co/musopen</a:t>
            </a:r>
          </a:p>
        </p:txBody>
      </p:sp>
      <p:sp>
        <p:nvSpPr>
          <p:cNvPr id="4" name="Slide Number Placeholder 3"/>
          <p:cNvSpPr>
            <a:spLocks noGrp="1"/>
          </p:cNvSpPr>
          <p:nvPr>
            <p:ph type="sldNum" sz="quarter" idx="5"/>
          </p:nvPr>
        </p:nvSpPr>
        <p:spPr/>
        <p:txBody>
          <a:bodyPr/>
          <a:lstStyle/>
          <a:p>
            <a:fld id="{FFB500C5-13F7-48FC-8160-C29AECF6C602}" type="slidenum">
              <a:rPr lang="en-US" smtClean="0"/>
              <a:t>1</a:t>
            </a:fld>
            <a:endParaRPr lang="en-US"/>
          </a:p>
        </p:txBody>
      </p:sp>
    </p:spTree>
    <p:extLst>
      <p:ext uri="{BB962C8B-B14F-4D97-AF65-F5344CB8AC3E}">
        <p14:creationId xmlns:p14="http://schemas.microsoft.com/office/powerpoint/2010/main" val="3168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I’m going to be very scientific here and go to Wikipedia to explain how extract, transform, load or ETL methodologies work.</a:t>
            </a:r>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154369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can see ETL achieves quite a few purposes, and as the name implies it works in three steps:</a:t>
            </a:r>
          </a:p>
          <a:p>
            <a:r>
              <a:rPr lang="en-US" dirty="0"/>
              <a:t>- First, you want to extract the information from some outside source, this can be anything from a database to a web page.</a:t>
            </a:r>
          </a:p>
          <a:p>
            <a:r>
              <a:rPr lang="en-US" dirty="0"/>
              <a:t>- Then, you want to transform it. This could be cleaning the data, filtering it, checking for assumptions, you get the idea.</a:t>
            </a:r>
          </a:p>
          <a:p>
            <a:r>
              <a:rPr lang="en-US" dirty="0"/>
              <a:t>- Finally, loading the data, this places it in a format that is accessible for end users to work with. </a:t>
            </a:r>
          </a:p>
          <a:p>
            <a:endParaRPr lang="en-US" dirty="0"/>
          </a:p>
          <a:p>
            <a:endParaRPr lang="en-US" dirty="0"/>
          </a:p>
          <a:p>
            <a:endParaRPr lang="en-US" dirty="0"/>
          </a:p>
          <a:p>
            <a:r>
              <a:rPr lang="en-US" dirty="0"/>
              <a:t>https://unsplash.com/photos/QUHlPs4y8PQ  </a:t>
            </a:r>
          </a:p>
          <a:p>
            <a:r>
              <a:rPr lang="en-US" dirty="0"/>
              <a:t>https://pixabay.com/photos/tee-tea-bags-teas-drink-herbal-tea-1252397/  </a:t>
            </a:r>
          </a:p>
          <a:p>
            <a:r>
              <a:rPr lang="en-US" dirty="0"/>
              <a:t>https://pixabay.com/photos/construction-worker-welding-welder-1717893/  </a:t>
            </a:r>
          </a:p>
          <a:p>
            <a:r>
              <a:rPr lang="en-US" dirty="0"/>
              <a:t>https://pixabay.com/photos/gift-box-gifts-packaging-box-2458012/  </a:t>
            </a:r>
          </a:p>
        </p:txBody>
      </p:sp>
      <p:sp>
        <p:nvSpPr>
          <p:cNvPr id="4" name="Slide Number Placeholder 3"/>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3195903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3535360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3625376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Power Query is more for data cleaning and transformation but of course we can’t clean unless we know what needs to be cleaned. So let’s look at some ways to do this. We will explore the data and see what we’re working with. </a:t>
            </a:r>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3097664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practice on this</a:t>
            </a:r>
          </a:p>
          <a:p>
            <a:r>
              <a:rPr lang="en-US" dirty="0"/>
              <a:t>Of course there is a LOT more you can do here, you can work on rows, multiple datasets </a:t>
            </a:r>
            <a:r>
              <a:rPr lang="en-US" dirty="0" err="1"/>
              <a:t>etc</a:t>
            </a:r>
            <a:r>
              <a:rPr lang="en-US" dirty="0"/>
              <a:t> but we’ll focus on the very beginning stuff here. </a:t>
            </a:r>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1531584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746477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Extract,_transform,_load"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6053" y="6053"/>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pic>
        <p:nvPicPr>
          <p:cNvPr id="7" name="Picture 7"/>
          <p:cNvPicPr>
            <a:picLocks noChangeAspect="1"/>
          </p:cNvPicPr>
          <p:nvPr/>
        </p:nvPicPr>
        <p:blipFill>
          <a:blip r:embed="rId3"/>
          <a:srcRect/>
          <a:stretch>
            <a:fillRect/>
          </a:stretch>
        </p:blipFill>
        <p:spPr>
          <a:xfrm>
            <a:off x="11095486" y="-952760"/>
            <a:ext cx="6699438" cy="4911526"/>
          </a:xfrm>
          <a:prstGeom prst="rect">
            <a:avLst/>
          </a:prstGeom>
        </p:spPr>
      </p:pic>
      <p:sp>
        <p:nvSpPr>
          <p:cNvPr id="8" name="TextBox 8"/>
          <p:cNvSpPr txBox="1"/>
          <p:nvPr/>
        </p:nvSpPr>
        <p:spPr>
          <a:xfrm>
            <a:off x="3716308" y="4022266"/>
            <a:ext cx="13542992" cy="5626540"/>
          </a:xfrm>
          <a:prstGeom prst="rect">
            <a:avLst/>
          </a:prstGeom>
        </p:spPr>
        <p:txBody>
          <a:bodyPr lIns="0" tIns="0" rIns="0" bIns="0" rtlCol="0" anchor="t">
            <a:spAutoFit/>
          </a:bodyPr>
          <a:lstStyle/>
          <a:p>
            <a:pPr algn="r">
              <a:lnSpc>
                <a:spcPts val="10900"/>
              </a:lnSpc>
            </a:pPr>
            <a:r>
              <a:rPr lang="en-US" sz="10000" spc="600" dirty="0">
                <a:solidFill>
                  <a:srgbClr val="000000"/>
                </a:solidFill>
                <a:latin typeface="League Spartan Bold"/>
              </a:rPr>
              <a:t>POWER QUERY: EXCEL’S ULTIMATE DATA CLEANING TOOL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txBody>
          <a:bodyPr/>
          <a:lstStyle/>
          <a:p>
            <a:endParaRPr lang="en-US"/>
          </a:p>
        </p:txBody>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What the @%&amp;! is ETL?</a:t>
            </a:r>
          </a:p>
        </p:txBody>
      </p:sp>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8153400" cy="5632311"/>
          </a:xfrm>
          <a:prstGeom prst="rect">
            <a:avLst/>
          </a:prstGeom>
          <a:noFill/>
        </p:spPr>
        <p:txBody>
          <a:bodyPr wrap="square" rtlCol="0">
            <a:spAutoFit/>
          </a:bodyPr>
          <a:lstStyle/>
          <a:p>
            <a:r>
              <a:rPr lang="en-US" sz="3600" dirty="0">
                <a:latin typeface="Gidole" panose="020B0604020202020204" charset="0"/>
              </a:rPr>
              <a:t>“A properly designed ETL system extracts data from the source systems, enforces data quality and consistency standards, conforms data so that separate sources can be used together, and finally delivers data in a presentation-ready format so that application developers can build applications and end users can make decisions.”</a:t>
            </a:r>
          </a:p>
          <a:p>
            <a:endParaRPr lang="en-US" sz="3600" dirty="0">
              <a:latin typeface="Gidole" panose="020B0604020202020204" charset="0"/>
            </a:endParaRPr>
          </a:p>
          <a:p>
            <a:r>
              <a:rPr lang="en-US" sz="3600" dirty="0">
                <a:latin typeface="Gidole" panose="020B0604020202020204" charset="0"/>
              </a:rPr>
              <a:t>-- </a:t>
            </a:r>
            <a:r>
              <a:rPr lang="en-US" sz="3600" dirty="0">
                <a:latin typeface="Gidole" panose="020B0604020202020204" charset="0"/>
                <a:hlinkClick r:id="rId3"/>
              </a:rPr>
              <a:t>(where else but) Wikipedia</a:t>
            </a:r>
            <a:endParaRPr lang="en-US" sz="3600" dirty="0">
              <a:latin typeface="Gidole" panose="020B0604020202020204" charset="0"/>
            </a:endParaRPr>
          </a:p>
        </p:txBody>
      </p:sp>
      <p:pic>
        <p:nvPicPr>
          <p:cNvPr id="1026" name="Picture 2" descr="Overhead Conveyor, Industry, Factory">
            <a:extLst>
              <a:ext uri="{FF2B5EF4-FFF2-40B4-BE49-F238E27FC236}">
                <a16:creationId xmlns:a16="http://schemas.microsoft.com/office/drawing/2014/main" id="{FC495125-C83B-4358-B41D-F98A5D78A8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40638" y="4184570"/>
            <a:ext cx="7577556" cy="50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2709"/>
            <a:ext cx="3419237" cy="341376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4" name="Group 4"/>
          <p:cNvGrpSpPr/>
          <p:nvPr/>
        </p:nvGrpSpPr>
        <p:grpSpPr>
          <a:xfrm rot="-10800000">
            <a:off x="-2110659" y="-189185"/>
            <a:ext cx="4221318" cy="365566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pic>
        <p:nvPicPr>
          <p:cNvPr id="6" name="Picture 6"/>
          <p:cNvPicPr>
            <a:picLocks noChangeAspect="1"/>
          </p:cNvPicPr>
          <p:nvPr/>
        </p:nvPicPr>
        <p:blipFill>
          <a:blip r:embed="rId3"/>
          <a:srcRect b="44190"/>
          <a:stretch>
            <a:fillRect/>
          </a:stretch>
        </p:blipFill>
        <p:spPr>
          <a:xfrm>
            <a:off x="16095120" y="9265255"/>
            <a:ext cx="2013122" cy="823680"/>
          </a:xfrm>
          <a:prstGeom prst="rect">
            <a:avLst/>
          </a:prstGeom>
        </p:spPr>
      </p:pic>
      <p:grpSp>
        <p:nvGrpSpPr>
          <p:cNvPr id="16" name="Group 15">
            <a:extLst>
              <a:ext uri="{FF2B5EF4-FFF2-40B4-BE49-F238E27FC236}">
                <a16:creationId xmlns:a16="http://schemas.microsoft.com/office/drawing/2014/main" id="{26AEE63F-9722-4141-8F62-7155CB624A5B}"/>
              </a:ext>
            </a:extLst>
          </p:cNvPr>
          <p:cNvGrpSpPr/>
          <p:nvPr/>
        </p:nvGrpSpPr>
        <p:grpSpPr>
          <a:xfrm>
            <a:off x="907648" y="1638300"/>
            <a:ext cx="4959752" cy="4645364"/>
            <a:chOff x="907648" y="1638300"/>
            <a:chExt cx="4959752" cy="4645364"/>
          </a:xfrm>
        </p:grpSpPr>
        <p:sp>
          <p:nvSpPr>
            <p:cNvPr id="8" name="TextBox 7">
              <a:extLst>
                <a:ext uri="{FF2B5EF4-FFF2-40B4-BE49-F238E27FC236}">
                  <a16:creationId xmlns:a16="http://schemas.microsoft.com/office/drawing/2014/main" id="{BEEF1475-D362-4861-BA9A-EC801FD42085}"/>
                </a:ext>
              </a:extLst>
            </p:cNvPr>
            <p:cNvSpPr txBox="1"/>
            <p:nvPr/>
          </p:nvSpPr>
          <p:spPr>
            <a:xfrm>
              <a:off x="1295400" y="1638300"/>
              <a:ext cx="4572000" cy="769441"/>
            </a:xfrm>
            <a:prstGeom prst="rect">
              <a:avLst/>
            </a:prstGeom>
            <a:noFill/>
          </p:spPr>
          <p:txBody>
            <a:bodyPr wrap="square" rtlCol="0">
              <a:spAutoFit/>
            </a:bodyPr>
            <a:lstStyle/>
            <a:p>
              <a:pPr algn="ctr"/>
              <a:r>
                <a:rPr lang="en-US" sz="4400" b="1" dirty="0">
                  <a:latin typeface="Gidole" panose="02000503000000000000" pitchFamily="50" charset="0"/>
                </a:rPr>
                <a:t>1. EXTRACT</a:t>
              </a:r>
            </a:p>
          </p:txBody>
        </p:sp>
        <p:pic>
          <p:nvPicPr>
            <p:cNvPr id="9" name="Picture 8">
              <a:extLst>
                <a:ext uri="{FF2B5EF4-FFF2-40B4-BE49-F238E27FC236}">
                  <a16:creationId xmlns:a16="http://schemas.microsoft.com/office/drawing/2014/main" id="{66E68092-9405-43F0-8AF2-01C9D22F89E0}"/>
                </a:ext>
              </a:extLst>
            </p:cNvPr>
            <p:cNvPicPr>
              <a:picLocks noChangeAspect="1"/>
            </p:cNvPicPr>
            <p:nvPr/>
          </p:nvPicPr>
          <p:blipFill>
            <a:blip r:embed="rId4"/>
            <a:stretch>
              <a:fillRect/>
            </a:stretch>
          </p:blipFill>
          <p:spPr>
            <a:xfrm>
              <a:off x="907648" y="2794615"/>
              <a:ext cx="2156143" cy="1120074"/>
            </a:xfrm>
            <a:prstGeom prst="rect">
              <a:avLst/>
            </a:prstGeom>
          </p:spPr>
        </p:pic>
        <p:pic>
          <p:nvPicPr>
            <p:cNvPr id="2050" name="Picture 2" descr="Wordpress, Web, Design, Website, Cms, Logo, Blog">
              <a:extLst>
                <a:ext uri="{FF2B5EF4-FFF2-40B4-BE49-F238E27FC236}">
                  <a16:creationId xmlns:a16="http://schemas.microsoft.com/office/drawing/2014/main" id="{07E1EB44-DBDD-4C47-8909-EC3C75BE44E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2310" y="3222617"/>
              <a:ext cx="2233568" cy="11912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icrosoft Excel - Wikipedia">
              <a:extLst>
                <a:ext uri="{FF2B5EF4-FFF2-40B4-BE49-F238E27FC236}">
                  <a16:creationId xmlns:a16="http://schemas.microsoft.com/office/drawing/2014/main" id="{52AB72E9-F271-433D-B21F-B855CB0F4D2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17041" y="4408144"/>
              <a:ext cx="2016763" cy="18755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55594C81-73FA-4556-83B0-1C0DC11CAD20}"/>
              </a:ext>
            </a:extLst>
          </p:cNvPr>
          <p:cNvGrpSpPr/>
          <p:nvPr/>
        </p:nvGrpSpPr>
        <p:grpSpPr>
          <a:xfrm>
            <a:off x="6019799" y="1638299"/>
            <a:ext cx="5729246" cy="5022604"/>
            <a:chOff x="6019799" y="1638299"/>
            <a:chExt cx="5729246" cy="5022604"/>
          </a:xfrm>
        </p:grpSpPr>
        <p:sp>
          <p:nvSpPr>
            <p:cNvPr id="12" name="TextBox 11">
              <a:extLst>
                <a:ext uri="{FF2B5EF4-FFF2-40B4-BE49-F238E27FC236}">
                  <a16:creationId xmlns:a16="http://schemas.microsoft.com/office/drawing/2014/main" id="{BA60B585-15E5-46DB-B3DE-577C0543BBB3}"/>
                </a:ext>
              </a:extLst>
            </p:cNvPr>
            <p:cNvSpPr txBox="1"/>
            <p:nvPr/>
          </p:nvSpPr>
          <p:spPr>
            <a:xfrm>
              <a:off x="6329774" y="1638299"/>
              <a:ext cx="4572000" cy="830997"/>
            </a:xfrm>
            <a:prstGeom prst="rect">
              <a:avLst/>
            </a:prstGeom>
            <a:noFill/>
          </p:spPr>
          <p:txBody>
            <a:bodyPr wrap="square" rtlCol="0">
              <a:spAutoFit/>
            </a:bodyPr>
            <a:lstStyle/>
            <a:p>
              <a:pPr algn="ctr"/>
              <a:r>
                <a:rPr lang="en-US" sz="4800" b="1" dirty="0">
                  <a:latin typeface="Gidole" panose="02000503000000000000" pitchFamily="50" charset="0"/>
                </a:rPr>
                <a:t>2. TRANSFORM</a:t>
              </a:r>
            </a:p>
          </p:txBody>
        </p:sp>
        <p:pic>
          <p:nvPicPr>
            <p:cNvPr id="2054" name="Picture 6" descr="brown push broom on dust pan">
              <a:extLst>
                <a:ext uri="{FF2B5EF4-FFF2-40B4-BE49-F238E27FC236}">
                  <a16:creationId xmlns:a16="http://schemas.microsoft.com/office/drawing/2014/main" id="{B8750ED0-0E88-4B2A-BCD9-4FCE5A6525A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2206" y="2822553"/>
              <a:ext cx="2233568" cy="167517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ee, Tea Bags, Teas, Drink, Herbal Tea, Fruit Tea">
              <a:extLst>
                <a:ext uri="{FF2B5EF4-FFF2-40B4-BE49-F238E27FC236}">
                  <a16:creationId xmlns:a16="http://schemas.microsoft.com/office/drawing/2014/main" id="{F355A25D-375B-450B-BB9B-D202A3C284FE}"/>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097808" y="3864697"/>
              <a:ext cx="2651237" cy="175368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onstruction, Worker, Welding, Welder, Industry, Metal">
              <a:extLst>
                <a:ext uri="{FF2B5EF4-FFF2-40B4-BE49-F238E27FC236}">
                  <a16:creationId xmlns:a16="http://schemas.microsoft.com/office/drawing/2014/main" id="{18906C9B-12F8-4CD0-AF9E-ACD1165E839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019799" y="4901696"/>
              <a:ext cx="2651237" cy="17592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oup 17">
            <a:extLst>
              <a:ext uri="{FF2B5EF4-FFF2-40B4-BE49-F238E27FC236}">
                <a16:creationId xmlns:a16="http://schemas.microsoft.com/office/drawing/2014/main" id="{0586C38D-6E7E-449E-A806-A86C75E7402D}"/>
              </a:ext>
            </a:extLst>
          </p:cNvPr>
          <p:cNvGrpSpPr/>
          <p:nvPr/>
        </p:nvGrpSpPr>
        <p:grpSpPr>
          <a:xfrm>
            <a:off x="12385964" y="1638299"/>
            <a:ext cx="5415806" cy="4656484"/>
            <a:chOff x="12385964" y="1638299"/>
            <a:chExt cx="5415806" cy="4656484"/>
          </a:xfrm>
        </p:grpSpPr>
        <p:pic>
          <p:nvPicPr>
            <p:cNvPr id="11" name="Picture 10" descr="A close up of a persons hand&#10;&#10;Description automatically generated">
              <a:extLst>
                <a:ext uri="{FF2B5EF4-FFF2-40B4-BE49-F238E27FC236}">
                  <a16:creationId xmlns:a16="http://schemas.microsoft.com/office/drawing/2014/main" id="{05D53DD3-A065-4697-AA14-208CD7BA892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573000" y="2822553"/>
              <a:ext cx="5228770" cy="3472230"/>
            </a:xfrm>
            <a:prstGeom prst="rect">
              <a:avLst/>
            </a:prstGeom>
          </p:spPr>
        </p:pic>
        <p:sp>
          <p:nvSpPr>
            <p:cNvPr id="21" name="TextBox 20">
              <a:extLst>
                <a:ext uri="{FF2B5EF4-FFF2-40B4-BE49-F238E27FC236}">
                  <a16:creationId xmlns:a16="http://schemas.microsoft.com/office/drawing/2014/main" id="{98C42259-1842-4B28-865C-67D219A8528A}"/>
                </a:ext>
              </a:extLst>
            </p:cNvPr>
            <p:cNvSpPr txBox="1"/>
            <p:nvPr/>
          </p:nvSpPr>
          <p:spPr>
            <a:xfrm>
              <a:off x="12385964" y="1638299"/>
              <a:ext cx="4572000" cy="769441"/>
            </a:xfrm>
            <a:prstGeom prst="rect">
              <a:avLst/>
            </a:prstGeom>
            <a:noFill/>
          </p:spPr>
          <p:txBody>
            <a:bodyPr wrap="square" rtlCol="0">
              <a:spAutoFit/>
            </a:bodyPr>
            <a:lstStyle/>
            <a:p>
              <a:pPr algn="ctr"/>
              <a:r>
                <a:rPr lang="en-US" sz="4400" b="1" dirty="0">
                  <a:latin typeface="Gidole" panose="02000503000000000000" pitchFamily="50" charset="0"/>
                </a:rPr>
                <a:t>3. LOAD</a:t>
              </a:r>
            </a:p>
          </p:txBody>
        </p:sp>
      </p:grpSp>
    </p:spTree>
    <p:extLst>
      <p:ext uri="{BB962C8B-B14F-4D97-AF65-F5344CB8AC3E}">
        <p14:creationId xmlns:p14="http://schemas.microsoft.com/office/powerpoint/2010/main" val="2701514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txBody>
          <a:bodyPr/>
          <a:lstStyle/>
          <a:p>
            <a:endParaRPr lang="en-US"/>
          </a:p>
        </p:txBody>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What did we do before Power Query?</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File: </a:t>
            </a:r>
            <a:r>
              <a:rPr lang="en-US" sz="3600" dirty="0">
                <a:latin typeface="Roboto Mono" pitchFamily="2" charset="0"/>
                <a:ea typeface="Roboto Mono" pitchFamily="2" charset="0"/>
              </a:rPr>
              <a:t>wholesale-customers.xlsx</a:t>
            </a:r>
          </a:p>
          <a:p>
            <a:pPr marL="571500" indent="-571500">
              <a:buFont typeface="Arial" panose="020B0604020202020204" pitchFamily="34" charset="0"/>
              <a:buChar char="•"/>
            </a:pPr>
            <a:r>
              <a:rPr lang="en-US" sz="3600" dirty="0">
                <a:latin typeface="Gidole" panose="02000503000000000000" pitchFamily="50" charset="0"/>
                <a:ea typeface="Roboto Mono" pitchFamily="2" charset="0"/>
              </a:rPr>
              <a:t>How would you make this data “PivotTable-ready?”</a:t>
            </a:r>
          </a:p>
          <a:p>
            <a:pPr marL="571500" indent="-571500">
              <a:buFont typeface="Arial" panose="020B0604020202020204" pitchFamily="34" charset="0"/>
              <a:buChar char="•"/>
            </a:pPr>
            <a:endParaRPr lang="en-US" sz="3600" dirty="0">
              <a:latin typeface="Gidole" panose="020B0604020202020204" charset="0"/>
            </a:endParaRPr>
          </a:p>
        </p:txBody>
      </p:sp>
    </p:spTree>
    <p:extLst>
      <p:ext uri="{BB962C8B-B14F-4D97-AF65-F5344CB8AC3E}">
        <p14:creationId xmlns:p14="http://schemas.microsoft.com/office/powerpoint/2010/main" val="3385359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2269851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DEMO: PROFILING DATA</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2" name="TextBox 1">
            <a:extLst>
              <a:ext uri="{FF2B5EF4-FFF2-40B4-BE49-F238E27FC236}">
                <a16:creationId xmlns:a16="http://schemas.microsoft.com/office/drawing/2014/main" id="{DA7E4D39-AF17-46FE-A0C7-071D1DD526E8}"/>
              </a:ext>
            </a:extLst>
          </p:cNvPr>
          <p:cNvSpPr txBox="1"/>
          <p:nvPr/>
        </p:nvSpPr>
        <p:spPr>
          <a:xfrm>
            <a:off x="857250" y="1943100"/>
            <a:ext cx="12877800" cy="2554545"/>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Gidole" panose="02000503000000000000" pitchFamily="50" charset="0"/>
              </a:rPr>
              <a:t>File: </a:t>
            </a:r>
            <a:r>
              <a:rPr lang="en-US" sz="4000" dirty="0">
                <a:latin typeface="Roboto Mono" pitchFamily="2" charset="0"/>
                <a:ea typeface="Roboto Mono" pitchFamily="2" charset="0"/>
              </a:rPr>
              <a:t>star.xlsx</a:t>
            </a:r>
          </a:p>
          <a:p>
            <a:pPr marL="571500" indent="-571500">
              <a:buFont typeface="Arial" panose="020B0604020202020204" pitchFamily="34" charset="0"/>
              <a:buChar char="•"/>
            </a:pPr>
            <a:r>
              <a:rPr lang="en-US" sz="4000" dirty="0">
                <a:latin typeface="Gidole" panose="02000503000000000000" pitchFamily="50" charset="0"/>
                <a:ea typeface="Roboto Mono" pitchFamily="2" charset="0"/>
              </a:rPr>
              <a:t>Load into Power Query</a:t>
            </a:r>
          </a:p>
          <a:p>
            <a:pPr marL="571500" indent="-571500">
              <a:buFont typeface="Arial" panose="020B0604020202020204" pitchFamily="34" charset="0"/>
              <a:buChar char="•"/>
            </a:pPr>
            <a:r>
              <a:rPr lang="en-US" sz="4000" dirty="0">
                <a:latin typeface="Gidole" panose="02000503000000000000" pitchFamily="50" charset="0"/>
                <a:ea typeface="Roboto Mono" pitchFamily="2" charset="0"/>
              </a:rPr>
              <a:t>Explore via Data Preview</a:t>
            </a:r>
          </a:p>
          <a:p>
            <a:pPr marL="571500" indent="-571500">
              <a:buFont typeface="Arial" panose="020B0604020202020204" pitchFamily="34" charset="0"/>
              <a:buChar char="•"/>
            </a:pPr>
            <a:r>
              <a:rPr lang="en-US" sz="4000" i="1" dirty="0">
                <a:latin typeface="Gidole" panose="02000503000000000000" pitchFamily="50" charset="0"/>
                <a:ea typeface="Roboto Mono" pitchFamily="2" charset="0"/>
              </a:rPr>
              <a:t>Refer to demo notes</a:t>
            </a:r>
          </a:p>
        </p:txBody>
      </p:sp>
    </p:spTree>
    <p:extLst>
      <p:ext uri="{BB962C8B-B14F-4D97-AF65-F5344CB8AC3E}">
        <p14:creationId xmlns:p14="http://schemas.microsoft.com/office/powerpoint/2010/main" val="1901009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DEMO: MANIPULATING ROWS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2" name="TextBox 1">
            <a:extLst>
              <a:ext uri="{FF2B5EF4-FFF2-40B4-BE49-F238E27FC236}">
                <a16:creationId xmlns:a16="http://schemas.microsoft.com/office/drawing/2014/main" id="{DA7E4D39-AF17-46FE-A0C7-071D1DD526E8}"/>
              </a:ext>
            </a:extLst>
          </p:cNvPr>
          <p:cNvSpPr txBox="1"/>
          <p:nvPr/>
        </p:nvSpPr>
        <p:spPr>
          <a:xfrm>
            <a:off x="857250" y="1943100"/>
            <a:ext cx="12877800" cy="707886"/>
          </a:xfrm>
          <a:prstGeom prst="rect">
            <a:avLst/>
          </a:prstGeom>
          <a:noFill/>
        </p:spPr>
        <p:txBody>
          <a:bodyPr wrap="square" rtlCol="0">
            <a:spAutoFit/>
          </a:bodyPr>
          <a:lstStyle/>
          <a:p>
            <a:pPr marL="571500" indent="-571500">
              <a:buFont typeface="Arial" panose="020B0604020202020204" pitchFamily="34" charset="0"/>
              <a:buChar char="•"/>
            </a:pPr>
            <a:r>
              <a:rPr lang="en-US" sz="4000" dirty="0">
                <a:latin typeface="Gidole" panose="02000503000000000000" pitchFamily="50" charset="0"/>
              </a:rPr>
              <a:t>File: </a:t>
            </a:r>
            <a:r>
              <a:rPr lang="en-US" sz="4000" dirty="0">
                <a:latin typeface="Roboto Mono" pitchFamily="2" charset="0"/>
                <a:ea typeface="Roboto Mono" pitchFamily="2" charset="0"/>
              </a:rPr>
              <a:t>office-rsvps.xlsx</a:t>
            </a:r>
          </a:p>
        </p:txBody>
      </p:sp>
    </p:spTree>
    <p:extLst>
      <p:ext uri="{BB962C8B-B14F-4D97-AF65-F5344CB8AC3E}">
        <p14:creationId xmlns:p14="http://schemas.microsoft.com/office/powerpoint/2010/main" val="73795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877800" cy="707886"/>
          </a:xfrm>
          <a:prstGeom prst="rect">
            <a:avLst/>
          </a:prstGeom>
          <a:noFill/>
        </p:spPr>
        <p:txBody>
          <a:bodyPr wrap="square" rtlCol="0">
            <a:spAutoFit/>
          </a:bodyPr>
          <a:lstStyle/>
          <a:p>
            <a:r>
              <a:rPr lang="en-US" sz="4000" dirty="0">
                <a:latin typeface="Gidole" panose="02000503000000000000" pitchFamily="2" charset="0"/>
                <a:ea typeface="Roboto Mono" pitchFamily="2" charset="0"/>
              </a:rPr>
              <a:t>See you tomorrow for Power Pivot!</a:t>
            </a:r>
          </a:p>
        </p:txBody>
      </p:sp>
    </p:spTree>
    <p:extLst>
      <p:ext uri="{BB962C8B-B14F-4D97-AF65-F5344CB8AC3E}">
        <p14:creationId xmlns:p14="http://schemas.microsoft.com/office/powerpoint/2010/main" val="956393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1541</TotalTime>
  <Words>458</Words>
  <Application>Microsoft Office PowerPoint</Application>
  <PresentationFormat>Custom</PresentationFormat>
  <Paragraphs>47</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League Spartan Bold</vt:lpstr>
      <vt:lpstr>Arial</vt:lpstr>
      <vt:lpstr>League Spartan Italics</vt:lpstr>
      <vt:lpstr>Calibri</vt:lpstr>
      <vt:lpstr>Gidole</vt:lpstr>
      <vt:lpstr>Open Sans Extra Bold</vt:lpstr>
      <vt:lpstr>Roboto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135</cp:revision>
  <dcterms:created xsi:type="dcterms:W3CDTF">2006-08-16T00:00:00Z</dcterms:created>
  <dcterms:modified xsi:type="dcterms:W3CDTF">2025-04-25T15:47:30Z</dcterms:modified>
  <dc:identifier>DADurESpNu8</dc:identifier>
</cp:coreProperties>
</file>