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416" r:id="rId2"/>
    <p:sldId id="403" r:id="rId3"/>
    <p:sldId id="417" r:id="rId4"/>
    <p:sldId id="282" r:id="rId5"/>
    <p:sldId id="415" r:id="rId6"/>
    <p:sldId id="365" r:id="rId7"/>
    <p:sldId id="405" r:id="rId8"/>
    <p:sldId id="404" r:id="rId9"/>
  </p:sldIdLst>
  <p:sldSz cx="18288000" cy="10287000"/>
  <p:notesSz cx="6858000" cy="9144000"/>
  <p:embeddedFontLst>
    <p:embeddedFont>
      <p:font typeface="Consolas" panose="020B0609020204030204" pitchFamily="49" charset="0"/>
      <p:regular r:id="rId11"/>
      <p:bold r:id="rId12"/>
      <p:italic r:id="rId13"/>
      <p:boldItalic r:id="rId14"/>
    </p:embeddedFont>
    <p:embeddedFont>
      <p:font typeface="Gidole" panose="020B0604020202020204" charset="0"/>
      <p:regular r:id="rId15"/>
    </p:embeddedFont>
    <p:embeddedFont>
      <p:font typeface="Open Sans Extra Bold" panose="020B0604020202020204" charset="0"/>
      <p:regular r:id="rId16"/>
    </p:embeddedFont>
    <p:embeddedFont>
      <p:font typeface="Roboto Mono" panose="00000009000000000000" pitchFamily="49" charset="0"/>
      <p:regular r:id="rId17"/>
      <p:bold r:id="rId18"/>
      <p:italic r:id="rId19"/>
      <p:boldItalic r:id="rId20"/>
    </p:embeddedFont>
    <p:embeddedFont>
      <p:font typeface="Segoe UI Light" panose="020B0502040204020203" pitchFamily="34" charset="0"/>
      <p:regular r:id="rId21"/>
      <p: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7"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8" autoAdjust="0"/>
    <p:restoredTop sz="79213" autoAdjust="0"/>
  </p:normalViewPr>
  <p:slideViewPr>
    <p:cSldViewPr>
      <p:cViewPr varScale="1">
        <p:scale>
          <a:sx n="42" d="100"/>
          <a:sy n="42" d="100"/>
        </p:scale>
        <p:origin x="1464" y="25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commentAuthors" Target="commentAuthor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4/25/2025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https://swiy.co/musopen</a:t>
            </a:r>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3168901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2</a:t>
            </a:fld>
            <a:endParaRPr lang="en-US"/>
          </a:p>
        </p:txBody>
      </p:sp>
    </p:spTree>
    <p:extLst>
      <p:ext uri="{BB962C8B-B14F-4D97-AF65-F5344CB8AC3E}">
        <p14:creationId xmlns:p14="http://schemas.microsoft.com/office/powerpoint/2010/main" val="42564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3A0B1-0D67-D553-763B-3F111225D3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385D4D-28C6-4D2C-6F1A-C8A2D7D571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E88E36-C30B-B96A-D1A0-CBCB58E49A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70966F1-1424-687B-7AC4-4F1BF15F208F}"/>
              </a:ext>
            </a:extLst>
          </p:cNvPr>
          <p:cNvSpPr>
            <a:spLocks noGrp="1"/>
          </p:cNvSpPr>
          <p:nvPr>
            <p:ph type="sldNum" sz="quarter" idx="5"/>
          </p:nvPr>
        </p:nvSpPr>
        <p:spPr/>
        <p:txBody>
          <a:bodyPr/>
          <a:lstStyle/>
          <a:p>
            <a:fld id="{FFB500C5-13F7-48FC-8160-C29AECF6C602}" type="slidenum">
              <a:rPr lang="en-US" smtClean="0"/>
              <a:t>3</a:t>
            </a:fld>
            <a:endParaRPr lang="en-US"/>
          </a:p>
        </p:txBody>
      </p:sp>
    </p:spTree>
    <p:extLst>
      <p:ext uri="{BB962C8B-B14F-4D97-AF65-F5344CB8AC3E}">
        <p14:creationId xmlns:p14="http://schemas.microsoft.com/office/powerpoint/2010/main" val="1966324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are hyped up Power Query, I think you are going to love it and it will be hard for you to remember the days when you didn’t have it. So let’s think about what we would do without Power Query. </a:t>
            </a:r>
          </a:p>
        </p:txBody>
      </p:sp>
      <p:sp>
        <p:nvSpPr>
          <p:cNvPr id="4" name="Slide Number Placeholder 3"/>
          <p:cNvSpPr>
            <a:spLocks noGrp="1"/>
          </p:cNvSpPr>
          <p:nvPr>
            <p:ph type="sldNum" sz="quarter" idx="5"/>
          </p:nvPr>
        </p:nvSpPr>
        <p:spPr/>
        <p:txBody>
          <a:bodyPr/>
          <a:lstStyle/>
          <a:p>
            <a:fld id="{FFB500C5-13F7-48FC-8160-C29AECF6C602}" type="slidenum">
              <a:rPr lang="en-US" smtClean="0"/>
              <a:t>4</a:t>
            </a:fld>
            <a:endParaRPr lang="en-US"/>
          </a:p>
        </p:txBody>
      </p:sp>
    </p:spTree>
    <p:extLst>
      <p:ext uri="{BB962C8B-B14F-4D97-AF65-F5344CB8AC3E}">
        <p14:creationId xmlns:p14="http://schemas.microsoft.com/office/powerpoint/2010/main" val="3535360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5</a:t>
            </a:fld>
            <a:endParaRPr lang="en-US"/>
          </a:p>
        </p:txBody>
      </p:sp>
    </p:spTree>
    <p:extLst>
      <p:ext uri="{BB962C8B-B14F-4D97-AF65-F5344CB8AC3E}">
        <p14:creationId xmlns:p14="http://schemas.microsoft.com/office/powerpoint/2010/main" val="16599858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6</a:t>
            </a:fld>
            <a:endParaRPr lang="en-US"/>
          </a:p>
        </p:txBody>
      </p:sp>
    </p:spTree>
    <p:extLst>
      <p:ext uri="{BB962C8B-B14F-4D97-AF65-F5344CB8AC3E}">
        <p14:creationId xmlns:p14="http://schemas.microsoft.com/office/powerpoint/2010/main" val="3625376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7</a:t>
            </a:fld>
            <a:endParaRPr lang="en-US"/>
          </a:p>
        </p:txBody>
      </p:sp>
    </p:spTree>
    <p:extLst>
      <p:ext uri="{BB962C8B-B14F-4D97-AF65-F5344CB8AC3E}">
        <p14:creationId xmlns:p14="http://schemas.microsoft.com/office/powerpoint/2010/main" val="1907416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questions on descriptive statistics? </a:t>
            </a:r>
          </a:p>
        </p:txBody>
      </p:sp>
      <p:sp>
        <p:nvSpPr>
          <p:cNvPr id="4" name="Slide Number Placeholder 3"/>
          <p:cNvSpPr>
            <a:spLocks noGrp="1"/>
          </p:cNvSpPr>
          <p:nvPr>
            <p:ph type="sldNum" sz="quarter" idx="5"/>
          </p:nvPr>
        </p:nvSpPr>
        <p:spPr/>
        <p:txBody>
          <a:bodyPr/>
          <a:lstStyle/>
          <a:p>
            <a:fld id="{FFB500C5-13F7-48FC-8160-C29AECF6C602}" type="slidenum">
              <a:rPr lang="en-US" smtClean="0"/>
              <a:t>8</a:t>
            </a:fld>
            <a:endParaRPr lang="en-US"/>
          </a:p>
        </p:txBody>
      </p:sp>
    </p:spTree>
    <p:extLst>
      <p:ext uri="{BB962C8B-B14F-4D97-AF65-F5344CB8AC3E}">
        <p14:creationId xmlns:p14="http://schemas.microsoft.com/office/powerpoint/2010/main" val="746477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s://swiy.co/HO7G"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6053" y="6053"/>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pic>
        <p:nvPicPr>
          <p:cNvPr id="7" name="Picture 7"/>
          <p:cNvPicPr>
            <a:picLocks noChangeAspect="1"/>
          </p:cNvPicPr>
          <p:nvPr/>
        </p:nvPicPr>
        <p:blipFill>
          <a:blip r:embed="rId3"/>
          <a:srcRect/>
          <a:stretch>
            <a:fillRect/>
          </a:stretch>
        </p:blipFill>
        <p:spPr>
          <a:xfrm>
            <a:off x="11095486" y="-952760"/>
            <a:ext cx="6699438" cy="4911526"/>
          </a:xfrm>
          <a:prstGeom prst="rect">
            <a:avLst/>
          </a:prstGeom>
        </p:spPr>
      </p:pic>
      <p:sp>
        <p:nvSpPr>
          <p:cNvPr id="8" name="TextBox 8"/>
          <p:cNvSpPr txBox="1"/>
          <p:nvPr/>
        </p:nvSpPr>
        <p:spPr>
          <a:xfrm>
            <a:off x="3716308" y="4022266"/>
            <a:ext cx="13542992" cy="5591274"/>
          </a:xfrm>
          <a:prstGeom prst="rect">
            <a:avLst/>
          </a:prstGeom>
        </p:spPr>
        <p:txBody>
          <a:bodyPr lIns="0" tIns="0" rIns="0" bIns="0" rtlCol="0" anchor="t">
            <a:spAutoFit/>
          </a:bodyPr>
          <a:lstStyle/>
          <a:p>
            <a:pPr algn="r">
              <a:lnSpc>
                <a:spcPts val="10900"/>
              </a:lnSpc>
            </a:pPr>
            <a:r>
              <a:rPr lang="en-US" sz="10000" spc="600" dirty="0">
                <a:solidFill>
                  <a:srgbClr val="000000"/>
                </a:solidFill>
                <a:latin typeface="League Spartan Bold"/>
              </a:rPr>
              <a:t>POWER PIVOT: POWERFUL DATA MODELS SIMPLIFIED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5400000">
            <a:off x="10728361" y="2727361"/>
            <a:ext cx="7565692" cy="7553587"/>
            <a:chOff x="0" y="0"/>
            <a:chExt cx="6350000" cy="6339840"/>
          </a:xfrm>
        </p:grpSpPr>
        <p:sp>
          <p:nvSpPr>
            <p:cNvPr id="3" name="Freeform 3"/>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p:cNvGrpSpPr/>
          <p:nvPr/>
        </p:nvGrpSpPr>
        <p:grpSpPr>
          <a:xfrm rot="-10800000">
            <a:off x="15566406" y="5573199"/>
            <a:ext cx="5443189" cy="4713801"/>
            <a:chOff x="0" y="0"/>
            <a:chExt cx="6350000" cy="5499100"/>
          </a:xfrm>
        </p:grpSpPr>
        <p:sp>
          <p:nvSpPr>
            <p:cNvPr id="5" name="Freeform 5"/>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p:cNvSpPr/>
          <p:nvPr/>
        </p:nvSpPr>
        <p:spPr>
          <a:xfrm>
            <a:off x="9144000" y="2143604"/>
            <a:ext cx="9466400" cy="56192"/>
          </a:xfrm>
          <a:prstGeom prst="rect">
            <a:avLst/>
          </a:prstGeom>
          <a:solidFill>
            <a:srgbClr val="000000"/>
          </a:solidFill>
        </p:spPr>
        <p:txBody>
          <a:bodyPr/>
          <a:lstStyle/>
          <a:p>
            <a:endParaRPr lang="en-US"/>
          </a:p>
        </p:txBody>
      </p:sp>
      <p:pic>
        <p:nvPicPr>
          <p:cNvPr id="7" name="Picture 7"/>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WARMUP</a:t>
            </a:r>
          </a:p>
        </p:txBody>
      </p:sp>
      <p:sp>
        <p:nvSpPr>
          <p:cNvPr id="10" name="TextBox 10"/>
          <p:cNvSpPr txBox="1"/>
          <p:nvPr/>
        </p:nvSpPr>
        <p:spPr>
          <a:xfrm>
            <a:off x="2819400" y="2400300"/>
            <a:ext cx="9243139" cy="457113"/>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What questions do you have about Power Query? </a:t>
            </a:r>
          </a:p>
        </p:txBody>
      </p:sp>
    </p:spTree>
    <p:extLst>
      <p:ext uri="{BB962C8B-B14F-4D97-AF65-F5344CB8AC3E}">
        <p14:creationId xmlns:p14="http://schemas.microsoft.com/office/powerpoint/2010/main" val="3353069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3D262-BD36-ED1E-8194-3243C8B8404D}"/>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F358BD7-4AE7-7CF2-0A5E-E98356E3255C}"/>
              </a:ext>
            </a:extLst>
          </p:cNvPr>
          <p:cNvGrpSpPr/>
          <p:nvPr/>
        </p:nvGrpSpPr>
        <p:grpSpPr>
          <a:xfrm rot="-5400000">
            <a:off x="10728361" y="2727361"/>
            <a:ext cx="7565692" cy="7553587"/>
            <a:chOff x="0" y="0"/>
            <a:chExt cx="6350000" cy="6339840"/>
          </a:xfrm>
        </p:grpSpPr>
        <p:sp>
          <p:nvSpPr>
            <p:cNvPr id="3" name="Freeform 3">
              <a:extLst>
                <a:ext uri="{FF2B5EF4-FFF2-40B4-BE49-F238E27FC236}">
                  <a16:creationId xmlns:a16="http://schemas.microsoft.com/office/drawing/2014/main" id="{B2E3D7C5-26AA-CE25-9FF1-13BA81555FF1}"/>
                </a:ext>
              </a:extLst>
            </p:cNvPr>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CF3338"/>
            </a:solidFill>
          </p:spPr>
          <p:txBody>
            <a:bodyPr/>
            <a:lstStyle/>
            <a:p>
              <a:endParaRPr lang="en-US"/>
            </a:p>
          </p:txBody>
        </p:sp>
      </p:grpSp>
      <p:grpSp>
        <p:nvGrpSpPr>
          <p:cNvPr id="4" name="Group 4">
            <a:extLst>
              <a:ext uri="{FF2B5EF4-FFF2-40B4-BE49-F238E27FC236}">
                <a16:creationId xmlns:a16="http://schemas.microsoft.com/office/drawing/2014/main" id="{F398421C-401F-C5EE-592B-5F04753C245A}"/>
              </a:ext>
            </a:extLst>
          </p:cNvPr>
          <p:cNvGrpSpPr/>
          <p:nvPr/>
        </p:nvGrpSpPr>
        <p:grpSpPr>
          <a:xfrm rot="-10800000">
            <a:off x="15566406" y="5573199"/>
            <a:ext cx="5443189" cy="4713801"/>
            <a:chOff x="0" y="0"/>
            <a:chExt cx="6350000" cy="5499100"/>
          </a:xfrm>
        </p:grpSpPr>
        <p:sp>
          <p:nvSpPr>
            <p:cNvPr id="5" name="Freeform 5">
              <a:extLst>
                <a:ext uri="{FF2B5EF4-FFF2-40B4-BE49-F238E27FC236}">
                  <a16:creationId xmlns:a16="http://schemas.microsoft.com/office/drawing/2014/main" id="{25956485-848B-FD52-8CEF-AE7BF34A17DD}"/>
                </a:ext>
              </a:extLst>
            </p:cNvPr>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3D3935"/>
            </a:solidFill>
          </p:spPr>
          <p:txBody>
            <a:bodyPr/>
            <a:lstStyle/>
            <a:p>
              <a:endParaRPr lang="en-US"/>
            </a:p>
          </p:txBody>
        </p:sp>
      </p:grpSp>
      <p:sp>
        <p:nvSpPr>
          <p:cNvPr id="6" name="AutoShape 6">
            <a:extLst>
              <a:ext uri="{FF2B5EF4-FFF2-40B4-BE49-F238E27FC236}">
                <a16:creationId xmlns:a16="http://schemas.microsoft.com/office/drawing/2014/main" id="{652E3D6A-844A-4408-E1E3-1511161A5C43}"/>
              </a:ext>
            </a:extLst>
          </p:cNvPr>
          <p:cNvSpPr/>
          <p:nvPr/>
        </p:nvSpPr>
        <p:spPr>
          <a:xfrm>
            <a:off x="9144000" y="2143604"/>
            <a:ext cx="9466400" cy="56192"/>
          </a:xfrm>
          <a:prstGeom prst="rect">
            <a:avLst/>
          </a:prstGeom>
          <a:solidFill>
            <a:srgbClr val="000000"/>
          </a:solidFill>
        </p:spPr>
        <p:txBody>
          <a:bodyPr/>
          <a:lstStyle/>
          <a:p>
            <a:endParaRPr lang="en-US"/>
          </a:p>
        </p:txBody>
      </p:sp>
      <p:pic>
        <p:nvPicPr>
          <p:cNvPr id="7" name="Picture 7">
            <a:extLst>
              <a:ext uri="{FF2B5EF4-FFF2-40B4-BE49-F238E27FC236}">
                <a16:creationId xmlns:a16="http://schemas.microsoft.com/office/drawing/2014/main" id="{C2839F06-CE0E-335E-B930-6A66B7CD98CC}"/>
              </a:ext>
            </a:extLst>
          </p:cNvPr>
          <p:cNvPicPr>
            <a:picLocks noChangeAspect="1"/>
          </p:cNvPicPr>
          <p:nvPr/>
        </p:nvPicPr>
        <p:blipFill>
          <a:blip r:embed="rId3"/>
          <a:srcRect/>
          <a:stretch>
            <a:fillRect/>
          </a:stretch>
        </p:blipFill>
        <p:spPr>
          <a:xfrm>
            <a:off x="16100583" y="9258300"/>
            <a:ext cx="2005783" cy="1470490"/>
          </a:xfrm>
          <a:prstGeom prst="rect">
            <a:avLst/>
          </a:prstGeom>
        </p:spPr>
      </p:pic>
      <p:sp>
        <p:nvSpPr>
          <p:cNvPr id="8" name="TextBox 8">
            <a:extLst>
              <a:ext uri="{FF2B5EF4-FFF2-40B4-BE49-F238E27FC236}">
                <a16:creationId xmlns:a16="http://schemas.microsoft.com/office/drawing/2014/main" id="{E478FF10-96CA-34E4-DAD8-7086CCBE91A7}"/>
              </a:ext>
            </a:extLst>
          </p:cNvPr>
          <p:cNvSpPr txBox="1"/>
          <p:nvPr/>
        </p:nvSpPr>
        <p:spPr>
          <a:xfrm>
            <a:off x="1028700" y="1028700"/>
            <a:ext cx="7567947" cy="1154162"/>
          </a:xfrm>
          <a:prstGeom prst="rect">
            <a:avLst/>
          </a:prstGeom>
        </p:spPr>
        <p:txBody>
          <a:bodyPr lIns="0" tIns="0" rIns="0" bIns="0" rtlCol="0" anchor="t">
            <a:spAutoFit/>
          </a:bodyPr>
          <a:lstStyle/>
          <a:p>
            <a:pPr>
              <a:lnSpc>
                <a:spcPts val="9000"/>
              </a:lnSpc>
            </a:pPr>
            <a:r>
              <a:rPr lang="en-US" sz="7500" spc="375" dirty="0">
                <a:solidFill>
                  <a:srgbClr val="000000"/>
                </a:solidFill>
                <a:latin typeface="League Spartan Bold"/>
              </a:rPr>
              <a:t>OBJECTIVES</a:t>
            </a:r>
          </a:p>
        </p:txBody>
      </p:sp>
      <p:sp>
        <p:nvSpPr>
          <p:cNvPr id="10" name="TextBox 10">
            <a:extLst>
              <a:ext uri="{FF2B5EF4-FFF2-40B4-BE49-F238E27FC236}">
                <a16:creationId xmlns:a16="http://schemas.microsoft.com/office/drawing/2014/main" id="{66D5935C-7DAB-2DE7-09DA-5DF4B168C8D7}"/>
              </a:ext>
            </a:extLst>
          </p:cNvPr>
          <p:cNvSpPr txBox="1"/>
          <p:nvPr/>
        </p:nvSpPr>
        <p:spPr>
          <a:xfrm>
            <a:off x="2819400" y="2400300"/>
            <a:ext cx="9243139" cy="2893677"/>
          </a:xfrm>
          <a:prstGeom prst="rect">
            <a:avLst/>
          </a:prstGeom>
        </p:spPr>
        <p:txBody>
          <a:bodyPr wrap="square" lIns="0" tIns="0" rIns="0" bIns="0" rtlCol="0" anchor="t">
            <a:spAutoFit/>
          </a:bodyPr>
          <a:lstStyle/>
          <a:p>
            <a:pPr marL="457200" indent="-457200">
              <a:lnSpc>
                <a:spcPts val="3750"/>
              </a:lnSpc>
              <a:buFont typeface="Arial" panose="020B0604020202020204" pitchFamily="34" charset="0"/>
              <a:buChar char="•"/>
            </a:pPr>
            <a:r>
              <a:rPr lang="en-US" sz="3000" spc="30" dirty="0">
                <a:solidFill>
                  <a:srgbClr val="000000"/>
                </a:solidFill>
                <a:latin typeface="Gidole"/>
              </a:rPr>
              <a:t>Importing and viewing data sources via Power Query</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Creating relationships and defining measures in the data model</a:t>
            </a:r>
          </a:p>
          <a:p>
            <a:pPr marL="457200" indent="-457200">
              <a:lnSpc>
                <a:spcPts val="3750"/>
              </a:lnSpc>
              <a:buFont typeface="Arial" panose="020B0604020202020204" pitchFamily="34" charset="0"/>
              <a:buChar char="•"/>
            </a:pPr>
            <a:endParaRPr lang="en-US" sz="3000" spc="30" dirty="0">
              <a:solidFill>
                <a:srgbClr val="000000"/>
              </a:solidFill>
              <a:latin typeface="Gidole"/>
            </a:endParaRPr>
          </a:p>
          <a:p>
            <a:pPr marL="457200" indent="-457200">
              <a:lnSpc>
                <a:spcPts val="3750"/>
              </a:lnSpc>
              <a:buFont typeface="Arial" panose="020B0604020202020204" pitchFamily="34" charset="0"/>
              <a:buChar char="•"/>
            </a:pPr>
            <a:r>
              <a:rPr lang="en-US" sz="3000" spc="30" dirty="0">
                <a:solidFill>
                  <a:srgbClr val="000000"/>
                </a:solidFill>
                <a:latin typeface="Gidole"/>
              </a:rPr>
              <a:t>Analyzing trends with time intelligence functions</a:t>
            </a:r>
          </a:p>
        </p:txBody>
      </p:sp>
    </p:spTree>
    <p:extLst>
      <p:ext uri="{BB962C8B-B14F-4D97-AF65-F5344CB8AC3E}">
        <p14:creationId xmlns:p14="http://schemas.microsoft.com/office/powerpoint/2010/main" val="369230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225517" y="0"/>
            <a:ext cx="18513517" cy="3466476"/>
          </a:xfrm>
          <a:prstGeom prst="rect">
            <a:avLst/>
          </a:prstGeom>
          <a:solidFill>
            <a:srgbClr val="3D3935"/>
          </a:solidFill>
        </p:spPr>
        <p:txBody>
          <a:bodyPr/>
          <a:lstStyle/>
          <a:p>
            <a:endParaRPr lang="en-US"/>
          </a:p>
        </p:txBody>
      </p:sp>
      <p:grpSp>
        <p:nvGrpSpPr>
          <p:cNvPr id="3" name="Group 3"/>
          <p:cNvGrpSpPr/>
          <p:nvPr/>
        </p:nvGrpSpPr>
        <p:grpSpPr>
          <a:xfrm>
            <a:off x="0" y="52709"/>
            <a:ext cx="3419237" cy="3413767"/>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close/>
                </a:path>
              </a:pathLst>
            </a:custGeom>
            <a:solidFill>
              <a:srgbClr val="F2F0F4">
                <a:alpha val="84705"/>
              </a:srgbClr>
            </a:solidFill>
          </p:spPr>
          <p:txBody>
            <a:bodyPr/>
            <a:lstStyle/>
            <a:p>
              <a:endParaRPr lang="en-US"/>
            </a:p>
          </p:txBody>
        </p:sp>
      </p:grpSp>
      <p:grpSp>
        <p:nvGrpSpPr>
          <p:cNvPr id="5" name="Group 5"/>
          <p:cNvGrpSpPr/>
          <p:nvPr/>
        </p:nvGrpSpPr>
        <p:grpSpPr>
          <a:xfrm rot="-10800000">
            <a:off x="-2110659" y="-189185"/>
            <a:ext cx="4221318" cy="3655661"/>
            <a:chOff x="0" y="0"/>
            <a:chExt cx="6350000" cy="5499100"/>
          </a:xfrm>
        </p:grpSpPr>
        <p:sp>
          <p:nvSpPr>
            <p:cNvPr id="6" name="Freeform 6"/>
            <p:cNvSpPr/>
            <p:nvPr/>
          </p:nvSpPr>
          <p:spPr>
            <a:xfrm>
              <a:off x="0" y="0"/>
              <a:ext cx="6350000" cy="5499100"/>
            </a:xfrm>
            <a:custGeom>
              <a:avLst/>
              <a:gdLst/>
              <a:ahLst/>
              <a:cxnLst/>
              <a:rect l="l" t="t" r="r" b="b"/>
              <a:pathLst>
                <a:path w="6350000" h="5499100">
                  <a:moveTo>
                    <a:pt x="0" y="5499100"/>
                  </a:moveTo>
                  <a:lnTo>
                    <a:pt x="3175000" y="0"/>
                  </a:lnTo>
                  <a:lnTo>
                    <a:pt x="6350000" y="5499100"/>
                  </a:lnTo>
                  <a:close/>
                </a:path>
              </a:pathLst>
            </a:custGeom>
            <a:solidFill>
              <a:srgbClr val="CF3338"/>
            </a:solidFill>
          </p:spPr>
          <p:txBody>
            <a:bodyPr/>
            <a:lstStyle/>
            <a:p>
              <a:endParaRPr lang="en-US"/>
            </a:p>
          </p:txBody>
        </p:sp>
      </p:grpSp>
      <p:sp>
        <p:nvSpPr>
          <p:cNvPr id="7" name="TextBox 7"/>
          <p:cNvSpPr txBox="1"/>
          <p:nvPr/>
        </p:nvSpPr>
        <p:spPr>
          <a:xfrm>
            <a:off x="2110659" y="435320"/>
            <a:ext cx="15772737" cy="1095300"/>
          </a:xfrm>
          <a:prstGeom prst="rect">
            <a:avLst/>
          </a:prstGeom>
        </p:spPr>
        <p:txBody>
          <a:bodyPr lIns="0" tIns="0" rIns="0" bIns="0" rtlCol="0" anchor="t">
            <a:spAutoFit/>
          </a:bodyPr>
          <a:lstStyle/>
          <a:p>
            <a:pPr algn="r">
              <a:lnSpc>
                <a:spcPts val="9100"/>
              </a:lnSpc>
            </a:pPr>
            <a:r>
              <a:rPr lang="en-US" sz="6500" b="1" spc="195" dirty="0">
                <a:solidFill>
                  <a:srgbClr val="F2F0F4"/>
                </a:solidFill>
                <a:latin typeface="League Spartan Italics"/>
              </a:rPr>
              <a:t>No more </a:t>
            </a:r>
            <a:r>
              <a:rPr lang="en-US" sz="6500" b="1" spc="195" dirty="0" err="1">
                <a:solidFill>
                  <a:srgbClr val="F2F0F4"/>
                </a:solidFill>
                <a:latin typeface="League Spartan Italics"/>
              </a:rPr>
              <a:t>Frankentables</a:t>
            </a:r>
            <a:r>
              <a:rPr lang="en-US" sz="6500" b="1" spc="195" dirty="0">
                <a:solidFill>
                  <a:srgbClr val="F2F0F4"/>
                </a:solidFill>
                <a:latin typeface="League Spartan Italics"/>
              </a:rPr>
              <a:t>!</a:t>
            </a:r>
          </a:p>
        </p:txBody>
      </p:sp>
      <p:pic>
        <p:nvPicPr>
          <p:cNvPr id="8" name="Picture 8"/>
          <p:cNvPicPr>
            <a:picLocks noChangeAspect="1"/>
          </p:cNvPicPr>
          <p:nvPr/>
        </p:nvPicPr>
        <p:blipFill>
          <a:blip r:embed="rId3"/>
          <a:srcRect b="44190"/>
          <a:stretch>
            <a:fillRect/>
          </a:stretch>
        </p:blipFill>
        <p:spPr>
          <a:xfrm>
            <a:off x="16095120" y="9265255"/>
            <a:ext cx="2013122" cy="823680"/>
          </a:xfrm>
          <a:prstGeom prst="rect">
            <a:avLst/>
          </a:prstGeom>
        </p:spPr>
      </p:pic>
      <p:sp>
        <p:nvSpPr>
          <p:cNvPr id="9" name="TextBox 8">
            <a:extLst>
              <a:ext uri="{FF2B5EF4-FFF2-40B4-BE49-F238E27FC236}">
                <a16:creationId xmlns:a16="http://schemas.microsoft.com/office/drawing/2014/main" id="{70F8E36B-5389-41E7-BBDB-BE061BE6D012}"/>
              </a:ext>
            </a:extLst>
          </p:cNvPr>
          <p:cNvSpPr txBox="1"/>
          <p:nvPr/>
        </p:nvSpPr>
        <p:spPr>
          <a:xfrm>
            <a:off x="228600" y="3848100"/>
            <a:ext cx="11353800" cy="3970318"/>
          </a:xfrm>
          <a:prstGeom prst="rect">
            <a:avLst/>
          </a:prstGeom>
          <a:noFill/>
        </p:spPr>
        <p:txBody>
          <a:bodyPr wrap="square" rtlCol="0">
            <a:spAutoFit/>
          </a:bodyPr>
          <a:lstStyle/>
          <a:p>
            <a:pPr marL="571500" indent="-571500">
              <a:buFont typeface="Arial" panose="020B0604020202020204" pitchFamily="34" charset="0"/>
              <a:buChar char="•"/>
            </a:pPr>
            <a:r>
              <a:rPr lang="en-US" sz="3600" dirty="0">
                <a:latin typeface="Gidole" panose="020B0604020202020204" charset="0"/>
              </a:rPr>
              <a:t>Files: </a:t>
            </a:r>
            <a:r>
              <a:rPr lang="en-US" sz="3600" dirty="0">
                <a:latin typeface="Roboto Mono" pitchFamily="2" charset="0"/>
                <a:ea typeface="Roboto Mono" pitchFamily="2" charset="0"/>
              </a:rPr>
              <a:t>data</a:t>
            </a:r>
            <a:r>
              <a:rPr lang="en-US" sz="3600" dirty="0">
                <a:latin typeface="Gidole" panose="02000503000000000000" pitchFamily="2" charset="0"/>
                <a:ea typeface="Roboto Mono" pitchFamily="2" charset="0"/>
              </a:rPr>
              <a:t> folder</a:t>
            </a:r>
          </a:p>
          <a:p>
            <a:pPr marL="571500" indent="-571500">
              <a:buFont typeface="Arial" panose="020B0604020202020204" pitchFamily="34" charset="0"/>
              <a:buChar char="•"/>
            </a:pPr>
            <a:r>
              <a:rPr lang="en-US" sz="3600" dirty="0">
                <a:latin typeface="Gidole" panose="02000503000000000000" pitchFamily="50" charset="0"/>
                <a:ea typeface="Roboto Mono" pitchFamily="2" charset="0"/>
              </a:rPr>
              <a:t>What is the right way to analyze this data if we want to find total sales by person? </a:t>
            </a:r>
          </a:p>
          <a:p>
            <a:pPr marL="571500" indent="-571500">
              <a:buFont typeface="Arial" panose="020B0604020202020204" pitchFamily="34" charset="0"/>
              <a:buChar char="•"/>
            </a:pPr>
            <a:endParaRPr lang="en-US" sz="3600" dirty="0">
              <a:latin typeface="Gidole" panose="02000503000000000000" pitchFamily="50" charset="0"/>
              <a:ea typeface="Roboto Mono" pitchFamily="2" charset="0"/>
            </a:endParaRPr>
          </a:p>
          <a:p>
            <a:pPr marL="571500" indent="-571500">
              <a:buFont typeface="Arial" panose="020B0604020202020204" pitchFamily="34" charset="0"/>
              <a:buChar char="•"/>
            </a:pPr>
            <a:endParaRPr lang="en-US" sz="3600" dirty="0">
              <a:latin typeface="Gidole" panose="02000503000000000000" pitchFamily="50" charset="0"/>
              <a:ea typeface="Roboto Mono" pitchFamily="2" charset="0"/>
            </a:endParaRPr>
          </a:p>
          <a:p>
            <a:pPr marL="571500" indent="-571500">
              <a:buFont typeface="Arial" panose="020B0604020202020204" pitchFamily="34" charset="0"/>
              <a:buChar char="•"/>
            </a:pPr>
            <a:r>
              <a:rPr lang="en-US" sz="3600" dirty="0">
                <a:latin typeface="Gidole" panose="020B0604020202020204" charset="0"/>
              </a:rPr>
              <a:t>Open a blank workbook to start…</a:t>
            </a:r>
          </a:p>
          <a:p>
            <a:pPr marL="571500" indent="-571500">
              <a:buFont typeface="Arial" panose="020B0604020202020204" pitchFamily="34" charset="0"/>
              <a:buChar char="•"/>
            </a:pPr>
            <a:r>
              <a:rPr lang="en-US" sz="3600" dirty="0">
                <a:latin typeface="Gidole" panose="020B0604020202020204" charset="0"/>
              </a:rPr>
              <a:t>Final workbook: </a:t>
            </a:r>
            <a:r>
              <a:rPr lang="en-US" sz="3600" dirty="0">
                <a:latin typeface="Consolas" panose="020B0609020204030204" pitchFamily="49" charset="0"/>
              </a:rPr>
              <a:t>superstore-data-model.xlsx</a:t>
            </a:r>
          </a:p>
        </p:txBody>
      </p:sp>
    </p:spTree>
    <p:extLst>
      <p:ext uri="{BB962C8B-B14F-4D97-AF65-F5344CB8AC3E}">
        <p14:creationId xmlns:p14="http://schemas.microsoft.com/office/powerpoint/2010/main" val="3385359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8417689"/>
          </a:xfrm>
          <a:prstGeom prst="rect">
            <a:avLst/>
          </a:prstGeom>
        </p:spPr>
        <p:txBody>
          <a:bodyPr wrap="square" lIns="0" tIns="0" rIns="0" bIns="0" rtlCol="0" anchor="t">
            <a:spAutoFit/>
          </a:bodyPr>
          <a:lstStyle/>
          <a:p>
            <a:r>
              <a:rPr lang="en-US" sz="7200" b="1" dirty="0">
                <a:solidFill>
                  <a:srgbClr val="1E1E1E"/>
                </a:solidFill>
                <a:effectLst/>
                <a:latin typeface="Segoe UI Light" panose="020B0502040204020203" pitchFamily="34" charset="0"/>
              </a:rPr>
              <a:t>Start the Power Pivot add-in for Excel</a:t>
            </a:r>
          </a:p>
          <a:p>
            <a:endParaRPr lang="en-US" sz="7200" b="0" dirty="0">
              <a:solidFill>
                <a:srgbClr val="1E1E1E"/>
              </a:solidFill>
              <a:effectLst/>
              <a:latin typeface="Segoe UI Light" panose="020B0502040204020203" pitchFamily="34" charset="0"/>
            </a:endParaRPr>
          </a:p>
          <a:p>
            <a:r>
              <a:rPr lang="en-US" sz="7200" i="1" dirty="0">
                <a:solidFill>
                  <a:srgbClr val="767676"/>
                </a:solidFill>
                <a:effectLst/>
              </a:rPr>
              <a:t>Excel for Microsoft 365 Excel 2021 Excel 2019 Excel 2016 Excel 2013</a:t>
            </a:r>
          </a:p>
          <a:p>
            <a:endParaRPr lang="en-US" sz="7200" i="1" dirty="0">
              <a:solidFill>
                <a:srgbClr val="767676"/>
              </a:solidFill>
            </a:endParaRPr>
          </a:p>
          <a:p>
            <a:r>
              <a:rPr lang="en-US" sz="11500" dirty="0">
                <a:solidFill>
                  <a:srgbClr val="767676"/>
                </a:solidFill>
                <a:hlinkClick r:id="rId4"/>
              </a:rPr>
              <a:t>https://swiy.co</a:t>
            </a:r>
            <a:r>
              <a:rPr lang="en-US" sz="11500">
                <a:solidFill>
                  <a:srgbClr val="767676"/>
                </a:solidFill>
                <a:hlinkClick r:id="rId4"/>
              </a:rPr>
              <a:t>/HO7G</a:t>
            </a:r>
            <a:r>
              <a:rPr lang="en-US" sz="11500">
                <a:solidFill>
                  <a:srgbClr val="767676"/>
                </a:solidFill>
              </a:rPr>
              <a:t> </a:t>
            </a:r>
            <a:endParaRPr lang="en-US" sz="11500" dirty="0">
              <a:solidFill>
                <a:srgbClr val="767676"/>
              </a:solidFill>
            </a:endParaRPr>
          </a:p>
          <a:p>
            <a:endParaRPr lang="en-US" sz="7200" i="1" dirty="0">
              <a:solidFill>
                <a:srgbClr val="767676"/>
              </a:solidFill>
              <a:effectLst/>
            </a:endParaRP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5"/>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3330640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pic>
        <p:nvPicPr>
          <p:cNvPr id="1026" name="Picture 2">
            <a:extLst>
              <a:ext uri="{FF2B5EF4-FFF2-40B4-BE49-F238E27FC236}">
                <a16:creationId xmlns:a16="http://schemas.microsoft.com/office/drawing/2014/main" id="{E6212744-6B0F-8A8C-557B-8B9F96F534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89" y="0"/>
            <a:ext cx="18288000" cy="1028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851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Tree>
    <p:extLst>
      <p:ext uri="{BB962C8B-B14F-4D97-AF65-F5344CB8AC3E}">
        <p14:creationId xmlns:p14="http://schemas.microsoft.com/office/powerpoint/2010/main" val="3100123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8"/>
          <p:cNvPicPr>
            <a:picLocks noChangeAspect="1"/>
          </p:cNvPicPr>
          <p:nvPr/>
        </p:nvPicPr>
        <p:blipFill>
          <a:blip r:embed="rId3"/>
          <a:srcRect/>
          <a:stretch>
            <a:fillRect/>
          </a:stretch>
        </p:blipFill>
        <p:spPr>
          <a:xfrm>
            <a:off x="16459200" y="-99077"/>
            <a:ext cx="2005783" cy="1470490"/>
          </a:xfrm>
          <a:prstGeom prst="rect">
            <a:avLst/>
          </a:prstGeom>
        </p:spPr>
      </p:pic>
      <p:sp>
        <p:nvSpPr>
          <p:cNvPr id="9" name="TextBox 9"/>
          <p:cNvSpPr txBox="1"/>
          <p:nvPr/>
        </p:nvSpPr>
        <p:spPr>
          <a:xfrm>
            <a:off x="838200" y="617118"/>
            <a:ext cx="15631206" cy="1209818"/>
          </a:xfrm>
          <a:prstGeom prst="rect">
            <a:avLst/>
          </a:prstGeom>
        </p:spPr>
        <p:txBody>
          <a:bodyPr wrap="square" lIns="0" tIns="0" rIns="0" bIns="0" rtlCol="0" anchor="t">
            <a:spAutoFit/>
          </a:bodyPr>
          <a:lstStyle/>
          <a:p>
            <a:pPr>
              <a:lnSpc>
                <a:spcPts val="10080"/>
              </a:lnSpc>
              <a:spcBef>
                <a:spcPct val="0"/>
              </a:spcBef>
            </a:pPr>
            <a:r>
              <a:rPr lang="en-US" sz="7200" dirty="0">
                <a:solidFill>
                  <a:srgbClr val="000000"/>
                </a:solidFill>
                <a:latin typeface="Open Sans Extra Bold"/>
              </a:rPr>
              <a:t>FINAL QUESTIONS?</a:t>
            </a:r>
          </a:p>
        </p:txBody>
      </p:sp>
      <p:pic>
        <p:nvPicPr>
          <p:cNvPr id="5" name="Picture 6">
            <a:extLst>
              <a:ext uri="{FF2B5EF4-FFF2-40B4-BE49-F238E27FC236}">
                <a16:creationId xmlns:a16="http://schemas.microsoft.com/office/drawing/2014/main" id="{01C401A0-8EBC-47CA-B2DE-F204DE6EEF54}"/>
              </a:ext>
            </a:extLst>
          </p:cNvPr>
          <p:cNvPicPr>
            <a:picLocks noChangeAspect="1"/>
          </p:cNvPicPr>
          <p:nvPr/>
        </p:nvPicPr>
        <p:blipFill>
          <a:blip r:embed="rId4"/>
          <a:srcRect b="44190"/>
          <a:stretch>
            <a:fillRect/>
          </a:stretch>
        </p:blipFill>
        <p:spPr>
          <a:xfrm>
            <a:off x="16095120" y="9265255"/>
            <a:ext cx="2013122" cy="823680"/>
          </a:xfrm>
          <a:prstGeom prst="rect">
            <a:avLst/>
          </a:prstGeom>
        </p:spPr>
      </p:pic>
      <p:sp>
        <p:nvSpPr>
          <p:cNvPr id="6" name="TextBox 5">
            <a:extLst>
              <a:ext uri="{FF2B5EF4-FFF2-40B4-BE49-F238E27FC236}">
                <a16:creationId xmlns:a16="http://schemas.microsoft.com/office/drawing/2014/main" id="{B72B56F1-579F-4CEC-BF86-0455EEB5C6F1}"/>
              </a:ext>
            </a:extLst>
          </p:cNvPr>
          <p:cNvSpPr txBox="1"/>
          <p:nvPr/>
        </p:nvSpPr>
        <p:spPr>
          <a:xfrm>
            <a:off x="857250" y="1943100"/>
            <a:ext cx="12877800" cy="707886"/>
          </a:xfrm>
          <a:prstGeom prst="rect">
            <a:avLst/>
          </a:prstGeom>
          <a:noFill/>
        </p:spPr>
        <p:txBody>
          <a:bodyPr wrap="square" rtlCol="0">
            <a:spAutoFit/>
          </a:bodyPr>
          <a:lstStyle/>
          <a:p>
            <a:r>
              <a:rPr lang="en-US" sz="4000" dirty="0">
                <a:latin typeface="Gidole" panose="02000503000000000000" pitchFamily="2" charset="0"/>
                <a:ea typeface="Roboto Mono" pitchFamily="2" charset="0"/>
              </a:rPr>
              <a:t>See you tomorrow for </a:t>
            </a:r>
            <a:r>
              <a:rPr lang="en-US" sz="4000">
                <a:latin typeface="Gidole" panose="02000503000000000000" pitchFamily="2" charset="0"/>
                <a:ea typeface="Roboto Mono" pitchFamily="2" charset="0"/>
              </a:rPr>
              <a:t>dynamic arrays… </a:t>
            </a:r>
            <a:endParaRPr lang="en-US" sz="4000" dirty="0">
              <a:latin typeface="Gidole" panose="02000503000000000000" pitchFamily="2" charset="0"/>
              <a:ea typeface="Roboto Mono" pitchFamily="2" charset="0"/>
            </a:endParaRPr>
          </a:p>
        </p:txBody>
      </p:sp>
    </p:spTree>
    <p:extLst>
      <p:ext uri="{BB962C8B-B14F-4D97-AF65-F5344CB8AC3E}">
        <p14:creationId xmlns:p14="http://schemas.microsoft.com/office/powerpoint/2010/main" val="9563932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1633</TotalTime>
  <Words>185</Words>
  <Application>Microsoft Office PowerPoint</Application>
  <PresentationFormat>Custom</PresentationFormat>
  <Paragraphs>35</Paragraphs>
  <Slides>8</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League Spartan Bold</vt:lpstr>
      <vt:lpstr>Arial</vt:lpstr>
      <vt:lpstr>Segoe UI Light</vt:lpstr>
      <vt:lpstr>League Spartan Italics</vt:lpstr>
      <vt:lpstr>Calibri</vt:lpstr>
      <vt:lpstr>Consolas</vt:lpstr>
      <vt:lpstr>Gidole</vt:lpstr>
      <vt:lpstr>Open Sans Extra Bold</vt:lpstr>
      <vt:lpstr>Roboto Mono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140</cp:revision>
  <dcterms:created xsi:type="dcterms:W3CDTF">2006-08-16T00:00:00Z</dcterms:created>
  <dcterms:modified xsi:type="dcterms:W3CDTF">2025-04-25T15:51:54Z</dcterms:modified>
  <dc:identifier>DADurESpNu8</dc:identifier>
</cp:coreProperties>
</file>