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sldIdLst>
    <p:sldId id="288" r:id="rId2"/>
    <p:sldId id="256" r:id="rId3"/>
    <p:sldId id="285" r:id="rId4"/>
    <p:sldId id="290" r:id="rId5"/>
    <p:sldId id="289" r:id="rId6"/>
    <p:sldId id="287" r:id="rId7"/>
  </p:sldIdLst>
  <p:sldSz cx="18288000" cy="10287000"/>
  <p:notesSz cx="6858000" cy="9144000"/>
  <p:embeddedFontLst>
    <p:embeddedFont>
      <p:font typeface="Aharoni" panose="02010803020104030203" pitchFamily="2" charset="-79"/>
      <p:bold r:id="rId9"/>
    </p:embeddedFont>
    <p:embeddedFont>
      <p:font typeface="Bungee" panose="020B0604020202020204" charset="0"/>
      <p:regular r:id="rId10"/>
    </p:embeddedFont>
    <p:embeddedFont>
      <p:font typeface="Raleway 1" panose="020B0604020202020204" charset="0"/>
      <p:regular r:id="rId11"/>
    </p:embeddedFont>
    <p:embeddedFont>
      <p:font typeface="Raleway 1 Bold" panose="020B0604020202020204" charset="0"/>
      <p:regular r:id="rId12"/>
    </p:embeddedFont>
    <p:embeddedFont>
      <p:font typeface="Raleway 1 Heavy"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27" d="100"/>
          <a:sy n="27" d="100"/>
        </p:scale>
        <p:origin x="750" y="24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06.12.2024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"Have you ever wondered why some organizations thrive during digital transformations while others struggle to adapt?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In the realm of digital transformation, technology plays a pivotal role, but the success of its implementation rests on the shoulders of our employees. </a:t>
            </a:r>
          </a:p>
          <a:p>
            <a:endParaRPr lang="en-US" dirty="0"/>
          </a:p>
          <a:p>
            <a:r>
              <a:rPr lang="en-US" dirty="0" err="1"/>
              <a:t>Prosci</a:t>
            </a:r>
            <a:r>
              <a:rPr lang="en-US" dirty="0"/>
              <a:t> stresses effective communication for fostering awareness, desire, and knowledge in change initiatives, with training integral to the ADKAR model for skill acquisition. </a:t>
            </a:r>
          </a:p>
          <a:p>
            <a:endParaRPr lang="en-US" dirty="0"/>
          </a:p>
          <a:p>
            <a:r>
              <a:rPr lang="en-US" dirty="0"/>
              <a:t>ACMP prioritizes communication planning, stakeholder engagement, and training, emphasizing stakeholder involvement and suitable training. </a:t>
            </a:r>
          </a:p>
          <a:p>
            <a:endParaRPr lang="en-US" dirty="0"/>
          </a:p>
          <a:p>
            <a:r>
              <a:rPr lang="en-US" dirty="0"/>
              <a:t>Kotter's 8-Step Model emphasizes urgency creation, vision communication, and employee engagement and empowerment. </a:t>
            </a:r>
          </a:p>
          <a:p>
            <a:endParaRPr lang="en-US" dirty="0"/>
          </a:p>
          <a:p>
            <a:r>
              <a:rPr lang="en-US" dirty="0"/>
              <a:t>We need to tailor training programs for new technologies to suit various learning styles and language preferences. Blending in-person training with online modules would facilitate sustained engagement. </a:t>
            </a:r>
          </a:p>
          <a:p>
            <a:endParaRPr lang="en-US" dirty="0"/>
          </a:p>
          <a:p>
            <a:r>
              <a:rPr lang="en-US" dirty="0"/>
              <a:t>We must communicate changes and incentives clearly throughout the digital transformation, ensuring each our people understand personal benefits. </a:t>
            </a:r>
          </a:p>
          <a:p>
            <a:endParaRPr lang="en-US" dirty="0"/>
          </a:p>
          <a:p>
            <a:r>
              <a:rPr lang="en-US" dirty="0"/>
              <a:t>We should encourage open communication, assigning dedicated points of contact for each team. We must regularly gather staff opinions and act on feedback actively. This would involve them in the transformation process.</a:t>
            </a:r>
          </a:p>
          <a:p>
            <a:endParaRPr lang="en-US" dirty="0"/>
          </a:p>
          <a:p>
            <a:r>
              <a:rPr lang="en-US" dirty="0"/>
              <a:t>Implementing these steps not only makes our people feel heard and valued but also secures their buy-in. Those steps would significantly boost the likelihood of a successful transformation.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56C600-199B-A0B3-99A3-4182F671C6A9}"/>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69836B92-8B69-8DC5-EFD7-A07C3209972D}"/>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B8738CF4-40F0-1C9D-FB49-C11282F1558C}"/>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C1D0AA59-6930-1A44-2DA4-4F248CF63A61}"/>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3310631E-6EC3-78FF-CFF2-3A06A099EA9E}"/>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In the realm of digital transformation, technology plays a pivotal role, but the success of its implementation rests on the shoulders of our employees. </a:t>
            </a:r>
          </a:p>
          <a:p>
            <a:endParaRPr lang="en-US" dirty="0"/>
          </a:p>
          <a:p>
            <a:r>
              <a:rPr lang="en-US" dirty="0" err="1"/>
              <a:t>Prosci</a:t>
            </a:r>
            <a:r>
              <a:rPr lang="en-US" dirty="0"/>
              <a:t> stresses effective communication for fostering awareness, desire, and knowledge in change initiatives, with training integral to the ADKAR model for skill acquisition. </a:t>
            </a:r>
          </a:p>
          <a:p>
            <a:endParaRPr lang="en-US" dirty="0"/>
          </a:p>
          <a:p>
            <a:r>
              <a:rPr lang="en-US" dirty="0"/>
              <a:t>ACMP prioritizes communication planning, stakeholder engagement, and training, emphasizing stakeholder involvement and suitable training. </a:t>
            </a:r>
          </a:p>
          <a:p>
            <a:endParaRPr lang="en-US" dirty="0"/>
          </a:p>
          <a:p>
            <a:r>
              <a:rPr lang="en-US" dirty="0"/>
              <a:t>Kotter's 8-Step Model emphasizes urgency creation, vision communication, and employee engagement and empowerment. </a:t>
            </a:r>
          </a:p>
          <a:p>
            <a:endParaRPr lang="en-US" dirty="0"/>
          </a:p>
          <a:p>
            <a:r>
              <a:rPr lang="en-US" dirty="0"/>
              <a:t>We need to tailor training programs for new technologies to suit various learning styles and language preferences. Blending in-person training with online modules would facilitate sustained engagement. </a:t>
            </a:r>
          </a:p>
          <a:p>
            <a:endParaRPr lang="en-US" dirty="0"/>
          </a:p>
          <a:p>
            <a:r>
              <a:rPr lang="en-US" dirty="0"/>
              <a:t>We must communicate changes and incentives clearly throughout the digital transformation, ensuring each our people understand personal benefits. </a:t>
            </a:r>
          </a:p>
          <a:p>
            <a:endParaRPr lang="en-US" dirty="0"/>
          </a:p>
          <a:p>
            <a:r>
              <a:rPr lang="en-US" dirty="0"/>
              <a:t>We should encourage open communication, assigning dedicated points of contact for each team. We must regularly gather staff opinions and act on feedback actively. This would involve them in the transformation process.</a:t>
            </a:r>
          </a:p>
          <a:p>
            <a:endParaRPr lang="en-US" dirty="0"/>
          </a:p>
          <a:p>
            <a:r>
              <a:rPr lang="en-US" dirty="0"/>
              <a:t>Implementing these steps not only makes our people feel heard and valued but also secures their buy-in. Those steps would significantly boost the likelihood of a successful transformation.</a:t>
            </a:r>
          </a:p>
        </p:txBody>
      </p:sp>
      <p:sp>
        <p:nvSpPr>
          <p:cNvPr id="6" name="Footer Placeholder 5">
            <a:extLst>
              <a:ext uri="{FF2B5EF4-FFF2-40B4-BE49-F238E27FC236}">
                <a16:creationId xmlns:a16="http://schemas.microsoft.com/office/drawing/2014/main" id="{4B6A9FEF-3DB1-88C5-E45A-30E1C5D39AFC}"/>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190EDB09-DB3D-3798-6F3A-2E07EAAD2AF6}"/>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876323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"Have you ever wondered why some organizations thrive during digital transformations while others struggle to adapt?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494114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upport@grceducators.com"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82344" y="417236"/>
            <a:ext cx="6564086" cy="1272518"/>
          </a:xfrm>
          <a:prstGeom prst="rect">
            <a:avLst/>
          </a:prstGeom>
        </p:spPr>
      </p:pic>
      <p:sp>
        <p:nvSpPr>
          <p:cNvPr id="4" name="Rectangle 3"/>
          <p:cNvSpPr/>
          <p:nvPr/>
        </p:nvSpPr>
        <p:spPr>
          <a:xfrm>
            <a:off x="3345875" y="3182685"/>
            <a:ext cx="12088190" cy="1788951"/>
          </a:xfrm>
          <a:prstGeom prst="rect">
            <a:avLst/>
          </a:prstGeom>
        </p:spPr>
        <p:txBody>
          <a:bodyPr wrap="square">
            <a:spAutoFit/>
          </a:bodyPr>
          <a:lstStyle/>
          <a:p>
            <a:pPr algn="ctr"/>
            <a:r>
              <a:rPr lang="en-IN" sz="7425" b="1" dirty="0">
                <a:solidFill>
                  <a:srgbClr val="EEB111"/>
                </a:solidFill>
                <a:cs typeface="Arial" panose="020B0604020202020204" pitchFamily="34" charset="0"/>
              </a:rPr>
              <a:t>Hosted by GRC Educators</a:t>
            </a:r>
            <a:br>
              <a:rPr lang="en-IN" sz="2025" b="1" dirty="0">
                <a:solidFill>
                  <a:srgbClr val="EEB111"/>
                </a:solidFill>
                <a:cs typeface="Arial" panose="020B0604020202020204" pitchFamily="34" charset="0"/>
              </a:rPr>
            </a:br>
            <a:r>
              <a:rPr lang="en-IN" sz="2025" b="1" dirty="0">
                <a:solidFill>
                  <a:srgbClr val="EEB111"/>
                </a:solidFill>
                <a:cs typeface="Arial" panose="020B0604020202020204" pitchFamily="34" charset="0"/>
              </a:rPr>
              <a:t>          </a:t>
            </a:r>
            <a:r>
              <a:rPr lang="en-IN" sz="3600" b="1" dirty="0">
                <a:solidFill>
                  <a:srgbClr val="EEB111"/>
                </a:solidFill>
                <a:cs typeface="Arial" panose="020B0604020202020204" pitchFamily="34" charset="0"/>
              </a:rPr>
              <a:t>(Axons Technology and Solutions Pvt Ltd)</a:t>
            </a:r>
            <a:endParaRPr lang="en-IN" sz="3600" dirty="0">
              <a:solidFill>
                <a:srgbClr val="EEB111"/>
              </a:solidFill>
            </a:endParaRPr>
          </a:p>
        </p:txBody>
      </p:sp>
      <p:sp>
        <p:nvSpPr>
          <p:cNvPr id="2" name="TextBox 1">
            <a:extLst>
              <a:ext uri="{FF2B5EF4-FFF2-40B4-BE49-F238E27FC236}">
                <a16:creationId xmlns:a16="http://schemas.microsoft.com/office/drawing/2014/main" id="{55904686-FBA3-852D-5172-5B4AC735D695}"/>
              </a:ext>
            </a:extLst>
          </p:cNvPr>
          <p:cNvSpPr txBox="1"/>
          <p:nvPr/>
        </p:nvSpPr>
        <p:spPr>
          <a:xfrm>
            <a:off x="3108160" y="6510738"/>
            <a:ext cx="4472612" cy="2769989"/>
          </a:xfrm>
          <a:prstGeom prst="rect">
            <a:avLst/>
          </a:prstGeom>
          <a:noFill/>
        </p:spPr>
        <p:txBody>
          <a:bodyPr wrap="square" rtlCol="0">
            <a:spAutoFit/>
          </a:bodyPr>
          <a:lstStyle/>
          <a:p>
            <a:r>
              <a:rPr lang="en-US" sz="2100" dirty="0">
                <a:solidFill>
                  <a:schemeClr val="tx1">
                    <a:lumMod val="50000"/>
                  </a:schemeClr>
                </a:solidFill>
              </a:rPr>
              <a:t>Address: </a:t>
            </a:r>
            <a:br>
              <a:rPr lang="en-US" sz="2100" dirty="0">
                <a:solidFill>
                  <a:schemeClr val="tx1">
                    <a:lumMod val="50000"/>
                  </a:schemeClr>
                </a:solidFill>
              </a:rPr>
            </a:br>
            <a:r>
              <a:rPr lang="en-US" sz="2100" dirty="0">
                <a:solidFill>
                  <a:schemeClr val="tx1">
                    <a:lumMod val="50000"/>
                  </a:schemeClr>
                </a:solidFill>
              </a:rPr>
              <a:t>10685-B </a:t>
            </a:r>
            <a:r>
              <a:rPr lang="en-US" sz="2100" dirty="0" err="1">
                <a:solidFill>
                  <a:schemeClr val="tx1">
                    <a:lumMod val="50000"/>
                  </a:schemeClr>
                </a:solidFill>
              </a:rPr>
              <a:t>Hazelhurst</a:t>
            </a:r>
            <a:r>
              <a:rPr lang="en-US" sz="2100" dirty="0">
                <a:solidFill>
                  <a:schemeClr val="tx1">
                    <a:lumMod val="50000"/>
                  </a:schemeClr>
                </a:solidFill>
              </a:rPr>
              <a:t> Dr.</a:t>
            </a:r>
          </a:p>
          <a:p>
            <a:r>
              <a:rPr lang="en-US" sz="2100" dirty="0">
                <a:solidFill>
                  <a:schemeClr val="tx1">
                    <a:lumMod val="50000"/>
                  </a:schemeClr>
                </a:solidFill>
              </a:rPr>
              <a:t># 27262 Houston</a:t>
            </a:r>
          </a:p>
          <a:p>
            <a:r>
              <a:rPr lang="en-US" sz="2100" dirty="0">
                <a:solidFill>
                  <a:schemeClr val="tx1">
                    <a:lumMod val="50000"/>
                  </a:schemeClr>
                </a:solidFill>
              </a:rPr>
              <a:t>TX 77043</a:t>
            </a:r>
          </a:p>
          <a:p>
            <a:r>
              <a:rPr lang="en-US" sz="2100" dirty="0">
                <a:solidFill>
                  <a:schemeClr val="tx1">
                    <a:lumMod val="50000"/>
                  </a:schemeClr>
                </a:solidFill>
              </a:rPr>
              <a:t>USA</a:t>
            </a:r>
          </a:p>
          <a:p>
            <a:r>
              <a:rPr lang="en-US" sz="2100" dirty="0">
                <a:solidFill>
                  <a:schemeClr val="tx1">
                    <a:lumMod val="50000"/>
                  </a:schemeClr>
                </a:solidFill>
              </a:rPr>
              <a:t>Phone : 713-401-9995</a:t>
            </a:r>
          </a:p>
          <a:p>
            <a:r>
              <a:rPr lang="en-IN" sz="2100" dirty="0">
                <a:solidFill>
                  <a:schemeClr val="tx1">
                    <a:lumMod val="50000"/>
                  </a:schemeClr>
                </a:solidFill>
              </a:rPr>
              <a:t>Email: </a:t>
            </a:r>
            <a:r>
              <a:rPr lang="en-IN" sz="2400" dirty="0">
                <a:solidFill>
                  <a:srgbClr val="000000"/>
                </a:solidFill>
                <a:hlinkClick r:id="rId3"/>
              </a:rPr>
              <a:t>support@grceducators.com</a:t>
            </a:r>
            <a:endParaRPr lang="en-IN" sz="2400" dirty="0">
              <a:solidFill>
                <a:srgbClr val="000000"/>
              </a:solidFill>
            </a:endParaRPr>
          </a:p>
          <a:p>
            <a:r>
              <a:rPr lang="en-IN" sz="2400" dirty="0">
                <a:solidFill>
                  <a:srgbClr val="000000"/>
                </a:solidFill>
              </a:rPr>
              <a:t>  </a:t>
            </a:r>
          </a:p>
        </p:txBody>
      </p:sp>
      <p:sp>
        <p:nvSpPr>
          <p:cNvPr id="5" name="TextBox 4">
            <a:extLst>
              <a:ext uri="{FF2B5EF4-FFF2-40B4-BE49-F238E27FC236}">
                <a16:creationId xmlns:a16="http://schemas.microsoft.com/office/drawing/2014/main" id="{86C0C12C-E110-2D71-9F85-CBC9B71A1020}"/>
              </a:ext>
            </a:extLst>
          </p:cNvPr>
          <p:cNvSpPr txBox="1"/>
          <p:nvPr/>
        </p:nvSpPr>
        <p:spPr>
          <a:xfrm>
            <a:off x="1" y="9825335"/>
            <a:ext cx="2951927" cy="415498"/>
          </a:xfrm>
          <a:prstGeom prst="rect">
            <a:avLst/>
          </a:prstGeom>
          <a:noFill/>
        </p:spPr>
        <p:txBody>
          <a:bodyPr wrap="square">
            <a:spAutoFit/>
          </a:bodyPr>
          <a:lstStyle/>
          <a:p>
            <a:r>
              <a:rPr lang="en-US" sz="2100" dirty="0">
                <a:latin typeface="Aharoni" panose="02010803020104030203" pitchFamily="2" charset="-79"/>
                <a:cs typeface="Aharoni" panose="02010803020104030203" pitchFamily="2" charset="-79"/>
              </a:rPr>
              <a:t>www.grceducators.com</a:t>
            </a:r>
            <a:endParaRPr lang="en-IN" sz="21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497570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22860"/>
            <a:ext cx="18288000" cy="10264140"/>
          </a:xfrm>
          <a:custGeom>
            <a:avLst/>
            <a:gdLst/>
            <a:ahLst/>
            <a:cxnLst/>
            <a:rect l="l" t="t" r="r" b="b"/>
            <a:pathLst>
              <a:path w="18288000" h="10264140">
                <a:moveTo>
                  <a:pt x="0" y="0"/>
                </a:moveTo>
                <a:lnTo>
                  <a:pt x="18288000" y="0"/>
                </a:lnTo>
                <a:lnTo>
                  <a:pt x="18288000" y="10264140"/>
                </a:lnTo>
                <a:lnTo>
                  <a:pt x="0" y="10264140"/>
                </a:lnTo>
                <a:lnTo>
                  <a:pt x="0" y="0"/>
                </a:lnTo>
                <a:close/>
              </a:path>
            </a:pathLst>
          </a:custGeom>
          <a:blipFill>
            <a:blip r:embed="rId3">
              <a:alphaModFix amt="40000"/>
            </a:blip>
            <a:stretch>
              <a:fillRect/>
            </a:stretch>
          </a:blipFill>
        </p:spPr>
        <p:txBody>
          <a:bodyPr/>
          <a:lstStyle/>
          <a:p>
            <a:endParaRPr lang="en-US"/>
          </a:p>
        </p:txBody>
      </p:sp>
      <p:sp>
        <p:nvSpPr>
          <p:cNvPr id="3" name="AutoShape 3"/>
          <p:cNvSpPr/>
          <p:nvPr/>
        </p:nvSpPr>
        <p:spPr>
          <a:xfrm>
            <a:off x="-1770211" y="1162050"/>
            <a:ext cx="2608411" cy="0"/>
          </a:xfrm>
          <a:prstGeom prst="line">
            <a:avLst/>
          </a:prstGeom>
          <a:ln w="19050" cap="rnd">
            <a:solidFill>
              <a:srgbClr val="000000"/>
            </a:solidFill>
            <a:prstDash val="solid"/>
            <a:headEnd type="none" w="sm" len="sm"/>
            <a:tailEnd type="none" w="sm" len="sm"/>
          </a:ln>
        </p:spPr>
        <p:txBody>
          <a:bodyPr/>
          <a:lstStyle/>
          <a:p>
            <a:endParaRPr lang="en-US"/>
          </a:p>
        </p:txBody>
      </p:sp>
      <p:sp>
        <p:nvSpPr>
          <p:cNvPr id="4" name="Freeform 4"/>
          <p:cNvSpPr/>
          <p:nvPr/>
        </p:nvSpPr>
        <p:spPr>
          <a:xfrm>
            <a:off x="1028700" y="385269"/>
            <a:ext cx="2855645" cy="940130"/>
          </a:xfrm>
          <a:custGeom>
            <a:avLst/>
            <a:gdLst/>
            <a:ahLst/>
            <a:cxnLst/>
            <a:rect l="l" t="t" r="r" b="b"/>
            <a:pathLst>
              <a:path w="2855645" h="940130">
                <a:moveTo>
                  <a:pt x="0" y="0"/>
                </a:moveTo>
                <a:lnTo>
                  <a:pt x="2855645" y="0"/>
                </a:lnTo>
                <a:lnTo>
                  <a:pt x="2855645" y="940130"/>
                </a:lnTo>
                <a:lnTo>
                  <a:pt x="0" y="940130"/>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1028700" y="8896499"/>
            <a:ext cx="5048214" cy="361801"/>
          </a:xfrm>
          <a:prstGeom prst="rect">
            <a:avLst/>
          </a:prstGeom>
        </p:spPr>
        <p:txBody>
          <a:bodyPr lIns="0" tIns="0" rIns="0" bIns="0" rtlCol="0" anchor="t">
            <a:spAutoFit/>
          </a:bodyPr>
          <a:lstStyle/>
          <a:p>
            <a:pPr>
              <a:lnSpc>
                <a:spcPts val="2999"/>
              </a:lnSpc>
            </a:pPr>
            <a:r>
              <a:rPr lang="en-US" sz="1999" dirty="0">
                <a:solidFill>
                  <a:srgbClr val="123E68"/>
                </a:solidFill>
                <a:latin typeface="Raleway 1"/>
              </a:rPr>
              <a:t>2024</a:t>
            </a:r>
          </a:p>
        </p:txBody>
      </p:sp>
      <p:grpSp>
        <p:nvGrpSpPr>
          <p:cNvPr id="6" name="Group 6"/>
          <p:cNvGrpSpPr/>
          <p:nvPr/>
        </p:nvGrpSpPr>
        <p:grpSpPr>
          <a:xfrm>
            <a:off x="1028700" y="2874439"/>
            <a:ext cx="9518530" cy="4183094"/>
            <a:chOff x="0" y="161925"/>
            <a:chExt cx="12691374" cy="5577458"/>
          </a:xfrm>
        </p:grpSpPr>
        <p:sp>
          <p:nvSpPr>
            <p:cNvPr id="7" name="TextBox 7"/>
            <p:cNvSpPr txBox="1"/>
            <p:nvPr/>
          </p:nvSpPr>
          <p:spPr>
            <a:xfrm>
              <a:off x="0" y="161925"/>
              <a:ext cx="12691374" cy="4616647"/>
            </a:xfrm>
            <a:prstGeom prst="rect">
              <a:avLst/>
            </a:prstGeom>
          </p:spPr>
          <p:txBody>
            <a:bodyPr lIns="0" tIns="0" rIns="0" bIns="0" rtlCol="0" anchor="t">
              <a:spAutoFit/>
            </a:bodyPr>
            <a:lstStyle/>
            <a:p>
              <a:pPr>
                <a:lnSpc>
                  <a:spcPts val="9000"/>
                </a:lnSpc>
              </a:pPr>
              <a:r>
                <a:rPr lang="en-US" sz="9000" dirty="0">
                  <a:solidFill>
                    <a:srgbClr val="123E68"/>
                  </a:solidFill>
                  <a:latin typeface="Raleway 1 Heavy"/>
                </a:rPr>
                <a:t>Introducing Excel Dynamic Array Functions</a:t>
              </a:r>
            </a:p>
          </p:txBody>
        </p:sp>
        <p:sp>
          <p:nvSpPr>
            <p:cNvPr id="8" name="TextBox 8"/>
            <p:cNvSpPr txBox="1"/>
            <p:nvPr/>
          </p:nvSpPr>
          <p:spPr>
            <a:xfrm>
              <a:off x="0" y="4924780"/>
              <a:ext cx="12691374" cy="814603"/>
            </a:xfrm>
            <a:prstGeom prst="rect">
              <a:avLst/>
            </a:prstGeom>
          </p:spPr>
          <p:txBody>
            <a:bodyPr lIns="0" tIns="0" rIns="0" bIns="0" rtlCol="0" anchor="t">
              <a:spAutoFit/>
            </a:bodyPr>
            <a:lstStyle/>
            <a:p>
              <a:pPr>
                <a:lnSpc>
                  <a:spcPts val="5040"/>
                </a:lnSpc>
              </a:pPr>
              <a:endParaRPr lang="en-US" sz="3600" spc="460" dirty="0">
                <a:solidFill>
                  <a:srgbClr val="123E68"/>
                </a:solidFill>
                <a:latin typeface="Raleway 1 Heavy"/>
              </a:endParaRPr>
            </a:p>
          </p:txBody>
        </p:sp>
      </p:grpSp>
      <p:sp>
        <p:nvSpPr>
          <p:cNvPr id="9" name="TextBox 9"/>
          <p:cNvSpPr txBox="1"/>
          <p:nvPr/>
        </p:nvSpPr>
        <p:spPr>
          <a:xfrm>
            <a:off x="1028700" y="8389879"/>
            <a:ext cx="5048214" cy="573294"/>
          </a:xfrm>
          <a:prstGeom prst="rect">
            <a:avLst/>
          </a:prstGeom>
        </p:spPr>
        <p:txBody>
          <a:bodyPr lIns="0" tIns="0" rIns="0" bIns="0" rtlCol="0" anchor="t">
            <a:spAutoFit/>
          </a:bodyPr>
          <a:lstStyle/>
          <a:p>
            <a:pPr>
              <a:lnSpc>
                <a:spcPts val="4799"/>
              </a:lnSpc>
            </a:pPr>
            <a:r>
              <a:rPr lang="en-US" sz="3199" dirty="0">
                <a:solidFill>
                  <a:srgbClr val="123E68"/>
                </a:solidFill>
                <a:latin typeface="Raleway 1 Heavy"/>
              </a:rPr>
              <a:t>GEORGE MOUNT</a:t>
            </a:r>
          </a:p>
        </p:txBody>
      </p:sp>
      <p:sp>
        <p:nvSpPr>
          <p:cNvPr id="10" name="TextBox 10"/>
          <p:cNvSpPr txBox="1"/>
          <p:nvPr/>
        </p:nvSpPr>
        <p:spPr>
          <a:xfrm>
            <a:off x="16217097" y="8883071"/>
            <a:ext cx="1042203" cy="375229"/>
          </a:xfrm>
          <a:prstGeom prst="rect">
            <a:avLst/>
          </a:prstGeom>
        </p:spPr>
        <p:txBody>
          <a:bodyPr lIns="0" tIns="0" rIns="0" bIns="0" rtlCol="0" anchor="t">
            <a:spAutoFit/>
          </a:bodyPr>
          <a:lstStyle/>
          <a:p>
            <a:pPr algn="r">
              <a:lnSpc>
                <a:spcPts val="2939"/>
              </a:lnSpc>
            </a:pPr>
            <a:r>
              <a:rPr lang="en-US" sz="2099" spc="41">
                <a:solidFill>
                  <a:srgbClr val="FAFAFA"/>
                </a:solidFill>
                <a:latin typeface="Raleway 1 Heavy"/>
              </a:rPr>
              <a:t>01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301222" y="2445856"/>
            <a:ext cx="9671578" cy="7364973"/>
            <a:chOff x="0" y="-66675"/>
            <a:chExt cx="8731379" cy="9819963"/>
          </a:xfrm>
        </p:grpSpPr>
        <p:sp>
          <p:nvSpPr>
            <p:cNvPr id="5" name="TextBox 5"/>
            <p:cNvSpPr txBox="1"/>
            <p:nvPr/>
          </p:nvSpPr>
          <p:spPr>
            <a:xfrm>
              <a:off x="0" y="889324"/>
              <a:ext cx="8731379" cy="8863964"/>
            </a:xfrm>
            <a:prstGeom prst="rect">
              <a:avLst/>
            </a:prstGeom>
          </p:spPr>
          <p:txBody>
            <a:bodyPr lIns="0" tIns="0" rIns="0" bIns="0" rtlCol="0" anchor="t">
              <a:spAutoFit/>
            </a:bodyPr>
            <a:lstStyle/>
            <a:p>
              <a:pPr marL="518158" lvl="1" indent="-259079" algn="l">
                <a:spcBef>
                  <a:spcPct val="0"/>
                </a:spcBef>
                <a:buFont typeface="Arial"/>
                <a:buChar char="•"/>
              </a:pPr>
              <a:r>
                <a:rPr lang="en-US" sz="3600" u="none" strike="noStrike" dirty="0">
                  <a:solidFill>
                    <a:srgbClr val="123E68"/>
                  </a:solidFill>
                  <a:latin typeface="Raleway 1"/>
                </a:rPr>
                <a:t>Use dynamic array functions like SORT(), FILTER(), and UNIQUE() for efficient data analysis.  </a:t>
              </a:r>
            </a:p>
            <a:p>
              <a:pPr marL="518158" lvl="1" indent="-259079" algn="l">
                <a:spcBef>
                  <a:spcPct val="0"/>
                </a:spcBef>
                <a:buFont typeface="Arial"/>
                <a:buChar char="•"/>
              </a:pPr>
              <a:r>
                <a:rPr lang="en-US" sz="3600" u="none" strike="noStrike" dirty="0">
                  <a:solidFill>
                    <a:srgbClr val="123E68"/>
                  </a:solidFill>
                  <a:latin typeface="Raleway 1"/>
                </a:rPr>
                <a:t>Automate array updates to eliminate manual adjustments.  </a:t>
              </a:r>
            </a:p>
            <a:p>
              <a:pPr marL="518158" lvl="1" indent="-259079" algn="l">
                <a:spcBef>
                  <a:spcPct val="0"/>
                </a:spcBef>
                <a:buFont typeface="Arial"/>
                <a:buChar char="•"/>
              </a:pPr>
              <a:r>
                <a:rPr lang="en-US" sz="3600" u="none" strike="noStrike" dirty="0">
                  <a:solidFill>
                    <a:srgbClr val="123E68"/>
                  </a:solidFill>
                  <a:latin typeface="Raleway 1"/>
                </a:rPr>
                <a:t>Perform advanced lookups with XLOOKUP().  </a:t>
              </a:r>
            </a:p>
            <a:p>
              <a:pPr marL="518158" lvl="1" indent="-259079" algn="l">
                <a:spcBef>
                  <a:spcPct val="0"/>
                </a:spcBef>
                <a:buFont typeface="Arial"/>
                <a:buChar char="•"/>
              </a:pPr>
              <a:r>
                <a:rPr lang="en-US" sz="3600" u="none" strike="noStrike" dirty="0">
                  <a:solidFill>
                    <a:srgbClr val="123E68"/>
                  </a:solidFill>
                  <a:latin typeface="Raleway 1"/>
                </a:rPr>
                <a:t>Apply dynamic arrays to create drop-downs and update dashboards in real-time. </a:t>
              </a:r>
            </a:p>
            <a:p>
              <a:pPr marL="518158" lvl="1" indent="-259079" algn="l">
                <a:spcBef>
                  <a:spcPct val="0"/>
                </a:spcBef>
                <a:buFont typeface="Arial"/>
                <a:buChar char="•"/>
              </a:pPr>
              <a:endParaRPr lang="en-US" sz="3600" dirty="0">
                <a:solidFill>
                  <a:srgbClr val="123E68"/>
                </a:solidFill>
                <a:latin typeface="Raleway 1"/>
              </a:endParaRPr>
            </a:p>
            <a:p>
              <a:pPr marL="259079" lvl="1" algn="l">
                <a:spcBef>
                  <a:spcPct val="0"/>
                </a:spcBef>
              </a:pPr>
              <a:r>
                <a:rPr lang="en-US" sz="3600" dirty="0">
                  <a:solidFill>
                    <a:srgbClr val="123E68"/>
                  </a:solidFill>
                  <a:latin typeface="Raleway 1"/>
                </a:rPr>
                <a:t>File: dynamic-arrays-start.xlsx</a:t>
              </a:r>
              <a:endParaRPr lang="en-US" sz="3600" u="none" strike="noStrike" dirty="0">
                <a:solidFill>
                  <a:srgbClr val="123E68"/>
                </a:solidFill>
                <a:latin typeface="Raleway 1"/>
              </a:endParaRPr>
            </a:p>
          </p:txBody>
        </p:sp>
        <p:sp>
          <p:nvSpPr>
            <p:cNvPr id="6" name="TextBox 6"/>
            <p:cNvSpPr txBox="1"/>
            <p:nvPr/>
          </p:nvSpPr>
          <p:spPr>
            <a:xfrm>
              <a:off x="0" y="-66675"/>
              <a:ext cx="8731379" cy="632149"/>
            </a:xfrm>
            <a:prstGeom prst="rect">
              <a:avLst/>
            </a:prstGeom>
          </p:spPr>
          <p:txBody>
            <a:bodyPr lIns="0" tIns="0" rIns="0" bIns="0" rtlCol="0" anchor="t">
              <a:spAutoFit/>
            </a:bodyPr>
            <a:lstStyle/>
            <a:p>
              <a:pPr>
                <a:lnSpc>
                  <a:spcPts val="3919"/>
                </a:lnSpc>
              </a:pPr>
              <a:endParaRPr lang="en-US" sz="2799" dirty="0">
                <a:solidFill>
                  <a:srgbClr val="123E68"/>
                </a:solidFill>
                <a:latin typeface="Raleway 1 Bold"/>
              </a:endParaRPr>
            </a:p>
          </p:txBody>
        </p:sp>
      </p:grpSp>
      <p:sp>
        <p:nvSpPr>
          <p:cNvPr id="8" name="Freeform 8"/>
          <p:cNvSpPr/>
          <p:nvPr/>
        </p:nvSpPr>
        <p:spPr>
          <a:xfrm>
            <a:off x="1028700" y="385269"/>
            <a:ext cx="2855645" cy="940130"/>
          </a:xfrm>
          <a:custGeom>
            <a:avLst/>
            <a:gdLst/>
            <a:ahLst/>
            <a:cxnLst/>
            <a:rect l="l" t="t" r="r" b="b"/>
            <a:pathLst>
              <a:path w="2855645" h="940130">
                <a:moveTo>
                  <a:pt x="0" y="0"/>
                </a:moveTo>
                <a:lnTo>
                  <a:pt x="2855645" y="0"/>
                </a:lnTo>
                <a:lnTo>
                  <a:pt x="2855645" y="940130"/>
                </a:lnTo>
                <a:lnTo>
                  <a:pt x="0" y="940130"/>
                </a:lnTo>
                <a:lnTo>
                  <a:pt x="0" y="0"/>
                </a:lnTo>
                <a:close/>
              </a:path>
            </a:pathLst>
          </a:custGeom>
          <a:blipFill>
            <a:blip r:embed="rId3"/>
            <a:stretch>
              <a:fillRect/>
            </a:stretch>
          </a:blipFill>
        </p:spPr>
        <p:txBody>
          <a:bodyPr/>
          <a:lstStyle/>
          <a:p>
            <a:endParaRPr lang="en-US"/>
          </a:p>
        </p:txBody>
      </p:sp>
      <p:sp>
        <p:nvSpPr>
          <p:cNvPr id="10" name="AutoShape 10"/>
          <p:cNvSpPr/>
          <p:nvPr/>
        </p:nvSpPr>
        <p:spPr>
          <a:xfrm>
            <a:off x="-1579711" y="2702386"/>
            <a:ext cx="2608411" cy="0"/>
          </a:xfrm>
          <a:prstGeom prst="line">
            <a:avLst/>
          </a:prstGeom>
          <a:ln w="19050" cap="rnd">
            <a:solidFill>
              <a:srgbClr val="000000"/>
            </a:solidFill>
            <a:prstDash val="solid"/>
            <a:headEnd type="none" w="sm" len="sm"/>
            <a:tailEnd type="none" w="sm" len="sm"/>
          </a:ln>
        </p:spPr>
        <p:txBody>
          <a:bodyPr/>
          <a:lstStyle/>
          <a:p>
            <a:endParaRPr lang="en-US"/>
          </a:p>
        </p:txBody>
      </p:sp>
      <p:sp>
        <p:nvSpPr>
          <p:cNvPr id="11" name="TextBox 11"/>
          <p:cNvSpPr txBox="1"/>
          <p:nvPr/>
        </p:nvSpPr>
        <p:spPr>
          <a:xfrm>
            <a:off x="4054435" y="381074"/>
            <a:ext cx="8594327" cy="647626"/>
          </a:xfrm>
          <a:prstGeom prst="rect">
            <a:avLst/>
          </a:prstGeom>
        </p:spPr>
        <p:txBody>
          <a:bodyPr lIns="0" tIns="0" rIns="0" bIns="0" rtlCol="0" anchor="t">
            <a:spAutoFit/>
          </a:bodyPr>
          <a:lstStyle/>
          <a:p>
            <a:pPr marL="0" lvl="0" indent="0" algn="l">
              <a:lnSpc>
                <a:spcPts val="5040"/>
              </a:lnSpc>
              <a:spcBef>
                <a:spcPct val="0"/>
              </a:spcBef>
            </a:pPr>
            <a:r>
              <a:rPr lang="en-US" sz="4200" dirty="0">
                <a:solidFill>
                  <a:srgbClr val="123E68"/>
                </a:solidFill>
                <a:latin typeface="Raleway 1 Bold"/>
              </a:rPr>
              <a:t>Objectives for today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61EE9-1D3B-70B3-8BA2-33589BE3922E}"/>
            </a:ext>
          </a:extLst>
        </p:cNvPr>
        <p:cNvGrpSpPr/>
        <p:nvPr/>
      </p:nvGrpSpPr>
      <p:grpSpPr>
        <a:xfrm>
          <a:off x="0" y="0"/>
          <a:ext cx="0" cy="0"/>
          <a:chOff x="0" y="0"/>
          <a:chExt cx="0" cy="0"/>
        </a:xfrm>
      </p:grpSpPr>
      <p:grpSp>
        <p:nvGrpSpPr>
          <p:cNvPr id="4" name="Group 4">
            <a:extLst>
              <a:ext uri="{FF2B5EF4-FFF2-40B4-BE49-F238E27FC236}">
                <a16:creationId xmlns:a16="http://schemas.microsoft.com/office/drawing/2014/main" id="{9CEE85C0-CAA8-2ECE-F13C-266DD8C6CC64}"/>
              </a:ext>
            </a:extLst>
          </p:cNvPr>
          <p:cNvGrpSpPr/>
          <p:nvPr/>
        </p:nvGrpSpPr>
        <p:grpSpPr>
          <a:xfrm>
            <a:off x="1301222" y="2445856"/>
            <a:ext cx="9671578" cy="4594984"/>
            <a:chOff x="0" y="-66675"/>
            <a:chExt cx="8731379" cy="6126646"/>
          </a:xfrm>
        </p:grpSpPr>
        <p:sp>
          <p:nvSpPr>
            <p:cNvPr id="5" name="TextBox 5">
              <a:extLst>
                <a:ext uri="{FF2B5EF4-FFF2-40B4-BE49-F238E27FC236}">
                  <a16:creationId xmlns:a16="http://schemas.microsoft.com/office/drawing/2014/main" id="{2BD5466F-ED86-1325-BEB0-D743C9D9D520}"/>
                </a:ext>
              </a:extLst>
            </p:cNvPr>
            <p:cNvSpPr txBox="1"/>
            <p:nvPr/>
          </p:nvSpPr>
          <p:spPr>
            <a:xfrm>
              <a:off x="0" y="889324"/>
              <a:ext cx="8731379" cy="5170647"/>
            </a:xfrm>
            <a:prstGeom prst="rect">
              <a:avLst/>
            </a:prstGeom>
          </p:spPr>
          <p:txBody>
            <a:bodyPr lIns="0" tIns="0" rIns="0" bIns="0" rtlCol="0" anchor="t">
              <a:spAutoFit/>
            </a:bodyPr>
            <a:lstStyle/>
            <a:p>
              <a:pPr marL="518158" lvl="1" indent="-259079" algn="l">
                <a:spcBef>
                  <a:spcPct val="0"/>
                </a:spcBef>
                <a:buFont typeface="Arial"/>
                <a:buChar char="•"/>
              </a:pPr>
              <a:r>
                <a:rPr lang="en-US" sz="3600" u="none" strike="noStrike" dirty="0">
                  <a:solidFill>
                    <a:srgbClr val="123E68"/>
                  </a:solidFill>
                  <a:latin typeface="Raleway 1"/>
                </a:rPr>
                <a:t>Instructions</a:t>
              </a:r>
              <a:r>
                <a:rPr lang="en-US" sz="3600" u="none" strike="noStrike">
                  <a:solidFill>
                    <a:srgbClr val="123E68"/>
                  </a:solidFill>
                  <a:latin typeface="Raleway 1"/>
                </a:rPr>
                <a:t>: dynamic-array-exercise-instructions</a:t>
              </a:r>
              <a:r>
                <a:rPr lang="en-US" sz="3600" u="none" strike="noStrike" dirty="0">
                  <a:solidFill>
                    <a:srgbClr val="123E68"/>
                  </a:solidFill>
                  <a:latin typeface="Raleway 1"/>
                </a:rPr>
                <a:t>.docx</a:t>
              </a:r>
            </a:p>
            <a:p>
              <a:pPr marL="518158" lvl="1" indent="-259079" algn="l">
                <a:spcBef>
                  <a:spcPct val="0"/>
                </a:spcBef>
                <a:buFont typeface="Arial"/>
                <a:buChar char="•"/>
              </a:pPr>
              <a:endParaRPr lang="en-US" sz="3600" u="none" strike="noStrike" dirty="0">
                <a:solidFill>
                  <a:srgbClr val="123E68"/>
                </a:solidFill>
                <a:latin typeface="Raleway 1"/>
              </a:endParaRPr>
            </a:p>
            <a:p>
              <a:pPr marL="518158" lvl="1" indent="-259079" algn="l">
                <a:spcBef>
                  <a:spcPct val="0"/>
                </a:spcBef>
                <a:buFont typeface="Arial"/>
                <a:buChar char="•"/>
              </a:pPr>
              <a:r>
                <a:rPr lang="en-US" sz="3600" dirty="0">
                  <a:solidFill>
                    <a:srgbClr val="123E68"/>
                  </a:solidFill>
                  <a:latin typeface="Raleway 1"/>
                </a:rPr>
                <a:t>Workbook: dynamic-array-exercises.xlsx</a:t>
              </a:r>
            </a:p>
            <a:p>
              <a:pPr marL="518158" lvl="1" indent="-259079" algn="l">
                <a:spcBef>
                  <a:spcPct val="0"/>
                </a:spcBef>
                <a:buFont typeface="Arial"/>
                <a:buChar char="•"/>
              </a:pPr>
              <a:endParaRPr lang="en-US" sz="3600" dirty="0">
                <a:solidFill>
                  <a:srgbClr val="123E68"/>
                </a:solidFill>
                <a:latin typeface="Raleway 1"/>
              </a:endParaRPr>
            </a:p>
            <a:p>
              <a:pPr marL="518158" lvl="1" indent="-259079" algn="l">
                <a:spcBef>
                  <a:spcPct val="0"/>
                </a:spcBef>
                <a:buFont typeface="Arial"/>
                <a:buChar char="•"/>
              </a:pPr>
              <a:r>
                <a:rPr lang="en-US" sz="3600" u="none" strike="noStrike" dirty="0">
                  <a:solidFill>
                    <a:srgbClr val="123E68"/>
                  </a:solidFill>
                  <a:latin typeface="Raleway 1"/>
                </a:rPr>
                <a:t>Solutions: dynamic-array-exercise-solutions.xlsx</a:t>
              </a:r>
            </a:p>
          </p:txBody>
        </p:sp>
        <p:sp>
          <p:nvSpPr>
            <p:cNvPr id="6" name="TextBox 6">
              <a:extLst>
                <a:ext uri="{FF2B5EF4-FFF2-40B4-BE49-F238E27FC236}">
                  <a16:creationId xmlns:a16="http://schemas.microsoft.com/office/drawing/2014/main" id="{F7B6D320-F66D-24C9-BB4F-1C2C526EC9C1}"/>
                </a:ext>
              </a:extLst>
            </p:cNvPr>
            <p:cNvSpPr txBox="1"/>
            <p:nvPr/>
          </p:nvSpPr>
          <p:spPr>
            <a:xfrm>
              <a:off x="0" y="-66675"/>
              <a:ext cx="8731379" cy="632149"/>
            </a:xfrm>
            <a:prstGeom prst="rect">
              <a:avLst/>
            </a:prstGeom>
          </p:spPr>
          <p:txBody>
            <a:bodyPr lIns="0" tIns="0" rIns="0" bIns="0" rtlCol="0" anchor="t">
              <a:spAutoFit/>
            </a:bodyPr>
            <a:lstStyle/>
            <a:p>
              <a:pPr>
                <a:lnSpc>
                  <a:spcPts val="3919"/>
                </a:lnSpc>
              </a:pPr>
              <a:endParaRPr lang="en-US" sz="2799" dirty="0">
                <a:solidFill>
                  <a:srgbClr val="123E68"/>
                </a:solidFill>
                <a:latin typeface="Raleway 1 Bold"/>
              </a:endParaRPr>
            </a:p>
          </p:txBody>
        </p:sp>
      </p:grpSp>
      <p:sp>
        <p:nvSpPr>
          <p:cNvPr id="8" name="Freeform 8">
            <a:extLst>
              <a:ext uri="{FF2B5EF4-FFF2-40B4-BE49-F238E27FC236}">
                <a16:creationId xmlns:a16="http://schemas.microsoft.com/office/drawing/2014/main" id="{427F5579-EC5F-98B4-AEEC-56D9AEF98695}"/>
              </a:ext>
            </a:extLst>
          </p:cNvPr>
          <p:cNvSpPr/>
          <p:nvPr/>
        </p:nvSpPr>
        <p:spPr>
          <a:xfrm>
            <a:off x="1028700" y="385269"/>
            <a:ext cx="2855645" cy="940130"/>
          </a:xfrm>
          <a:custGeom>
            <a:avLst/>
            <a:gdLst/>
            <a:ahLst/>
            <a:cxnLst/>
            <a:rect l="l" t="t" r="r" b="b"/>
            <a:pathLst>
              <a:path w="2855645" h="940130">
                <a:moveTo>
                  <a:pt x="0" y="0"/>
                </a:moveTo>
                <a:lnTo>
                  <a:pt x="2855645" y="0"/>
                </a:lnTo>
                <a:lnTo>
                  <a:pt x="2855645" y="940130"/>
                </a:lnTo>
                <a:lnTo>
                  <a:pt x="0" y="940130"/>
                </a:lnTo>
                <a:lnTo>
                  <a:pt x="0" y="0"/>
                </a:lnTo>
                <a:close/>
              </a:path>
            </a:pathLst>
          </a:custGeom>
          <a:blipFill>
            <a:blip r:embed="rId3"/>
            <a:stretch>
              <a:fillRect/>
            </a:stretch>
          </a:blipFill>
        </p:spPr>
        <p:txBody>
          <a:bodyPr/>
          <a:lstStyle/>
          <a:p>
            <a:endParaRPr lang="en-US"/>
          </a:p>
        </p:txBody>
      </p:sp>
      <p:sp>
        <p:nvSpPr>
          <p:cNvPr id="10" name="AutoShape 10">
            <a:extLst>
              <a:ext uri="{FF2B5EF4-FFF2-40B4-BE49-F238E27FC236}">
                <a16:creationId xmlns:a16="http://schemas.microsoft.com/office/drawing/2014/main" id="{71132577-5675-BCF9-6D2F-A6894B9B791F}"/>
              </a:ext>
            </a:extLst>
          </p:cNvPr>
          <p:cNvSpPr/>
          <p:nvPr/>
        </p:nvSpPr>
        <p:spPr>
          <a:xfrm>
            <a:off x="-1579711" y="2702386"/>
            <a:ext cx="2608411" cy="0"/>
          </a:xfrm>
          <a:prstGeom prst="line">
            <a:avLst/>
          </a:prstGeom>
          <a:ln w="19050" cap="rnd">
            <a:solidFill>
              <a:srgbClr val="000000"/>
            </a:solidFill>
            <a:prstDash val="solid"/>
            <a:headEnd type="none" w="sm" len="sm"/>
            <a:tailEnd type="none" w="sm" len="sm"/>
          </a:ln>
        </p:spPr>
        <p:txBody>
          <a:bodyPr/>
          <a:lstStyle/>
          <a:p>
            <a:endParaRPr lang="en-US"/>
          </a:p>
        </p:txBody>
      </p:sp>
      <p:sp>
        <p:nvSpPr>
          <p:cNvPr id="11" name="TextBox 11">
            <a:extLst>
              <a:ext uri="{FF2B5EF4-FFF2-40B4-BE49-F238E27FC236}">
                <a16:creationId xmlns:a16="http://schemas.microsoft.com/office/drawing/2014/main" id="{37900FD0-4E00-E0EF-3918-AA06DAD9E2CE}"/>
              </a:ext>
            </a:extLst>
          </p:cNvPr>
          <p:cNvSpPr txBox="1"/>
          <p:nvPr/>
        </p:nvSpPr>
        <p:spPr>
          <a:xfrm>
            <a:off x="4054435" y="381074"/>
            <a:ext cx="8594327" cy="647626"/>
          </a:xfrm>
          <a:prstGeom prst="rect">
            <a:avLst/>
          </a:prstGeom>
        </p:spPr>
        <p:txBody>
          <a:bodyPr lIns="0" tIns="0" rIns="0" bIns="0" rtlCol="0" anchor="t">
            <a:spAutoFit/>
          </a:bodyPr>
          <a:lstStyle/>
          <a:p>
            <a:pPr marL="0" lvl="0" indent="0" algn="l">
              <a:lnSpc>
                <a:spcPts val="5040"/>
              </a:lnSpc>
              <a:spcBef>
                <a:spcPct val="0"/>
              </a:spcBef>
            </a:pPr>
            <a:r>
              <a:rPr lang="en-US" sz="4200" dirty="0">
                <a:solidFill>
                  <a:srgbClr val="123E68"/>
                </a:solidFill>
                <a:latin typeface="Raleway 1 Bold"/>
              </a:rPr>
              <a:t>Exercises</a:t>
            </a:r>
          </a:p>
        </p:txBody>
      </p:sp>
    </p:spTree>
    <p:extLst>
      <p:ext uri="{BB962C8B-B14F-4D97-AF65-F5344CB8AC3E}">
        <p14:creationId xmlns:p14="http://schemas.microsoft.com/office/powerpoint/2010/main" val="320557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22860"/>
            <a:ext cx="18288000" cy="10264140"/>
          </a:xfrm>
          <a:custGeom>
            <a:avLst/>
            <a:gdLst/>
            <a:ahLst/>
            <a:cxnLst/>
            <a:rect l="l" t="t" r="r" b="b"/>
            <a:pathLst>
              <a:path w="18288000" h="10264140">
                <a:moveTo>
                  <a:pt x="0" y="0"/>
                </a:moveTo>
                <a:lnTo>
                  <a:pt x="18288000" y="0"/>
                </a:lnTo>
                <a:lnTo>
                  <a:pt x="18288000" y="10264140"/>
                </a:lnTo>
                <a:lnTo>
                  <a:pt x="0" y="10264140"/>
                </a:lnTo>
                <a:lnTo>
                  <a:pt x="0" y="0"/>
                </a:lnTo>
                <a:close/>
              </a:path>
            </a:pathLst>
          </a:custGeom>
          <a:blipFill>
            <a:blip r:embed="rId3">
              <a:alphaModFix amt="40000"/>
            </a:blip>
            <a:stretch>
              <a:fillRect/>
            </a:stretch>
          </a:blipFill>
        </p:spPr>
        <p:txBody>
          <a:bodyPr/>
          <a:lstStyle/>
          <a:p>
            <a:endParaRPr lang="en-US"/>
          </a:p>
        </p:txBody>
      </p:sp>
      <p:sp>
        <p:nvSpPr>
          <p:cNvPr id="3" name="AutoShape 3"/>
          <p:cNvSpPr/>
          <p:nvPr/>
        </p:nvSpPr>
        <p:spPr>
          <a:xfrm>
            <a:off x="-1770211" y="1162050"/>
            <a:ext cx="2608411" cy="0"/>
          </a:xfrm>
          <a:prstGeom prst="line">
            <a:avLst/>
          </a:prstGeom>
          <a:ln w="19050" cap="rnd">
            <a:solidFill>
              <a:srgbClr val="000000"/>
            </a:solidFill>
            <a:prstDash val="solid"/>
            <a:headEnd type="none" w="sm" len="sm"/>
            <a:tailEnd type="none" w="sm" len="sm"/>
          </a:ln>
        </p:spPr>
        <p:txBody>
          <a:bodyPr/>
          <a:lstStyle/>
          <a:p>
            <a:endParaRPr lang="en-US"/>
          </a:p>
        </p:txBody>
      </p:sp>
      <p:sp>
        <p:nvSpPr>
          <p:cNvPr id="4" name="Freeform 4"/>
          <p:cNvSpPr/>
          <p:nvPr/>
        </p:nvSpPr>
        <p:spPr>
          <a:xfrm>
            <a:off x="1028700" y="385269"/>
            <a:ext cx="2855645" cy="940130"/>
          </a:xfrm>
          <a:custGeom>
            <a:avLst/>
            <a:gdLst/>
            <a:ahLst/>
            <a:cxnLst/>
            <a:rect l="l" t="t" r="r" b="b"/>
            <a:pathLst>
              <a:path w="2855645" h="940130">
                <a:moveTo>
                  <a:pt x="0" y="0"/>
                </a:moveTo>
                <a:lnTo>
                  <a:pt x="2855645" y="0"/>
                </a:lnTo>
                <a:lnTo>
                  <a:pt x="2855645" y="940130"/>
                </a:lnTo>
                <a:lnTo>
                  <a:pt x="0" y="940130"/>
                </a:lnTo>
                <a:lnTo>
                  <a:pt x="0" y="0"/>
                </a:lnTo>
                <a:close/>
              </a:path>
            </a:pathLst>
          </a:custGeom>
          <a:blipFill>
            <a:blip r:embed="rId4"/>
            <a:stretch>
              <a:fillRect/>
            </a:stretch>
          </a:blipFill>
        </p:spPr>
        <p:txBody>
          <a:bodyPr/>
          <a:lstStyle/>
          <a:p>
            <a:endParaRPr lang="en-US"/>
          </a:p>
        </p:txBody>
      </p:sp>
      <p:grpSp>
        <p:nvGrpSpPr>
          <p:cNvPr id="6" name="Group 6"/>
          <p:cNvGrpSpPr/>
          <p:nvPr/>
        </p:nvGrpSpPr>
        <p:grpSpPr>
          <a:xfrm>
            <a:off x="1028700" y="2874439"/>
            <a:ext cx="9518530" cy="4183094"/>
            <a:chOff x="0" y="161925"/>
            <a:chExt cx="12691374" cy="5577458"/>
          </a:xfrm>
        </p:grpSpPr>
        <p:sp>
          <p:nvSpPr>
            <p:cNvPr id="7" name="TextBox 7"/>
            <p:cNvSpPr txBox="1"/>
            <p:nvPr/>
          </p:nvSpPr>
          <p:spPr>
            <a:xfrm>
              <a:off x="0" y="161925"/>
              <a:ext cx="12691374" cy="3077765"/>
            </a:xfrm>
            <a:prstGeom prst="rect">
              <a:avLst/>
            </a:prstGeom>
          </p:spPr>
          <p:txBody>
            <a:bodyPr lIns="0" tIns="0" rIns="0" bIns="0" rtlCol="0" anchor="t">
              <a:spAutoFit/>
            </a:bodyPr>
            <a:lstStyle/>
            <a:p>
              <a:pPr>
                <a:lnSpc>
                  <a:spcPts val="9000"/>
                </a:lnSpc>
              </a:pPr>
              <a:r>
                <a:rPr lang="en-US" sz="9000" dirty="0">
                  <a:solidFill>
                    <a:srgbClr val="123E68"/>
                  </a:solidFill>
                  <a:latin typeface="Raleway 1 Heavy"/>
                </a:rPr>
                <a:t>What questions do you have?</a:t>
              </a:r>
            </a:p>
          </p:txBody>
        </p:sp>
        <p:sp>
          <p:nvSpPr>
            <p:cNvPr id="8" name="TextBox 8"/>
            <p:cNvSpPr txBox="1"/>
            <p:nvPr/>
          </p:nvSpPr>
          <p:spPr>
            <a:xfrm>
              <a:off x="0" y="4924780"/>
              <a:ext cx="12691374" cy="814603"/>
            </a:xfrm>
            <a:prstGeom prst="rect">
              <a:avLst/>
            </a:prstGeom>
          </p:spPr>
          <p:txBody>
            <a:bodyPr lIns="0" tIns="0" rIns="0" bIns="0" rtlCol="0" anchor="t">
              <a:spAutoFit/>
            </a:bodyPr>
            <a:lstStyle/>
            <a:p>
              <a:pPr>
                <a:lnSpc>
                  <a:spcPts val="5040"/>
                </a:lnSpc>
              </a:pPr>
              <a:endParaRPr lang="en-US" sz="3600" spc="460" dirty="0">
                <a:solidFill>
                  <a:srgbClr val="123E68"/>
                </a:solidFill>
                <a:latin typeface="Raleway 1 Heavy"/>
              </a:endParaRPr>
            </a:p>
          </p:txBody>
        </p:sp>
      </p:grpSp>
      <p:sp>
        <p:nvSpPr>
          <p:cNvPr id="10" name="TextBox 10"/>
          <p:cNvSpPr txBox="1"/>
          <p:nvPr/>
        </p:nvSpPr>
        <p:spPr>
          <a:xfrm>
            <a:off x="16217097" y="8883071"/>
            <a:ext cx="1042203" cy="375229"/>
          </a:xfrm>
          <a:prstGeom prst="rect">
            <a:avLst/>
          </a:prstGeom>
        </p:spPr>
        <p:txBody>
          <a:bodyPr lIns="0" tIns="0" rIns="0" bIns="0" rtlCol="0" anchor="t">
            <a:spAutoFit/>
          </a:bodyPr>
          <a:lstStyle/>
          <a:p>
            <a:pPr algn="r">
              <a:lnSpc>
                <a:spcPts val="2939"/>
              </a:lnSpc>
            </a:pPr>
            <a:r>
              <a:rPr lang="en-US" sz="2099" spc="41">
                <a:solidFill>
                  <a:srgbClr val="FAFAFA"/>
                </a:solidFill>
                <a:latin typeface="Raleway 1 Heavy"/>
              </a:rPr>
              <a:t>01</a:t>
            </a:r>
          </a:p>
        </p:txBody>
      </p:sp>
    </p:spTree>
    <p:extLst>
      <p:ext uri="{BB962C8B-B14F-4D97-AF65-F5344CB8AC3E}">
        <p14:creationId xmlns:p14="http://schemas.microsoft.com/office/powerpoint/2010/main" val="2257439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19999"/>
            </a:blip>
            <a:stretch>
              <a:fillRect/>
            </a:stretch>
          </a:blipFill>
        </p:spPr>
        <p:txBody>
          <a:bodyPr/>
          <a:lstStyle/>
          <a:p>
            <a:endParaRPr lang="en-US"/>
          </a:p>
        </p:txBody>
      </p:sp>
      <p:sp>
        <p:nvSpPr>
          <p:cNvPr id="3" name="AutoShape 3"/>
          <p:cNvSpPr/>
          <p:nvPr/>
        </p:nvSpPr>
        <p:spPr>
          <a:xfrm>
            <a:off x="-1770211" y="1162050"/>
            <a:ext cx="2608411" cy="0"/>
          </a:xfrm>
          <a:prstGeom prst="line">
            <a:avLst/>
          </a:prstGeom>
          <a:ln w="19050" cap="rnd">
            <a:solidFill>
              <a:srgbClr val="000000"/>
            </a:solidFill>
            <a:prstDash val="solid"/>
            <a:headEnd type="none" w="sm" len="sm"/>
            <a:tailEnd type="none" w="sm" len="sm"/>
          </a:ln>
        </p:spPr>
        <p:txBody>
          <a:bodyPr/>
          <a:lstStyle/>
          <a:p>
            <a:endParaRPr lang="en-US"/>
          </a:p>
        </p:txBody>
      </p:sp>
      <p:sp>
        <p:nvSpPr>
          <p:cNvPr id="4" name="Freeform 4"/>
          <p:cNvSpPr/>
          <p:nvPr/>
        </p:nvSpPr>
        <p:spPr>
          <a:xfrm>
            <a:off x="1028700" y="385269"/>
            <a:ext cx="2855645" cy="940130"/>
          </a:xfrm>
          <a:custGeom>
            <a:avLst/>
            <a:gdLst/>
            <a:ahLst/>
            <a:cxnLst/>
            <a:rect l="l" t="t" r="r" b="b"/>
            <a:pathLst>
              <a:path w="2855645" h="940130">
                <a:moveTo>
                  <a:pt x="0" y="0"/>
                </a:moveTo>
                <a:lnTo>
                  <a:pt x="2855645" y="0"/>
                </a:lnTo>
                <a:lnTo>
                  <a:pt x="2855645" y="940130"/>
                </a:lnTo>
                <a:lnTo>
                  <a:pt x="0" y="940130"/>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3884345" y="8578420"/>
            <a:ext cx="5048214" cy="361801"/>
          </a:xfrm>
          <a:prstGeom prst="rect">
            <a:avLst/>
          </a:prstGeom>
        </p:spPr>
        <p:txBody>
          <a:bodyPr lIns="0" tIns="0" rIns="0" bIns="0" rtlCol="0" anchor="t">
            <a:spAutoFit/>
          </a:bodyPr>
          <a:lstStyle/>
          <a:p>
            <a:pPr>
              <a:lnSpc>
                <a:spcPts val="2999"/>
              </a:lnSpc>
            </a:pPr>
            <a:r>
              <a:rPr lang="en-US" sz="1999" dirty="0">
                <a:solidFill>
                  <a:srgbClr val="123E68"/>
                </a:solidFill>
                <a:latin typeface="Raleway 1"/>
              </a:rPr>
              <a:t>2024</a:t>
            </a:r>
          </a:p>
        </p:txBody>
      </p:sp>
      <p:grpSp>
        <p:nvGrpSpPr>
          <p:cNvPr id="6" name="Group 6"/>
          <p:cNvGrpSpPr/>
          <p:nvPr/>
        </p:nvGrpSpPr>
        <p:grpSpPr>
          <a:xfrm>
            <a:off x="3884345" y="3374865"/>
            <a:ext cx="9518530" cy="4183094"/>
            <a:chOff x="0" y="161925"/>
            <a:chExt cx="12691374" cy="5577458"/>
          </a:xfrm>
        </p:grpSpPr>
        <p:sp>
          <p:nvSpPr>
            <p:cNvPr id="7" name="TextBox 7"/>
            <p:cNvSpPr txBox="1"/>
            <p:nvPr/>
          </p:nvSpPr>
          <p:spPr>
            <a:xfrm>
              <a:off x="0" y="161925"/>
              <a:ext cx="12691374" cy="4616647"/>
            </a:xfrm>
            <a:prstGeom prst="rect">
              <a:avLst/>
            </a:prstGeom>
          </p:spPr>
          <p:txBody>
            <a:bodyPr lIns="0" tIns="0" rIns="0" bIns="0" rtlCol="0" anchor="t">
              <a:spAutoFit/>
            </a:bodyPr>
            <a:lstStyle/>
            <a:p>
              <a:pPr>
                <a:lnSpc>
                  <a:spcPts val="9000"/>
                </a:lnSpc>
              </a:pPr>
              <a:r>
                <a:rPr lang="en-US" sz="9000" dirty="0">
                  <a:solidFill>
                    <a:srgbClr val="123E68"/>
                  </a:solidFill>
                  <a:latin typeface="Raleway 1 Heavy"/>
                </a:rPr>
                <a:t>Introducing Excel Dynamic Array Functions</a:t>
              </a:r>
            </a:p>
          </p:txBody>
        </p:sp>
        <p:sp>
          <p:nvSpPr>
            <p:cNvPr id="8" name="TextBox 8"/>
            <p:cNvSpPr txBox="1"/>
            <p:nvPr/>
          </p:nvSpPr>
          <p:spPr>
            <a:xfrm>
              <a:off x="0" y="4924780"/>
              <a:ext cx="12691374" cy="814603"/>
            </a:xfrm>
            <a:prstGeom prst="rect">
              <a:avLst/>
            </a:prstGeom>
          </p:spPr>
          <p:txBody>
            <a:bodyPr lIns="0" tIns="0" rIns="0" bIns="0" rtlCol="0" anchor="t">
              <a:spAutoFit/>
            </a:bodyPr>
            <a:lstStyle/>
            <a:p>
              <a:pPr>
                <a:lnSpc>
                  <a:spcPts val="5040"/>
                </a:lnSpc>
              </a:pPr>
              <a:endParaRPr lang="en-US" sz="3600" spc="460" dirty="0">
                <a:solidFill>
                  <a:srgbClr val="123E68"/>
                </a:solidFill>
                <a:latin typeface="Raleway 1 Heavy"/>
              </a:endParaRPr>
            </a:p>
          </p:txBody>
        </p:sp>
      </p:grpSp>
      <p:sp>
        <p:nvSpPr>
          <p:cNvPr id="9" name="TextBox 9"/>
          <p:cNvSpPr txBox="1"/>
          <p:nvPr/>
        </p:nvSpPr>
        <p:spPr>
          <a:xfrm>
            <a:off x="3884345" y="8071800"/>
            <a:ext cx="5048214" cy="573294"/>
          </a:xfrm>
          <a:prstGeom prst="rect">
            <a:avLst/>
          </a:prstGeom>
        </p:spPr>
        <p:txBody>
          <a:bodyPr lIns="0" tIns="0" rIns="0" bIns="0" rtlCol="0" anchor="t">
            <a:spAutoFit/>
          </a:bodyPr>
          <a:lstStyle/>
          <a:p>
            <a:pPr>
              <a:lnSpc>
                <a:spcPts val="4799"/>
              </a:lnSpc>
            </a:pPr>
            <a:r>
              <a:rPr lang="en-US" sz="3199" dirty="0">
                <a:solidFill>
                  <a:srgbClr val="123E68"/>
                </a:solidFill>
                <a:latin typeface="Raleway 1 Heavy"/>
              </a:rPr>
              <a:t>GEORGE MOUNT</a:t>
            </a:r>
          </a:p>
        </p:txBody>
      </p:sp>
      <p:sp>
        <p:nvSpPr>
          <p:cNvPr id="10" name="TextBox 10"/>
          <p:cNvSpPr txBox="1"/>
          <p:nvPr/>
        </p:nvSpPr>
        <p:spPr>
          <a:xfrm>
            <a:off x="16217097" y="8883071"/>
            <a:ext cx="1042203" cy="375229"/>
          </a:xfrm>
          <a:prstGeom prst="rect">
            <a:avLst/>
          </a:prstGeom>
        </p:spPr>
        <p:txBody>
          <a:bodyPr lIns="0" tIns="0" rIns="0" bIns="0" rtlCol="0" anchor="t">
            <a:spAutoFit/>
          </a:bodyPr>
          <a:lstStyle/>
          <a:p>
            <a:pPr algn="r">
              <a:lnSpc>
                <a:spcPts val="2939"/>
              </a:lnSpc>
            </a:pPr>
            <a:r>
              <a:rPr lang="en-US" sz="2099" spc="41">
                <a:solidFill>
                  <a:srgbClr val="FAFAFA"/>
                </a:solidFill>
                <a:latin typeface="Raleway 1 Heavy"/>
              </a:rPr>
              <a:t>01</a:t>
            </a:r>
          </a:p>
        </p:txBody>
      </p:sp>
      <p:sp>
        <p:nvSpPr>
          <p:cNvPr id="11" name="TextBox 11"/>
          <p:cNvSpPr txBox="1"/>
          <p:nvPr/>
        </p:nvSpPr>
        <p:spPr>
          <a:xfrm>
            <a:off x="4900617" y="1214097"/>
            <a:ext cx="9518530" cy="1381125"/>
          </a:xfrm>
          <a:prstGeom prst="rect">
            <a:avLst/>
          </a:prstGeom>
        </p:spPr>
        <p:txBody>
          <a:bodyPr lIns="0" tIns="0" rIns="0" bIns="0" rtlCol="0" anchor="t">
            <a:spAutoFit/>
          </a:bodyPr>
          <a:lstStyle/>
          <a:p>
            <a:pPr algn="ctr">
              <a:lnSpc>
                <a:spcPts val="9000"/>
              </a:lnSpc>
            </a:pPr>
            <a:r>
              <a:rPr lang="en-US" sz="9000">
                <a:solidFill>
                  <a:srgbClr val="DF5E10"/>
                </a:solidFill>
                <a:latin typeface="Bungee"/>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588</Words>
  <Application>Microsoft Office PowerPoint</Application>
  <PresentationFormat>Custom</PresentationFormat>
  <Paragraphs>73</Paragraphs>
  <Slides>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Aharoni</vt:lpstr>
      <vt:lpstr>Bungee</vt:lpstr>
      <vt:lpstr>Raleway 1</vt:lpstr>
      <vt:lpstr>Arial</vt:lpstr>
      <vt:lpstr>Raleway 1 Bold</vt:lpstr>
      <vt:lpstr>Raleway 1 Heavy</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Management Frameworks for Digital Transformation (09Feb'24) GRC Educators</dc:title>
  <dc:creator>User</dc:creator>
  <cp:lastModifiedBy>George Mount</cp:lastModifiedBy>
  <cp:revision>10</cp:revision>
  <dcterms:created xsi:type="dcterms:W3CDTF">2006-08-16T00:00:00Z</dcterms:created>
  <dcterms:modified xsi:type="dcterms:W3CDTF">2024-12-06T21:57:36Z</dcterms:modified>
  <dc:identifier>DAF7kcBsnjU</dc:identifier>
</cp:coreProperties>
</file>