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463" r:id="rId2"/>
    <p:sldId id="358" r:id="rId3"/>
    <p:sldId id="258" r:id="rId4"/>
    <p:sldId id="404" r:id="rId5"/>
    <p:sldId id="407" r:id="rId6"/>
    <p:sldId id="424" r:id="rId7"/>
    <p:sldId id="462" r:id="rId8"/>
    <p:sldId id="461" r:id="rId9"/>
    <p:sldId id="415" r:id="rId10"/>
    <p:sldId id="405" r:id="rId11"/>
    <p:sldId id="412" r:id="rId12"/>
    <p:sldId id="413" r:id="rId13"/>
    <p:sldId id="434" r:id="rId14"/>
    <p:sldId id="433" r:id="rId15"/>
    <p:sldId id="418" r:id="rId16"/>
    <p:sldId id="419" r:id="rId17"/>
    <p:sldId id="414" r:id="rId18"/>
    <p:sldId id="455" r:id="rId19"/>
    <p:sldId id="449" r:id="rId20"/>
    <p:sldId id="451" r:id="rId21"/>
    <p:sldId id="450" r:id="rId22"/>
    <p:sldId id="456" r:id="rId23"/>
    <p:sldId id="457" r:id="rId24"/>
    <p:sldId id="420" r:id="rId25"/>
    <p:sldId id="432" r:id="rId26"/>
    <p:sldId id="421" r:id="rId27"/>
    <p:sldId id="422" r:id="rId28"/>
    <p:sldId id="417" r:id="rId29"/>
  </p:sldIdLst>
  <p:sldSz cx="18288000" cy="10287000"/>
  <p:notesSz cx="6858000" cy="9144000"/>
  <p:embeddedFontLst>
    <p:embeddedFont>
      <p:font typeface="Consolas" panose="020B0609020204030204" pitchFamily="49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72" d="100"/>
          <a:sy n="72" d="100"/>
        </p:scale>
        <p:origin x="538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6FE51-4C75-B34F-B939-1FB705B2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03EF2-25A5-BC40-F2B0-B2ED71DCE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A97BA-FF52-B135-E8A4-CF0030512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7C8FA-EAB5-A8C8-FA50-10AB8905D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6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719C2-337C-0EFC-D1E4-F0E4CCC2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200493-673C-5411-3FA9-9637B7B4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BC97C-B16F-F4B2-ABCA-64581848BE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581CD-E6D1-5721-3D61-4A2303C2E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2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0D229-E627-1461-6019-A8AE0896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F9E12-358C-3C97-1F0B-325AC2E20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1966B0-2D77-D6E1-25B7-E096BA84B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63094-3660-AE05-B120-3A7226203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16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D85E2-7E1B-F10E-1475-AB460455C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55F85-BEA4-163F-2CD3-A9DAE6E77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5D6A2-E113-BDDB-EBEE-CF52A3A06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D414B-E933-D51E-D1F9-797BE79CD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39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846EA-F836-1451-EA3D-68369E82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BBF46-A6CB-8448-5459-922B18480E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21CF27-9D1A-1412-36DD-D50D06512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72422-6D50-E8D6-9884-132419595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156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07CB-F821-6FB4-504B-18E96535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7D5398-4244-A9DA-3ECC-2EF32CEB1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9B10CA-058E-BD6C-9BAE-E38604E28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F1B72-8B6B-0B77-346D-7D3F89D3C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3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B178-9BF2-6FE4-71B1-D08940B7C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BB5FA-2773-806B-FC2B-2E67A30569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C56A1-DC22-AF0C-E72D-4D535DA7C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270AD-6A83-895A-222F-13E01E653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4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828FB-0007-B2BD-37FE-D41DD6F53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51F53-D288-3255-DBEC-EF6D43FFB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165605-75F7-187B-6D47-2669B2ED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3FA1-DB8E-159A-2E23-F13A120EE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07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46991-23AF-65AB-660F-D0E4C48D3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08F53-8C1E-7913-CCF1-350A2237EF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5882CD-29E8-ED3C-F139-F43623023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749B6-6847-7CD3-7575-65F4921D5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1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1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14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6F7D-97C7-02B4-D001-3BB80C046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B25713-6F20-663A-BDEA-AC7A95CE25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4FCBA-8619-28D7-714F-2FEA94758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E59B3-12B6-E800-523D-931F46836A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3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8BE87-C113-F6B1-471C-E5E7D3D5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4EF016-273B-0310-0DEC-7774AAD76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B4901D-CCB4-1741-7D82-D02026BF4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85D60-75F3-255E-8A86-E381EBB6C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George@stringfestanalytics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3CDEB-E8B6-6B17-EA49-90B6E537F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9261A8-C0B2-7382-DC33-D507453A18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BA09DE-BCBC-4B65-0D92-96EC3312A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32826-17E7-B941-B1BD-17665C9E1DA0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</a:t>
            </a:r>
            <a:r>
              <a:rPr lang="en-US" sz="5400" b="1">
                <a:solidFill>
                  <a:srgbClr val="CF3338"/>
                </a:solidFill>
                <a:latin typeface="Pragmatica" panose="020B0403040502020204" pitchFamily="34" charset="0"/>
              </a:rPr>
              <a:t>in Excel Essentials</a:t>
            </a:r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32F661-6DF4-552C-E118-4205A0527A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25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2. Analyzing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91588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profiling: What is the shape, size, completeness?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Time series: pandas for panel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Descriptive statistics/EDA: What stories might be told in this data?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5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Analyzing data with Python in Excel exercises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Explore relationship between sales, temperature, customer count over time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analyzing-data-with-python-in-excel-exercise.xlsx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11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AC019-8AE5-D604-637D-2616F957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715A3EF-31FB-8847-2431-D18DCD629F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920083-EE78-2637-5B2F-15F3E5644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9AC303-777B-2A30-D86B-1593AF481711}"/>
              </a:ext>
            </a:extLst>
          </p:cNvPr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F7464-4019-530D-259C-CC8639779A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586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6EB-739B-C09A-0D70-F35ACBE97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6B637A-3F87-E02B-C1BF-F9344E5D21D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A61657-7229-C046-86D6-59A7A05CA8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3. Visualizing data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90764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1437B-72D9-7B67-EACA-1DA0E17FF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410E35-A49D-EAC4-D3CC-A658021ED0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100FDA-471A-24F8-7A92-245740E1292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7AD3BF-5BF0-48CC-24C6-95DBFA4CCCF9}"/>
              </a:ext>
            </a:extLst>
          </p:cNvPr>
          <p:cNvSpPr txBox="1"/>
          <p:nvPr/>
        </p:nvSpPr>
        <p:spPr>
          <a:xfrm>
            <a:off x="260431" y="329879"/>
            <a:ext cx="8906720" cy="9310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Inserting and resizing Python plots in the workbook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Building plots in Python that would be difficult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Customizing the results of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seaborn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plots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079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D388F-3E28-78E2-4FBF-0B5B6423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7103EF5-809F-DF6C-737A-A488B961E983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047BC6-C728-9FDE-55B3-895CD44492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72BC78-592F-295F-B35F-83E3BC1F3C6E}"/>
              </a:ext>
            </a:extLst>
          </p:cNvPr>
          <p:cNvSpPr txBox="1"/>
          <p:nvPr/>
        </p:nvSpPr>
        <p:spPr>
          <a:xfrm>
            <a:off x="260431" y="329879"/>
            <a:ext cx="8906720" cy="802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Visualizing data with Python in Excel EXERCISE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this data to analyze sales, customer ratings, and more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complete the code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visualizing-data-with-python-in-excel-exercise.xlsx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532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9D487-5FDD-928B-171D-E34AF10D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658881-183D-B3AA-2B67-4711223B6C4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C0F4-3DBC-3668-5BE8-9F565D30335C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4. Combined use cases for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2453805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5DE1B-28FC-C0FD-E79F-1EBEED8D1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9FE423-5F2C-B085-E6DB-678A0A38CDFD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1163B3-018D-68FE-688B-922B7B01EC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0D6E18-C2F9-94D6-0020-F745F308D8E6}"/>
              </a:ext>
            </a:extLst>
          </p:cNvPr>
          <p:cNvSpPr txBox="1"/>
          <p:nvPr/>
        </p:nvSpPr>
        <p:spPr>
          <a:xfrm>
            <a:off x="260430" y="329879"/>
            <a:ext cx="11017170" cy="108645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Building a moving average chart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an interactive moving average chart using Python within an Excel workbook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Combine Python backend processing with Excel frontend capabilities to build user-driven data analyses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moving-average.xlsx</a:t>
            </a:r>
            <a:b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</a:b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User-defined resample period: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dynamic-moving-average.xlsx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3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1087" y="456356"/>
            <a:ext cx="2246761" cy="293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962" y="2476500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7C823F27-E07D-C4F1-1455-EB2ABBB22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5846" y="3840640"/>
            <a:ext cx="2400300" cy="314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385810-8B2A-7606-06E4-14CBB24F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78971" y="605870"/>
            <a:ext cx="333375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4D3B1-C917-4EB0-DE9D-04CA302E7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7D33EC-6D3B-E0E8-2880-9F4B01B660E0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747CA4-0869-B933-381D-4273D1DD7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1D0215-089E-3CD1-C917-7699A738972C}"/>
              </a:ext>
            </a:extLst>
          </p:cNvPr>
          <p:cNvSpPr txBox="1"/>
          <p:nvPr/>
        </p:nvSpPr>
        <p:spPr>
          <a:xfrm>
            <a:off x="260430" y="329879"/>
            <a:ext cx="11017170" cy="8387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Dynamic measures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dynamic measures a la Power BI/Tableau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Integrate Python backend processing with Excel’s visualization capabilities to build responsive and customizable bar charts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Utilize Python’s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function to dynamically handle user-driven inputs for flexible data aggregation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dynamic-measures.xlsx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456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48E44-68DD-6AEA-08F3-5606760AE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5E1502-BDF1-3D8C-22A3-6213D3359402}"/>
              </a:ext>
            </a:extLst>
          </p:cNvPr>
          <p:cNvSpPr/>
          <p:nvPr/>
        </p:nvSpPr>
        <p:spPr>
          <a:xfrm>
            <a:off x="11963400" y="0"/>
            <a:ext cx="6324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6DC3E1-5616-5EA6-502A-7BCF02A8A09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51D885-4940-736A-16C8-F0E8B2DB8282}"/>
              </a:ext>
            </a:extLst>
          </p:cNvPr>
          <p:cNvSpPr txBox="1"/>
          <p:nvPr/>
        </p:nvSpPr>
        <p:spPr>
          <a:xfrm>
            <a:off x="260430" y="329879"/>
            <a:ext cx="11017170" cy="93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Practical use cases EXERCISE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in the blanks to do the following: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user inputs for start date, end date, and cumulative type (sum or mean)</a:t>
            </a:r>
          </a:p>
          <a:p>
            <a:pPr marL="1628775" lvl="2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expanding()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method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Build line chart of cumulative total over filtered date range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Don’t forget about </a:t>
            </a:r>
            <a:r>
              <a:rPr lang="en-US" sz="36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getattr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()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!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combine-use-cases-challenge.xlsx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94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5AED6-DC91-8187-A6D7-2AD25D32D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D7FF6E-1C0C-8CDA-A72F-8F4A7BA94F1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38FCA2-526C-505E-2E08-1D89791EED01}"/>
              </a:ext>
            </a:extLst>
          </p:cNvPr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5. Quick wins with Python in Excel</a:t>
            </a:r>
          </a:p>
        </p:txBody>
      </p:sp>
    </p:spTree>
    <p:extLst>
      <p:ext uri="{BB962C8B-B14F-4D97-AF65-F5344CB8AC3E}">
        <p14:creationId xmlns:p14="http://schemas.microsoft.com/office/powerpoint/2010/main" val="104575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3716B-FBFB-4A41-E766-11EDAE27D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5833813-FC1E-EA4B-E6D0-E4C986E77CAE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D85091-F1C0-7814-F1D0-292A40D2240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43810-3CE6-09A5-610F-AEF3D053747A}"/>
              </a:ext>
            </a:extLst>
          </p:cNvPr>
          <p:cNvSpPr txBox="1"/>
          <p:nvPr/>
        </p:nvSpPr>
        <p:spPr>
          <a:xfrm>
            <a:off x="260431" y="329879"/>
            <a:ext cx="8906720" cy="5702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Quick wins with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Python is NOT inherently harder than Excel...</a:t>
            </a:r>
          </a:p>
          <a:p>
            <a:pPr marL="714375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15 top use cases, ~1 line apiece!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096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8064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10D06-D0B5-9212-A34F-8F08B4D2D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64A5DC-38D4-7F12-151E-016E4E82743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59C7250-A4DB-0BEE-0BC0-39A290D09B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77DFE9-D506-DBB3-AF0C-C6AE174A701B}"/>
              </a:ext>
            </a:extLst>
          </p:cNvPr>
          <p:cNvSpPr txBox="1"/>
          <p:nvPr/>
        </p:nvSpPr>
        <p:spPr>
          <a:xfrm>
            <a:off x="260431" y="329879"/>
            <a:ext cx="8906720" cy="4256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Advancing into Analytics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stringfestanalytics.com/book</a:t>
            </a:r>
            <a:endParaRPr lang="en-US" sz="36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2050" name="Picture 2" descr="Advancing into Analytics">
            <a:extLst>
              <a:ext uri="{FF2B5EF4-FFF2-40B4-BE49-F238E27FC236}">
                <a16:creationId xmlns:a16="http://schemas.microsoft.com/office/drawing/2014/main" id="{5B2AAF1C-37EA-DD65-2C5E-842E5A429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4438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383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CB9BC-ABA6-103A-715B-D3B9A4577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DD1AF2-9FDD-94D8-80B6-5B4D41D189A9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95B80C-F573-6FA2-163B-B895205BFF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972C77-007E-B6EB-C801-5C7906650F63}"/>
              </a:ext>
            </a:extLst>
          </p:cNvPr>
          <p:cNvSpPr txBox="1"/>
          <p:nvPr/>
        </p:nvSpPr>
        <p:spPr>
          <a:xfrm>
            <a:off x="260431" y="329879"/>
            <a:ext cx="8906720" cy="2624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Python for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5400" dirty="0">
                <a:solidFill>
                  <a:srgbClr val="CF3338"/>
                </a:solidFill>
                <a:latin typeface="Pragmatica" panose="020B0403040502020204" pitchFamily="34" charset="0"/>
              </a:rPr>
              <a:t>xlwings.org/book </a:t>
            </a:r>
          </a:p>
        </p:txBody>
      </p:sp>
      <p:pic>
        <p:nvPicPr>
          <p:cNvPr id="1026" name="Picture 2" descr="Python for Excel">
            <a:extLst>
              <a:ext uri="{FF2B5EF4-FFF2-40B4-BE49-F238E27FC236}">
                <a16:creationId xmlns:a16="http://schemas.microsoft.com/office/drawing/2014/main" id="{80644A9C-C912-1443-B13D-FF6D068A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686300"/>
            <a:ext cx="38100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451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F581-6BA9-4461-08BA-6D16F65F3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DF1D7-4393-B6A7-D04C-55B1E5B8B731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0EF924-3C1C-4586-5E9A-2810C5DAD7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1992D3-0543-2919-A641-F8327941676A}"/>
              </a:ext>
            </a:extLst>
          </p:cNvPr>
          <p:cNvSpPr txBox="1"/>
          <p:nvPr/>
        </p:nvSpPr>
        <p:spPr>
          <a:xfrm>
            <a:off x="260431" y="329879"/>
            <a:ext cx="8906720" cy="3332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Resource: </a:t>
            </a:r>
            <a:r>
              <a:rPr lang="en-US" sz="6000" b="1" i="1" dirty="0">
                <a:solidFill>
                  <a:srgbClr val="CF3338"/>
                </a:solidFill>
                <a:latin typeface="Pragmatica" panose="020B0403040502020204" pitchFamily="34" charset="0"/>
              </a:rPr>
              <a:t>Modern Data Analytics in Excel</a:t>
            </a:r>
            <a:endParaRPr lang="en-US" sz="6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r>
              <a:rPr lang="en-US" sz="4000" dirty="0">
                <a:solidFill>
                  <a:srgbClr val="CF3338"/>
                </a:solidFill>
                <a:latin typeface="Pragmatica" panose="020B0403040502020204" pitchFamily="34" charset="0"/>
              </a:rPr>
              <a:t>stringfestanalytics.com/maxl/</a:t>
            </a:r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F8CF726B-4E1D-A6B6-3A42-0B86BB385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636879"/>
            <a:ext cx="3962399" cy="519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977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Linkedin.com/in/gjmount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Twitter: @gjmount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george@stringfestanalytics.com</a:t>
            </a:r>
            <a:r>
              <a:rPr lang="en-US" sz="3600" dirty="0">
                <a:solidFill>
                  <a:srgbClr val="CF3338"/>
                </a:solidFill>
                <a:latin typeface="Pragmatica" panose="020B0403040502020204"/>
                <a:sym typeface="Consolas"/>
              </a:rPr>
              <a:t> </a:t>
            </a: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8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Learn core Python integration techniques in Excel.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Apply Python for complex data analysis and visualization techniques.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Harness generative AI and Copilot for assistance with Python tasks. 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Master Python-driven Excel report automation.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1. Python in Excel: First Steps</a:t>
            </a:r>
          </a:p>
        </p:txBody>
      </p:sp>
    </p:spTree>
    <p:extLst>
      <p:ext uri="{BB962C8B-B14F-4D97-AF65-F5344CB8AC3E}">
        <p14:creationId xmlns:p14="http://schemas.microsoft.com/office/powerpoint/2010/main" val="395394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11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steps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Understanding the Python in Excel environment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Loading Excel data into Python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Converting Python objects to Excel values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1" y="329879"/>
            <a:ext cx="8906720" cy="1022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in Excel: First </a:t>
            </a:r>
            <a:r>
              <a:rPr lang="en-US" sz="6000" b="1">
                <a:solidFill>
                  <a:srgbClr val="CF3338"/>
                </a:solidFill>
                <a:latin typeface="Pragmatica" panose="020B0403040502020204" pitchFamily="34" charset="0"/>
              </a:rPr>
              <a:t>steps EXERCISE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Swith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python-excel-first-steps-exercise.xlsx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37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1D091-B5C8-2CAC-B905-5B379562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C8E6B3-9724-A975-F719-4B4FC3DF6AB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F18529-1158-9920-4C66-2E7C706118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5EBFE-6A73-5A2B-7522-7DB10483D89C}"/>
              </a:ext>
            </a:extLst>
          </p:cNvPr>
          <p:cNvSpPr txBox="1"/>
          <p:nvPr/>
        </p:nvSpPr>
        <p:spPr>
          <a:xfrm>
            <a:off x="260431" y="329879"/>
            <a:ext cx="8906720" cy="10229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Must-know features for Python in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import with Power Query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 preview with linked data types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Structured references with Excel tables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Mixing Python and Excel operations with dynamic arrays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Creating, resizing, and referencing Python plots with images in cells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python-excel-first-steps.xlsx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13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AA539-27A4-7DD4-D5B1-FCA55E0BE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44158C-6293-94AB-63AB-971E91A8E028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C93F93-4B19-9D4F-F9FD-7157392E0F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D4293E-9099-AA91-30CF-06B0A400F7E7}"/>
              </a:ext>
            </a:extLst>
          </p:cNvPr>
          <p:cNvSpPr txBox="1"/>
          <p:nvPr/>
        </p:nvSpPr>
        <p:spPr>
          <a:xfrm>
            <a:off x="260431" y="329879"/>
            <a:ext cx="8906720" cy="9263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Must-know features for Python in Excel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into Excel via Power Query (Get Data &gt; From File &gt; From Text/CSV)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Unpivot the Fresh through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Delicassen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[sic] columns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as connection into Python in Excel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Preview the data with a linked data type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Count the number of nonblank cells in the preview area with a spill operator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wholesale-customers.csv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02676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820</Words>
  <Application>Microsoft Office PowerPoint</Application>
  <PresentationFormat>Custom</PresentationFormat>
  <Paragraphs>173</Paragraphs>
  <Slides>28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Calibri</vt:lpstr>
      <vt:lpstr>Pragmatica</vt:lpstr>
      <vt:lpstr>Normafixed Tryout</vt:lpstr>
      <vt:lpstr>Aliens &amp; cows</vt:lpstr>
      <vt:lpstr>Consolas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229</cp:revision>
  <dcterms:created xsi:type="dcterms:W3CDTF">2006-08-16T00:00:00Z</dcterms:created>
  <dcterms:modified xsi:type="dcterms:W3CDTF">2025-06-20T18:25:57Z</dcterms:modified>
  <dc:identifier>DADurESpNu8</dc:identifier>
</cp:coreProperties>
</file>