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sldIdLst>
    <p:sldId id="463" r:id="rId2"/>
    <p:sldId id="464" r:id="rId3"/>
    <p:sldId id="404" r:id="rId4"/>
    <p:sldId id="407" r:id="rId5"/>
    <p:sldId id="469" r:id="rId6"/>
    <p:sldId id="465" r:id="rId7"/>
    <p:sldId id="466" r:id="rId8"/>
    <p:sldId id="467" r:id="rId9"/>
    <p:sldId id="468" r:id="rId10"/>
    <p:sldId id="415" r:id="rId11"/>
    <p:sldId id="405" r:id="rId12"/>
    <p:sldId id="412" r:id="rId13"/>
    <p:sldId id="470" r:id="rId14"/>
    <p:sldId id="471" r:id="rId15"/>
    <p:sldId id="413" r:id="rId16"/>
    <p:sldId id="434" r:id="rId17"/>
    <p:sldId id="433" r:id="rId18"/>
    <p:sldId id="418" r:id="rId19"/>
    <p:sldId id="472" r:id="rId20"/>
    <p:sldId id="414" r:id="rId21"/>
    <p:sldId id="417" r:id="rId22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7684158-E8C8-9BE0-21EB-718D906F94A5}" name="George Mount" initials="GM" userId="S::george@stringfestanalytics.com::22d0b802-afc6-4b8f-ba57-7a855d96927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Mount" initials="GM" lastIdx="9" clrIdx="0">
    <p:extLst>
      <p:ext uri="{19B8F6BF-5375-455C-9EA6-DF929625EA0E}">
        <p15:presenceInfo xmlns:p15="http://schemas.microsoft.com/office/powerpoint/2012/main" userId="57d2ab2a84d54c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338"/>
    <a:srgbClr val="3D39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78463" autoAdjust="0"/>
  </p:normalViewPr>
  <p:slideViewPr>
    <p:cSldViewPr>
      <p:cViewPr varScale="1">
        <p:scale>
          <a:sx n="72" d="100"/>
          <a:sy n="72" d="100"/>
        </p:scale>
        <p:origin x="538" y="4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98A70-FA8C-4354-959C-C70678AC9BCF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500C5-13F7-48FC-8160-C29AECF6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5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492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701AFD-D5D3-9924-B46C-10A820A114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A888FE-FFD4-2B35-B6FC-AE5AA7DA12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9F2DF5-406E-9AEF-81F6-AD90D4DC93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C1B47D-EB82-6450-440B-A256B72E12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72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4C213-9964-2A41-F49E-A726B7A133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5A75D7-FD4B-A8D5-EA20-75D54B5311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AD0973-2A69-B584-7DC0-3E5860E274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08EC5B-D5A6-897E-CE07-3D98E15792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906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35D300-D438-8351-F0DD-67FA98ACCE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5DE865-EEEC-0CD7-1EEC-454CC2D97B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A96083-A284-0155-2CC2-766A61F2F6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95843D-E2EB-372E-7BD4-439F6E9F4F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748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2A21D-1B21-4FAF-1B42-4CFA906DBC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B9C4C7-4123-F1DE-12C6-CA27C2ED02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30DCD8-584C-D09A-BDC6-9B2AFEC9CF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2576D-67BF-13F5-0F7C-D1DA54B44C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173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10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31EF4C-9FF0-A823-F491-D70EDF4ED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33EE33-6372-C46F-C82D-F7E79651D7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23071F-6FBF-6E84-F5F8-6E26F298D5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B849D2-E9D1-50A9-6123-2096CC41C6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02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9838E2-D654-124B-3137-1BD56E9F2D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687C7A-9C4F-0149-DCC7-838B6555A8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FE2D64-6A2B-FE43-7314-1D84E5025E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74E93-DFF2-E89F-5B55-EB49BEE8E2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2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42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3C6F7D-97C7-02B4-D001-3BB80C0461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B25713-6F20-663A-BDEA-AC7A95CE25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B4FCBA-8619-28D7-714F-2FEA94758F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E59B3-12B6-E800-523D-931F46836A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286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stringfestanalytics.com/how-to-cross-check-ai-generated-insights-in-excel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mailto:George@stringfestanalytics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D3CDEB-E8B6-6B17-EA49-90B6E537F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59261A8-C0B2-7382-DC33-D507453A18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DBA09DE-BCBC-4B65-0D92-96EC3312A6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F632826-17E7-B941-B1BD-17665C9E1DA0}"/>
              </a:ext>
            </a:extLst>
          </p:cNvPr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Excel AI Magic with Copilot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32F661-6DF4-552C-E118-4205A0527A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253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60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3. Time Series and Text Analysis</a:t>
            </a:r>
          </a:p>
        </p:txBody>
      </p:sp>
    </p:spTree>
    <p:extLst>
      <p:ext uri="{BB962C8B-B14F-4D97-AF65-F5344CB8AC3E}">
        <p14:creationId xmlns:p14="http://schemas.microsoft.com/office/powerpoint/2010/main" val="2491588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10584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Time series analysis with Copilot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Resample time series data by aggregating daily sales into monthly or quarterly totals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Perform diagnostic checks such as testing for stationarity to prepare data for forecasting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Build an ARIMA model and evaluate its accuracy using visualizations and Copilot-assisted insights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Demo file: copilot-time-series-demo.xlsx</a:t>
            </a: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051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4A2B17-F5C6-D16B-D13B-9E98A841E7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7957AA-147B-3642-BA2A-0F9239BAE800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1A5F97-39F6-08EC-EDA6-C77952D313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1E8793-AB49-5F22-23F0-CAD49CD8AAA0}"/>
              </a:ext>
            </a:extLst>
          </p:cNvPr>
          <p:cNvSpPr txBox="1"/>
          <p:nvPr/>
        </p:nvSpPr>
        <p:spPr>
          <a:xfrm>
            <a:off x="260431" y="329879"/>
            <a:ext cx="8906720" cy="10726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Regular expressions with Copilot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Regex = patterns used to match and manipulate text based on specific rules and symbols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Excel now has regex functions…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  … but Copilot prefers returning them in Python!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Identify and strip email domains, credit card numbers, PII, etc.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Demo file: copilot-regex-demo.xlsx</a:t>
            </a: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809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14B3EC-BF1D-0D1D-AD6D-22246982CA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EDD238-B064-1C55-A005-CAF14783BCE7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0B899A5-8108-E222-5F44-E0B1EDDB8E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76B674-F3EA-A625-DB61-F2E3CC64B0D7}"/>
              </a:ext>
            </a:extLst>
          </p:cNvPr>
          <p:cNvSpPr txBox="1"/>
          <p:nvPr/>
        </p:nvSpPr>
        <p:spPr>
          <a:xfrm>
            <a:off x="260431" y="329879"/>
            <a:ext cx="8906720" cy="9024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Text analysis with Copilot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Explore basic text analysis visualizations (e.g. word clouds, frequency charts) 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Build a predictive model to classify review sentiments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Evaluate the strengths and limitations of text analysis techniques like word clouds and sentiment prediction.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Demo file: copilot-text-demo.xlsx</a:t>
            </a: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24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10716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Exercise: Tracking customer reviews over time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Dataset: copilot-text-time-series-exercise.xlsx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Analyze customer reviews across different time periods using this dataset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Use Copilot to visualize the top positive and negative sentiment words for each quarter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Ask Copilot to explain the strengths and limitations of this type of sentiment analysis.</a:t>
            </a: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118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1AC019-8AE5-D604-637D-2616F95700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715A3EF-31FB-8847-2431-D18DCD629F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8920083-EE78-2637-5B2F-15F3E56448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C9AC303-777B-2A30-D86B-1593AF481711}"/>
              </a:ext>
            </a:extLst>
          </p:cNvPr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AF7464-4019-530D-259C-CC8639779A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586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CDA6EB-739B-C09A-0D70-F35ACBE978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6B637A-3F87-E02B-C1BF-F9344E5D21D1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A61657-7229-C046-86D6-59A7A05CA801}"/>
              </a:ext>
            </a:extLst>
          </p:cNvPr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4. Recap</a:t>
            </a:r>
          </a:p>
        </p:txBody>
      </p:sp>
    </p:spTree>
    <p:extLst>
      <p:ext uri="{BB962C8B-B14F-4D97-AF65-F5344CB8AC3E}">
        <p14:creationId xmlns:p14="http://schemas.microsoft.com/office/powerpoint/2010/main" val="1090764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81437B-72D9-7B67-EACA-1DA0E17FF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410E35-A49D-EAC4-D3CC-A658021ED0B4}"/>
              </a:ext>
            </a:extLst>
          </p:cNvPr>
          <p:cNvSpPr/>
          <p:nvPr/>
        </p:nvSpPr>
        <p:spPr>
          <a:xfrm>
            <a:off x="13639800" y="0"/>
            <a:ext cx="46482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100FDA-471A-24F8-7A92-245740E129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7AD3BF-5BF0-48CC-24C6-95DBFA4CCCF9}"/>
              </a:ext>
            </a:extLst>
          </p:cNvPr>
          <p:cNvSpPr txBox="1"/>
          <p:nvPr/>
        </p:nvSpPr>
        <p:spPr>
          <a:xfrm>
            <a:off x="260430" y="329879"/>
            <a:ext cx="12617369" cy="9024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Key takeaways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AI-powered Python in Excel is designed for experienced users, not beginners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Human analysts remain essential for oversight and interpretation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How could this shift reshape the future of data analytics?</a:t>
            </a:r>
          </a:p>
          <a:p>
            <a:pPr marL="1171575" lvl="1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Is this the beginning of the end for dashboard-centric “self-service BI”?</a:t>
            </a:r>
          </a:p>
          <a:p>
            <a:pPr marL="1171575" lvl="1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The rise of augmented analytics and the “citizen data scientist”</a:t>
            </a: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722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48D4C6-B9FA-7672-C04D-8197E0C636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4A882A5-11FC-4C29-C4E0-4E178992806D}"/>
              </a:ext>
            </a:extLst>
          </p:cNvPr>
          <p:cNvSpPr/>
          <p:nvPr/>
        </p:nvSpPr>
        <p:spPr>
          <a:xfrm>
            <a:off x="13639800" y="0"/>
            <a:ext cx="46482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D9C0FB-1716-0FB1-A6C3-7BF95597E5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E31731-9E14-75BD-E6F9-954AD4E559FB}"/>
              </a:ext>
            </a:extLst>
          </p:cNvPr>
          <p:cNvSpPr txBox="1"/>
          <p:nvPr/>
        </p:nvSpPr>
        <p:spPr>
          <a:xfrm>
            <a:off x="260431" y="329879"/>
            <a:ext cx="9035970" cy="8391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Cross-checking AI-Powered Excel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What processes can we follow to safeguard and cross-check our Python-Copilot-Excel workflow? 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Resource: 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https://stringfestanalytics.com/how-to-cross-check-ai-generated-insights-in-excel/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</a:t>
            </a:r>
          </a:p>
          <a:p>
            <a:pPr marL="1171575" lvl="1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“Treat AI like an intern” </a:t>
            </a: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  <p:pic>
        <p:nvPicPr>
          <p:cNvPr id="5" name="Picture 4" descr="A person with a blue mask&#10;&#10;AI-generated content may be incorrect.">
            <a:extLst>
              <a:ext uri="{FF2B5EF4-FFF2-40B4-BE49-F238E27FC236}">
                <a16:creationId xmlns:a16="http://schemas.microsoft.com/office/drawing/2014/main" id="{3A0F90B0-E13D-877C-1E91-A7BA2E51A4D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5704" r="29233" b="8030"/>
          <a:stretch/>
        </p:blipFill>
        <p:spPr>
          <a:xfrm>
            <a:off x="9982200" y="571500"/>
            <a:ext cx="4152900" cy="847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58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AF349C-C05B-CC10-02A9-AE0EEA5AE4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C223937-471C-ECB9-3709-C611DC78F3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F1D4868-86A2-B6C3-F4FC-0C1D393606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08D4B59-E5F0-9E05-5F44-1C6F02A76924}"/>
              </a:ext>
            </a:extLst>
          </p:cNvPr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 from yesterday?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CC63B0-32A4-E353-39DC-777B43EC9E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2432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625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THANK YOU</a:t>
            </a:r>
          </a:p>
          <a:p>
            <a:endParaRPr lang="en-US" sz="54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Linkedin.com/in/gjmount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Twitter: @gjmount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george@stringfestanalytics.com</a:t>
            </a: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 </a:t>
            </a:r>
          </a:p>
          <a:p>
            <a:endParaRPr lang="en-US" sz="54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5400" b="1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88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1. Introduction to Copilot in Excel</a:t>
            </a:r>
          </a:p>
        </p:txBody>
      </p:sp>
    </p:spTree>
    <p:extLst>
      <p:ext uri="{BB962C8B-B14F-4D97-AF65-F5344CB8AC3E}">
        <p14:creationId xmlns:p14="http://schemas.microsoft.com/office/powerpoint/2010/main" val="3953945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9947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Getting started with Advanced Analysis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Loading dataset into “Advanced Analysis”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Conducting a guided step-by-step analysis with Python and Copilot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Diving deeper by </a:t>
            </a:r>
            <a:r>
              <a:rPr lang="en-US" sz="36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questoning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Copilot’s reasoning and asking for follow-up explanations and support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Demo file: ai-powered-python-excel-getting-started.xlsx</a:t>
            </a: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531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5A1BC7-46B9-025D-C0C7-5DE362CF47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CD4ADD9-D91A-AEBF-F286-9DFCFC1F82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FFB3786-F708-A843-A0F9-421AD499B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887E97A-23F3-80A4-C3A8-74DB58B3E68A}"/>
              </a:ext>
            </a:extLst>
          </p:cNvPr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5F8234-6BE2-0B98-E5AA-39E3ABE63A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269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4E9E4D-F5EA-9E6D-6A21-B5C0E9A267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345702-D604-A618-DB09-49BD72CC1E08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E32545-AD0E-AF08-1D08-3C935465A1FD}"/>
              </a:ext>
            </a:extLst>
          </p:cNvPr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2. PivotTables and 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106732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27D84-FFDE-26ED-94BA-64C075C582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725F94-F6C0-4368-ABA2-9852F1FCCD5C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A78474A-55A3-EB84-82DB-6EE40D28C6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CC9886-95A6-608C-A336-E858CA7411F3}"/>
              </a:ext>
            </a:extLst>
          </p:cNvPr>
          <p:cNvSpPr txBox="1"/>
          <p:nvPr/>
        </p:nvSpPr>
        <p:spPr>
          <a:xfrm>
            <a:off x="260431" y="329879"/>
            <a:ext cx="8906720" cy="10093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Creating PivotTables and data summaries with Copilot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Work around Copilot’s limitations with PivotTables and GROUPBY() / PIVOTBY() functions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Enhance your analysis with Copilot by adding totals, percentages, and custom ad-hoc calculations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Demo file: copilot-pivottables-demo.xlsx</a:t>
            </a: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768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3348F4-ECBA-7F53-E75D-9BFB644A97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16C9E2-601A-F89F-FE9D-500A857517F9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5DD4F3-7C56-7693-72B1-3721771383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56545A-7187-05A5-7816-B3E4D8CE25E8}"/>
              </a:ext>
            </a:extLst>
          </p:cNvPr>
          <p:cNvSpPr txBox="1"/>
          <p:nvPr/>
        </p:nvSpPr>
        <p:spPr>
          <a:xfrm>
            <a:off x="304800" y="190500"/>
            <a:ext cx="9351402" cy="10584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Creating advanced data visualizations with Copilot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Generate advanced visualizations not natively available in Excel, such as </a:t>
            </a:r>
            <a:r>
              <a:rPr lang="en-US" sz="36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stripplots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, </a:t>
            </a:r>
            <a:r>
              <a:rPr lang="en-US" sz="36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pairplots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, </a:t>
            </a:r>
            <a:r>
              <a:rPr lang="en-US" sz="36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jointplots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, and small multiples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Combine multiple visual elements in a single chart to enhance insight and clarity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Recognize the value of combining technical skills with strategic thinking for effective data storytelling 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Demo file: copilot-dataviz-demo.xlsx</a:t>
            </a: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424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08595B-B0F6-3D15-07B7-C94576D901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164974-38B7-0BB3-1F4A-12AF2DBA4615}"/>
              </a:ext>
            </a:extLst>
          </p:cNvPr>
          <p:cNvSpPr/>
          <p:nvPr/>
        </p:nvSpPr>
        <p:spPr>
          <a:xfrm>
            <a:off x="10820400" y="0"/>
            <a:ext cx="74676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16401F-D91C-1A9E-AB41-9BB7999B59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8C40A9-B365-4386-CB2C-8AB566EEE6AD}"/>
              </a:ext>
            </a:extLst>
          </p:cNvPr>
          <p:cNvSpPr txBox="1"/>
          <p:nvPr/>
        </p:nvSpPr>
        <p:spPr>
          <a:xfrm>
            <a:off x="228600" y="114300"/>
            <a:ext cx="10352567" cy="1036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Creating advanced data visualizations with Copilot EXERCISE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Dataset: copilot-dashboard-start.xlsx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Use Advanced Analysis to create visualizations for a dashboard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Check mpg-dashboard-prompt.txt for a sample input prompt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We’ll walk through assembling the dashboard together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Your results will vary from mine… embrace it!</a:t>
            </a: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180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2622</TotalTime>
  <Words>632</Words>
  <Application>Microsoft Office PowerPoint</Application>
  <PresentationFormat>Custom</PresentationFormat>
  <Paragraphs>123</Paragraphs>
  <Slides>21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Calibri</vt:lpstr>
      <vt:lpstr>Pragmatica</vt:lpstr>
      <vt:lpstr>Normafixed Tryout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excel-statistics-for-business-analytics</dc:title>
  <dc:creator>User</dc:creator>
  <cp:lastModifiedBy>George Mount</cp:lastModifiedBy>
  <cp:revision>230</cp:revision>
  <dcterms:created xsi:type="dcterms:W3CDTF">2006-08-16T00:00:00Z</dcterms:created>
  <dcterms:modified xsi:type="dcterms:W3CDTF">2025-06-20T20:07:38Z</dcterms:modified>
  <dc:identifier>DADurESpNu8</dc:identifier>
</cp:coreProperties>
</file>