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330" r:id="rId4"/>
    <p:sldId id="266" r:id="rId5"/>
    <p:sldId id="267" r:id="rId6"/>
    <p:sldId id="340" r:id="rId7"/>
    <p:sldId id="341" r:id="rId8"/>
    <p:sldId id="342" r:id="rId9"/>
    <p:sldId id="343" r:id="rId10"/>
    <p:sldId id="332" r:id="rId11"/>
    <p:sldId id="269" r:id="rId12"/>
    <p:sldId id="320" r:id="rId13"/>
    <p:sldId id="311" r:id="rId14"/>
    <p:sldId id="273" r:id="rId15"/>
    <p:sldId id="327" r:id="rId16"/>
    <p:sldId id="331" r:id="rId17"/>
    <p:sldId id="312" r:id="rId18"/>
    <p:sldId id="275" r:id="rId19"/>
    <p:sldId id="322" r:id="rId20"/>
    <p:sldId id="329" r:id="rId21"/>
    <p:sldId id="317" r:id="rId22"/>
    <p:sldId id="328" r:id="rId23"/>
    <p:sldId id="324" r:id="rId24"/>
    <p:sldId id="326" r:id="rId25"/>
    <p:sldId id="325" r:id="rId26"/>
    <p:sldId id="337" r:id="rId27"/>
    <p:sldId id="261" r:id="rId28"/>
    <p:sldId id="318" r:id="rId29"/>
    <p:sldId id="319" r:id="rId30"/>
    <p:sldId id="305" r:id="rId31"/>
    <p:sldId id="306" r:id="rId32"/>
    <p:sldId id="338" r:id="rId33"/>
    <p:sldId id="339" r:id="rId34"/>
    <p:sldId id="316" r:id="rId35"/>
    <p:sldId id="3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p:scale>
          <a:sx n="50" d="100"/>
          <a:sy n="50" d="100"/>
        </p:scale>
        <p:origin x="1193" y="797"/>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994963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9985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tringfestanalytics.com/book/"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5" name="Picture 4" descr="Text&#10;&#10;Description automatically generated">
            <a:extLst>
              <a:ext uri="{FF2B5EF4-FFF2-40B4-BE49-F238E27FC236}">
                <a16:creationId xmlns:a16="http://schemas.microsoft.com/office/drawing/2014/main" id="{7BEF5AE1-1468-430B-ABD5-21B214268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8"/>
            <a:ext cx="12191238" cy="6857571"/>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More info about </a:t>
            </a:r>
            <a:r>
              <a:rPr lang="en-US" sz="2800" dirty="0">
                <a:solidFill>
                  <a:srgbClr val="707070"/>
                </a:solidFill>
                <a:latin typeface="Pragmatica" panose="020B0403040502020204" pitchFamily="34" charset="0"/>
                <a:hlinkClick r:id="rId4"/>
              </a:rPr>
              <a:t>http://stringfestanalytics.com/book/</a:t>
            </a:r>
            <a:r>
              <a:rPr lang="en-US" sz="2800" dirty="0">
                <a:solidFill>
                  <a:srgbClr val="707070"/>
                </a:solidFill>
                <a:latin typeface="Pragmatica" panose="020B0403040502020204" pitchFamily="34" charset="0"/>
              </a:rPr>
              <a:t> , including how to </a:t>
            </a:r>
            <a:r>
              <a:rPr lang="en-US" sz="2800" i="1" dirty="0">
                <a:solidFill>
                  <a:srgbClr val="707070"/>
                </a:solidFill>
                <a:latin typeface="Pragmatica" panose="020B0403040502020204" pitchFamily="34" charset="0"/>
              </a:rPr>
              <a:t>read for free!</a:t>
            </a:r>
            <a:endParaRPr lang="en-US" sz="2800" dirty="0">
              <a:solidFill>
                <a:srgbClr val="707070"/>
              </a:solidFill>
              <a:latin typeface="Pragmatica" panose="020B0403040502020204" pitchFamily="34" charset="0"/>
            </a:endParaRP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278504" y="4038436"/>
            <a:ext cx="7697694" cy="2062103"/>
          </a:xfrm>
          <a:prstGeom prst="rect">
            <a:avLst/>
          </a:prstGeom>
        </p:spPr>
        <p:txBody>
          <a:bodyPr wrap="square">
            <a:spAutoFit/>
          </a:bodyPr>
          <a:lstStyle/>
          <a:p>
            <a:pPr>
              <a:buClr>
                <a:srgbClr val="CF3338"/>
              </a:buClr>
            </a:pPr>
            <a:r>
              <a:rPr lang="en-US" sz="3200"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677656"/>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Automate the Boring Stuff with Python </a:t>
            </a:r>
            <a:r>
              <a:rPr lang="en-US" sz="2800" dirty="0">
                <a:solidFill>
                  <a:srgbClr val="707070"/>
                </a:solidFill>
                <a:latin typeface="Pragmatica" panose="020B0403040502020204" pitchFamily="34" charset="0"/>
              </a:rPr>
              <a:t>by Al </a:t>
            </a:r>
            <a:r>
              <a:rPr lang="en-US" sz="2800" dirty="0" err="1">
                <a:solidFill>
                  <a:srgbClr val="707070"/>
                </a:solidFill>
                <a:latin typeface="Pragmatica" panose="020B0403040502020204" pitchFamily="34" charset="0"/>
              </a:rPr>
              <a:t>Sweigart</a:t>
            </a:r>
            <a:r>
              <a:rPr lang="en-US" sz="2800" i="1" dirty="0">
                <a:solidFill>
                  <a:srgbClr val="707070"/>
                </a:solidFill>
                <a:latin typeface="Pragmatica" panose="020B0403040502020204" pitchFamily="34" charset="0"/>
              </a:rPr>
              <a:t> </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anose="020B0403040502020204"/>
              </a:rPr>
              <a:t>2. There’s a package for that!</a:t>
            </a:r>
          </a:p>
        </p:txBody>
      </p:sp>
    </p:spTree>
    <p:extLst>
      <p:ext uri="{BB962C8B-B14F-4D97-AF65-F5344CB8AC3E}">
        <p14:creationId xmlns:p14="http://schemas.microsoft.com/office/powerpoint/2010/main" val="52343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It’s finnicky… or maybe logical </a:t>
            </a:r>
          </a:p>
        </p:txBody>
      </p:sp>
    </p:spTree>
    <p:extLst>
      <p:ext uri="{BB962C8B-B14F-4D97-AF65-F5344CB8AC3E}">
        <p14:creationId xmlns:p14="http://schemas.microsoft.com/office/powerpoint/2010/main" val="199158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2212</Words>
  <Application>Microsoft Office PowerPoint</Application>
  <PresentationFormat>Widescreen</PresentationFormat>
  <Paragraphs>218</Paragraphs>
  <Slides>35</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78</cp:revision>
  <dcterms:created xsi:type="dcterms:W3CDTF">2019-10-19T21:47:18Z</dcterms:created>
  <dcterms:modified xsi:type="dcterms:W3CDTF">2021-07-30T17:29:54Z</dcterms:modified>
</cp:coreProperties>
</file>