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6"/>
  </p:notesMasterIdLst>
  <p:handoutMasterIdLst>
    <p:handoutMasterId r:id="rId17"/>
  </p:handoutMasterIdLst>
  <p:sldIdLst>
    <p:sldId id="4566" r:id="rId8"/>
    <p:sldId id="4625" r:id="rId9"/>
    <p:sldId id="4626" r:id="rId10"/>
    <p:sldId id="4627" r:id="rId11"/>
    <p:sldId id="4628" r:id="rId12"/>
    <p:sldId id="4629" r:id="rId13"/>
    <p:sldId id="4630" r:id="rId14"/>
    <p:sldId id="4624"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0476" autoAdjust="0"/>
  </p:normalViewPr>
  <p:slideViewPr>
    <p:cSldViewPr snapToGrid="0">
      <p:cViewPr varScale="1">
        <p:scale>
          <a:sx n="85" d="100"/>
          <a:sy n="85" d="100"/>
        </p:scale>
        <p:origin x="1224" y="90"/>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Payne" userId="0979333d-9366-42b3-911c-e540675135ec" providerId="ADAL" clId="{7BDEAACB-9AAB-41E7-836E-4F9C27504ED6}"/>
    <pc:docChg chg="custSel modSld modMainMaster">
      <pc:chgData name="Hector Payne" userId="0979333d-9366-42b3-911c-e540675135ec" providerId="ADAL" clId="{7BDEAACB-9AAB-41E7-836E-4F9C27504ED6}" dt="2023-10-26T10:31:14.958" v="8" actId="20577"/>
      <pc:docMkLst>
        <pc:docMk/>
      </pc:docMkLst>
      <pc:sldChg chg="modSp mod">
        <pc:chgData name="Hector Payne" userId="0979333d-9366-42b3-911c-e540675135ec" providerId="ADAL" clId="{7BDEAACB-9AAB-41E7-836E-4F9C27504ED6}" dt="2023-10-26T10:31:14.958" v="8" actId="20577"/>
        <pc:sldMkLst>
          <pc:docMk/>
          <pc:sldMk cId="3329370280" sldId="4566"/>
        </pc:sldMkLst>
        <pc:spChg chg="mod">
          <ac:chgData name="Hector Payne" userId="0979333d-9366-42b3-911c-e540675135ec" providerId="ADAL" clId="{7BDEAACB-9AAB-41E7-836E-4F9C27504ED6}" dt="2023-10-26T10:31:14.958" v="8" actId="20577"/>
          <ac:spMkLst>
            <pc:docMk/>
            <pc:sldMk cId="3329370280" sldId="4566"/>
            <ac:spMk id="2" creationId="{2A5EF40C-D7EC-AC4B-942B-991478A7DA54}"/>
          </ac:spMkLst>
        </pc:spChg>
        <pc:spChg chg="mod">
          <ac:chgData name="Hector Payne" userId="0979333d-9366-42b3-911c-e540675135ec" providerId="ADAL" clId="{7BDEAACB-9AAB-41E7-836E-4F9C27504ED6}" dt="2023-10-26T10:30:36.019" v="5" actId="20577"/>
          <ac:spMkLst>
            <pc:docMk/>
            <pc:sldMk cId="3329370280" sldId="4566"/>
            <ac:spMk id="8" creationId="{A14E3CDB-503D-2795-52EA-B747FF8C7081}"/>
          </ac:spMkLst>
        </pc:spChg>
        <pc:spChg chg="mod">
          <ac:chgData name="Hector Payne" userId="0979333d-9366-42b3-911c-e540675135ec" providerId="ADAL" clId="{7BDEAACB-9AAB-41E7-836E-4F9C27504ED6}" dt="2023-10-26T10:30:57.745" v="7" actId="20577"/>
          <ac:spMkLst>
            <pc:docMk/>
            <pc:sldMk cId="3329370280" sldId="4566"/>
            <ac:spMk id="9" creationId="{FF8EAD0D-2A3C-D645-FAAC-9E7290B00AF8}"/>
          </ac:spMkLst>
        </pc:spChg>
      </pc:sldChg>
      <pc:sldMasterChg chg="delSp mod">
        <pc:chgData name="Hector Payne" userId="0979333d-9366-42b3-911c-e540675135ec" providerId="ADAL" clId="{7BDEAACB-9AAB-41E7-836E-4F9C27504ED6}" dt="2023-10-26T10:30:23.827" v="0" actId="478"/>
        <pc:sldMasterMkLst>
          <pc:docMk/>
          <pc:sldMasterMk cId="0" sldId="2147483791"/>
        </pc:sldMasterMkLst>
        <pc:picChg chg="del">
          <ac:chgData name="Hector Payne" userId="0979333d-9366-42b3-911c-e540675135ec" providerId="ADAL" clId="{7BDEAACB-9AAB-41E7-836E-4F9C27504ED6}" dt="2023-10-26T10:30:23.827" v="0" actId="478"/>
          <ac:picMkLst>
            <pc:docMk/>
            <pc:sldMasterMk cId="0" sldId="2147483791"/>
            <ac:picMk id="17" creationId="{18DAD649-74AD-6804-37B2-658880A14D04}"/>
          </ac:picMkLst>
        </pc:picChg>
      </pc:sldMasterChg>
      <pc:sldMasterChg chg="modSp mod">
        <pc:chgData name="Hector Payne" userId="0979333d-9366-42b3-911c-e540675135ec" providerId="ADAL" clId="{7BDEAACB-9AAB-41E7-836E-4F9C27504ED6}" dt="2023-10-26T10:30:27.388" v="2" actId="20577"/>
        <pc:sldMasterMkLst>
          <pc:docMk/>
          <pc:sldMasterMk cId="0" sldId="2147483796"/>
        </pc:sldMasterMkLst>
        <pc:spChg chg="mod">
          <ac:chgData name="Hector Payne" userId="0979333d-9366-42b3-911c-e540675135ec" providerId="ADAL" clId="{7BDEAACB-9AAB-41E7-836E-4F9C27504ED6}" dt="2023-10-26T10:30:27.388" v="2" actId="20577"/>
          <ac:spMkLst>
            <pc:docMk/>
            <pc:sldMasterMk cId="0" sldId="2147483796"/>
            <ac:spMk id="2" creationId="{0F2DBFC9-F946-49A6-AB17-B30913C7BCF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10/26/2023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10/26/2023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298457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30366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15961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15" name="Picture 11">
            <a:extLst>
              <a:ext uri="{FF2B5EF4-FFF2-40B4-BE49-F238E27FC236}">
                <a16:creationId xmlns:a16="http://schemas.microsoft.com/office/drawing/2014/main" id="{FD3D07BF-AA98-A5E9-D4AD-E9F2F4024DB9}"/>
              </a:ext>
            </a:extLst>
          </p:cNvPr>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72BF4351-E507-F951-934D-6F1AD3055EDD}"/>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11">
            <a:extLst>
              <a:ext uri="{FF2B5EF4-FFF2-40B4-BE49-F238E27FC236}">
                <a16:creationId xmlns:a16="http://schemas.microsoft.com/office/drawing/2014/main" id="{8F0AFB73-1C55-9085-9D17-96075B669C71}"/>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D96C3C-FB1A-AAA9-A525-1A78DBC697EB}"/>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87134D5-DEBB-B67B-84B3-64D4395A376D}"/>
              </a:ext>
            </a:extLst>
          </p:cNvPr>
          <p:cNvPicPr>
            <a:picLocks noChangeAspect="1"/>
          </p:cNvPicPr>
          <p:nvPr userDrawn="1"/>
        </p:nvPicPr>
        <p:blipFill>
          <a:blip r:embed="rId6"/>
          <a:stretch>
            <a:fillRect/>
          </a:stretch>
        </p:blipFill>
        <p:spPr>
          <a:xfrm>
            <a:off x="3529482" y="316350"/>
            <a:ext cx="2810633" cy="341957"/>
          </a:xfrm>
          <a:prstGeom prst="rect">
            <a:avLst/>
          </a:prstGeom>
        </p:spPr>
      </p:pic>
    </p:spTree>
  </p:cSld>
  <p:clrMap bg1="lt1" tx1="dk1" bg2="lt2" tx2="dk2" accent1="accent1" accent2="accent2" accent3="accent3" accent4="accent4" accent5="accent5" accent6="accent6" hlink="hlink" folHlink="folHlink"/>
  <p:sldLayoutIdLst>
    <p:sldLayoutId id="2147483894" r:id="rId1"/>
    <p:sldLayoutId id="2147483895" r:id="rId2"/>
    <p:sldLayoutId id="2147483889"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09650"/>
            <a:ext cx="12192000" cy="529590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6 – DATA TABLES</a:t>
            </a:r>
          </a:p>
        </p:txBody>
      </p:sp>
      <p:sp>
        <p:nvSpPr>
          <p:cNvPr id="9" name="Text Placeholder 1">
            <a:extLst>
              <a:ext uri="{FF2B5EF4-FFF2-40B4-BE49-F238E27FC236}">
                <a16:creationId xmlns:a16="http://schemas.microsoft.com/office/drawing/2014/main" id="{FF8EAD0D-2A3C-D645-FAAC-9E7290B00AF8}"/>
              </a:ext>
            </a:extLst>
          </p:cNvPr>
          <p:cNvSpPr>
            <a:spLocks noGrp="1"/>
          </p:cNvSpPr>
          <p:nvPr>
            <p:ph type="body" sz="quarter" idx="12"/>
          </p:nvPr>
        </p:nvSpPr>
        <p:spPr>
          <a:xfrm>
            <a:off x="306067" y="4210315"/>
            <a:ext cx="5904086" cy="503957"/>
          </a:xfrm>
        </p:spPr>
        <p:txBody>
          <a:bodyPr/>
          <a:lstStyle/>
          <a:p>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use data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Converting ranges to tables, and back</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Formatting tables </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Data table naming and referencing</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F1906-C5A7-DC1F-3061-7642E4EF4E1A}"/>
              </a:ext>
            </a:extLst>
          </p:cNvPr>
          <p:cNvSpPr>
            <a:spLocks noGrp="1"/>
          </p:cNvSpPr>
          <p:nvPr>
            <p:ph type="ctrTitle"/>
          </p:nvPr>
        </p:nvSpPr>
        <p:spPr/>
        <p:txBody>
          <a:bodyPr/>
          <a:lstStyle/>
          <a:p>
            <a:r>
              <a:rPr lang="en-CA" dirty="0"/>
              <a:t>Why use data tables?</a:t>
            </a:r>
            <a:endParaRPr lang="en-US" dirty="0"/>
          </a:p>
        </p:txBody>
      </p:sp>
      <p:grpSp>
        <p:nvGrpSpPr>
          <p:cNvPr id="4" name="Group 3">
            <a:extLst>
              <a:ext uri="{FF2B5EF4-FFF2-40B4-BE49-F238E27FC236}">
                <a16:creationId xmlns:a16="http://schemas.microsoft.com/office/drawing/2014/main" id="{7C304C0C-EAFB-07D3-23EA-F01D4D87FB21}"/>
              </a:ext>
            </a:extLst>
          </p:cNvPr>
          <p:cNvGrpSpPr/>
          <p:nvPr/>
        </p:nvGrpSpPr>
        <p:grpSpPr>
          <a:xfrm>
            <a:off x="2013781" y="1196753"/>
            <a:ext cx="3600400" cy="2448272"/>
            <a:chOff x="623392" y="1394161"/>
            <a:chExt cx="3240360" cy="2250863"/>
          </a:xfrm>
        </p:grpSpPr>
        <p:pic>
          <p:nvPicPr>
            <p:cNvPr id="5" name="Picture 4">
              <a:extLst>
                <a:ext uri="{FF2B5EF4-FFF2-40B4-BE49-F238E27FC236}">
                  <a16:creationId xmlns:a16="http://schemas.microsoft.com/office/drawing/2014/main" id="{849CC263-EC02-F487-91F5-185E8C58F47F}"/>
                </a:ext>
              </a:extLst>
            </p:cNvPr>
            <p:cNvPicPr>
              <a:picLocks noChangeAspect="1"/>
            </p:cNvPicPr>
            <p:nvPr/>
          </p:nvPicPr>
          <p:blipFill rotWithShape="1">
            <a:blip r:embed="rId3"/>
            <a:srcRect l="48229" t="12201" r="18697" b="59450"/>
            <a:stretch/>
          </p:blipFill>
          <p:spPr>
            <a:xfrm>
              <a:off x="623392" y="2082708"/>
              <a:ext cx="3240360" cy="1562316"/>
            </a:xfrm>
            <a:prstGeom prst="rect">
              <a:avLst/>
            </a:prstGeom>
          </p:spPr>
        </p:pic>
        <p:sp>
          <p:nvSpPr>
            <p:cNvPr id="6" name="Oval 5">
              <a:extLst>
                <a:ext uri="{FF2B5EF4-FFF2-40B4-BE49-F238E27FC236}">
                  <a16:creationId xmlns:a16="http://schemas.microsoft.com/office/drawing/2014/main" id="{E2AD17C8-5AD6-97BB-8BA6-73E56301EEB3}"/>
                </a:ext>
              </a:extLst>
            </p:cNvPr>
            <p:cNvSpPr/>
            <p:nvPr/>
          </p:nvSpPr>
          <p:spPr>
            <a:xfrm>
              <a:off x="695400" y="1394161"/>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C090800F-F3A0-1A83-D074-5927FF725FEC}"/>
                </a:ext>
              </a:extLst>
            </p:cNvPr>
            <p:cNvSpPr txBox="1"/>
            <p:nvPr/>
          </p:nvSpPr>
          <p:spPr>
            <a:xfrm>
              <a:off x="1415480" y="1469772"/>
              <a:ext cx="1771928" cy="33955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Ease of formatting</a:t>
              </a:r>
            </a:p>
          </p:txBody>
        </p:sp>
      </p:grpSp>
      <p:grpSp>
        <p:nvGrpSpPr>
          <p:cNvPr id="8" name="Group 7">
            <a:extLst>
              <a:ext uri="{FF2B5EF4-FFF2-40B4-BE49-F238E27FC236}">
                <a16:creationId xmlns:a16="http://schemas.microsoft.com/office/drawing/2014/main" id="{83AD9390-06AD-A37D-A63D-89FC1B71D30F}"/>
              </a:ext>
            </a:extLst>
          </p:cNvPr>
          <p:cNvGrpSpPr/>
          <p:nvPr/>
        </p:nvGrpSpPr>
        <p:grpSpPr>
          <a:xfrm>
            <a:off x="2013781" y="3901523"/>
            <a:ext cx="3554720" cy="2112966"/>
            <a:chOff x="623392" y="4136185"/>
            <a:chExt cx="3240360" cy="1878304"/>
          </a:xfrm>
        </p:grpSpPr>
        <p:pic>
          <p:nvPicPr>
            <p:cNvPr id="9" name="Picture 8">
              <a:extLst>
                <a:ext uri="{FF2B5EF4-FFF2-40B4-BE49-F238E27FC236}">
                  <a16:creationId xmlns:a16="http://schemas.microsoft.com/office/drawing/2014/main" id="{0C3FB5ED-DDBF-0A0A-978B-5979B67ABA76}"/>
                </a:ext>
              </a:extLst>
            </p:cNvPr>
            <p:cNvPicPr>
              <a:picLocks noChangeAspect="1"/>
            </p:cNvPicPr>
            <p:nvPr/>
          </p:nvPicPr>
          <p:blipFill rotWithShape="1">
            <a:blip r:embed="rId4"/>
            <a:srcRect b="28476"/>
            <a:stretch/>
          </p:blipFill>
          <p:spPr>
            <a:xfrm>
              <a:off x="646440" y="4748467"/>
              <a:ext cx="3217312" cy="1266022"/>
            </a:xfrm>
            <a:prstGeom prst="rect">
              <a:avLst/>
            </a:prstGeom>
          </p:spPr>
        </p:pic>
        <p:sp>
          <p:nvSpPr>
            <p:cNvPr id="10" name="Oval 9">
              <a:extLst>
                <a:ext uri="{FF2B5EF4-FFF2-40B4-BE49-F238E27FC236}">
                  <a16:creationId xmlns:a16="http://schemas.microsoft.com/office/drawing/2014/main" id="{B8761B6A-1F51-ECB7-11C2-A53300AEB925}"/>
                </a:ext>
              </a:extLst>
            </p:cNvPr>
            <p:cNvSpPr/>
            <p:nvPr/>
          </p:nvSpPr>
          <p:spPr>
            <a:xfrm>
              <a:off x="623392" y="4136185"/>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A4357B43-0A51-86E1-9A7B-6A943D0A26DD}"/>
                </a:ext>
              </a:extLst>
            </p:cNvPr>
            <p:cNvSpPr txBox="1"/>
            <p:nvPr/>
          </p:nvSpPr>
          <p:spPr>
            <a:xfrm>
              <a:off x="1343472" y="4211796"/>
              <a:ext cx="2056260" cy="328315"/>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Columns are sortable</a:t>
              </a:r>
            </a:p>
          </p:txBody>
        </p:sp>
      </p:grpSp>
      <p:grpSp>
        <p:nvGrpSpPr>
          <p:cNvPr id="12" name="Group 11">
            <a:extLst>
              <a:ext uri="{FF2B5EF4-FFF2-40B4-BE49-F238E27FC236}">
                <a16:creationId xmlns:a16="http://schemas.microsoft.com/office/drawing/2014/main" id="{73A8CDDF-3B8F-79C7-1CED-B873F1819512}"/>
              </a:ext>
            </a:extLst>
          </p:cNvPr>
          <p:cNvGrpSpPr/>
          <p:nvPr/>
        </p:nvGrpSpPr>
        <p:grpSpPr>
          <a:xfrm>
            <a:off x="6127365" y="1219873"/>
            <a:ext cx="3514678" cy="2404132"/>
            <a:chOff x="6867553" y="1240893"/>
            <a:chExt cx="3514678" cy="2404132"/>
          </a:xfrm>
        </p:grpSpPr>
        <p:sp>
          <p:nvSpPr>
            <p:cNvPr id="13" name="Oval 12">
              <a:extLst>
                <a:ext uri="{FF2B5EF4-FFF2-40B4-BE49-F238E27FC236}">
                  <a16:creationId xmlns:a16="http://schemas.microsoft.com/office/drawing/2014/main" id="{D235C617-D05C-26A6-B14A-1DED0C817622}"/>
                </a:ext>
              </a:extLst>
            </p:cNvPr>
            <p:cNvSpPr/>
            <p:nvPr/>
          </p:nvSpPr>
          <p:spPr>
            <a:xfrm>
              <a:off x="6888088" y="124089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4" name="TextBox 13">
              <a:extLst>
                <a:ext uri="{FF2B5EF4-FFF2-40B4-BE49-F238E27FC236}">
                  <a16:creationId xmlns:a16="http://schemas.microsoft.com/office/drawing/2014/main" id="{8DA0F027-79BC-36C5-06A5-986E24643BC8}"/>
                </a:ext>
              </a:extLst>
            </p:cNvPr>
            <p:cNvSpPr txBox="1"/>
            <p:nvPr/>
          </p:nvSpPr>
          <p:spPr>
            <a:xfrm>
              <a:off x="7608168" y="1316504"/>
              <a:ext cx="2380780"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Access to functionality</a:t>
              </a:r>
            </a:p>
          </p:txBody>
        </p:sp>
        <p:pic>
          <p:nvPicPr>
            <p:cNvPr id="15" name="Picture 14">
              <a:extLst>
                <a:ext uri="{FF2B5EF4-FFF2-40B4-BE49-F238E27FC236}">
                  <a16:creationId xmlns:a16="http://schemas.microsoft.com/office/drawing/2014/main" id="{C2F7D2D1-23C1-5DC3-2B9B-4E7728465BF4}"/>
                </a:ext>
              </a:extLst>
            </p:cNvPr>
            <p:cNvPicPr>
              <a:picLocks noChangeAspect="1"/>
            </p:cNvPicPr>
            <p:nvPr/>
          </p:nvPicPr>
          <p:blipFill rotWithShape="1">
            <a:blip r:embed="rId5"/>
            <a:srcRect l="68900" t="48950" r="6885" b="29000"/>
            <a:stretch/>
          </p:blipFill>
          <p:spPr>
            <a:xfrm>
              <a:off x="6867553" y="1844824"/>
              <a:ext cx="3514678" cy="1800201"/>
            </a:xfrm>
            <a:prstGeom prst="rect">
              <a:avLst/>
            </a:prstGeom>
          </p:spPr>
        </p:pic>
      </p:grpSp>
      <p:grpSp>
        <p:nvGrpSpPr>
          <p:cNvPr id="16" name="Group 15">
            <a:extLst>
              <a:ext uri="{FF2B5EF4-FFF2-40B4-BE49-F238E27FC236}">
                <a16:creationId xmlns:a16="http://schemas.microsoft.com/office/drawing/2014/main" id="{3B124443-EED6-224B-7859-F267623EAA7E}"/>
              </a:ext>
            </a:extLst>
          </p:cNvPr>
          <p:cNvGrpSpPr/>
          <p:nvPr/>
        </p:nvGrpSpPr>
        <p:grpSpPr>
          <a:xfrm>
            <a:off x="6127365" y="3933056"/>
            <a:ext cx="4392371" cy="2164892"/>
            <a:chOff x="6867553" y="3933056"/>
            <a:chExt cx="4392371" cy="2164892"/>
          </a:xfrm>
        </p:grpSpPr>
        <p:sp>
          <p:nvSpPr>
            <p:cNvPr id="17" name="Oval 16">
              <a:extLst>
                <a:ext uri="{FF2B5EF4-FFF2-40B4-BE49-F238E27FC236}">
                  <a16:creationId xmlns:a16="http://schemas.microsoft.com/office/drawing/2014/main" id="{838C5943-6C0C-81FD-4EC9-65A29C118011}"/>
                </a:ext>
              </a:extLst>
            </p:cNvPr>
            <p:cNvSpPr/>
            <p:nvPr/>
          </p:nvSpPr>
          <p:spPr>
            <a:xfrm>
              <a:off x="6888088" y="3933056"/>
              <a:ext cx="480053" cy="4699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8" name="TextBox 17">
              <a:extLst>
                <a:ext uri="{FF2B5EF4-FFF2-40B4-BE49-F238E27FC236}">
                  <a16:creationId xmlns:a16="http://schemas.microsoft.com/office/drawing/2014/main" id="{A91F90FE-C317-45DD-71B4-11E54370D741}"/>
                </a:ext>
              </a:extLst>
            </p:cNvPr>
            <p:cNvSpPr txBox="1"/>
            <p:nvPr/>
          </p:nvSpPr>
          <p:spPr>
            <a:xfrm>
              <a:off x="7688177" y="4015298"/>
              <a:ext cx="3571747"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Formulas drag down automatically</a:t>
              </a:r>
            </a:p>
          </p:txBody>
        </p:sp>
        <p:pic>
          <p:nvPicPr>
            <p:cNvPr id="19" name="Picture 18">
              <a:extLst>
                <a:ext uri="{FF2B5EF4-FFF2-40B4-BE49-F238E27FC236}">
                  <a16:creationId xmlns:a16="http://schemas.microsoft.com/office/drawing/2014/main" id="{F325ADAA-7C48-10AF-4437-EA7DA183B434}"/>
                </a:ext>
              </a:extLst>
            </p:cNvPr>
            <p:cNvPicPr>
              <a:picLocks noChangeAspect="1"/>
            </p:cNvPicPr>
            <p:nvPr/>
          </p:nvPicPr>
          <p:blipFill rotWithShape="1">
            <a:blip r:embed="rId6"/>
            <a:srcRect b="29696"/>
            <a:stretch/>
          </p:blipFill>
          <p:spPr>
            <a:xfrm>
              <a:off x="6867553" y="4644000"/>
              <a:ext cx="3529437" cy="1453948"/>
            </a:xfrm>
            <a:prstGeom prst="rect">
              <a:avLst/>
            </a:prstGeom>
          </p:spPr>
        </p:pic>
        <p:sp>
          <p:nvSpPr>
            <p:cNvPr id="20" name="Arrow: Down 27">
              <a:extLst>
                <a:ext uri="{FF2B5EF4-FFF2-40B4-BE49-F238E27FC236}">
                  <a16:creationId xmlns:a16="http://schemas.microsoft.com/office/drawing/2014/main" id="{C0D6BF8A-BC5B-65BF-D4DB-AD217A6893DE}"/>
                </a:ext>
              </a:extLst>
            </p:cNvPr>
            <p:cNvSpPr/>
            <p:nvPr/>
          </p:nvSpPr>
          <p:spPr>
            <a:xfrm>
              <a:off x="10560496" y="5301208"/>
              <a:ext cx="288032" cy="71328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FED3CEF-29D4-48F8-E20E-EAFE57418DB1}"/>
                </a:ext>
              </a:extLst>
            </p:cNvPr>
            <p:cNvSpPr/>
            <p:nvPr/>
          </p:nvSpPr>
          <p:spPr>
            <a:xfrm>
              <a:off x="9454250" y="5013176"/>
              <a:ext cx="1296144" cy="288032"/>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227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C613-736E-4A61-9C5B-A4962F1ECB47}"/>
              </a:ext>
            </a:extLst>
          </p:cNvPr>
          <p:cNvSpPr>
            <a:spLocks noGrp="1"/>
          </p:cNvSpPr>
          <p:nvPr>
            <p:ph type="ctrTitle"/>
          </p:nvPr>
        </p:nvSpPr>
        <p:spPr/>
        <p:txBody>
          <a:bodyPr/>
          <a:lstStyle/>
          <a:p>
            <a:r>
              <a:rPr lang="en-CA" dirty="0"/>
              <a:t>Converting ranges to tables</a:t>
            </a:r>
            <a:endParaRPr lang="en-US" dirty="0"/>
          </a:p>
        </p:txBody>
      </p:sp>
      <p:pic>
        <p:nvPicPr>
          <p:cNvPr id="4" name="Picture 3">
            <a:extLst>
              <a:ext uri="{FF2B5EF4-FFF2-40B4-BE49-F238E27FC236}">
                <a16:creationId xmlns:a16="http://schemas.microsoft.com/office/drawing/2014/main" id="{569881B1-C3E9-5946-FDF4-F12DFDA49C1A}"/>
              </a:ext>
            </a:extLst>
          </p:cNvPr>
          <p:cNvPicPr>
            <a:picLocks noChangeAspect="1"/>
          </p:cNvPicPr>
          <p:nvPr/>
        </p:nvPicPr>
        <p:blipFill>
          <a:blip r:embed="rId2"/>
          <a:stretch>
            <a:fillRect/>
          </a:stretch>
        </p:blipFill>
        <p:spPr>
          <a:xfrm>
            <a:off x="1565114" y="1628801"/>
            <a:ext cx="2878145" cy="4320480"/>
          </a:xfrm>
          <a:prstGeom prst="rect">
            <a:avLst/>
          </a:prstGeom>
        </p:spPr>
      </p:pic>
      <p:sp>
        <p:nvSpPr>
          <p:cNvPr id="5" name="TextBox 4">
            <a:extLst>
              <a:ext uri="{FF2B5EF4-FFF2-40B4-BE49-F238E27FC236}">
                <a16:creationId xmlns:a16="http://schemas.microsoft.com/office/drawing/2014/main" id="{39C082A3-7539-0745-0957-EC2E9BD92D2F}"/>
              </a:ext>
            </a:extLst>
          </p:cNvPr>
          <p:cNvSpPr txBox="1"/>
          <p:nvPr/>
        </p:nvSpPr>
        <p:spPr>
          <a:xfrm>
            <a:off x="1493138"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B6D23956-A22E-B75F-8A19-E8A9BD716247}"/>
              </a:ext>
            </a:extLst>
          </p:cNvPr>
          <p:cNvSpPr txBox="1"/>
          <p:nvPr/>
        </p:nvSpPr>
        <p:spPr>
          <a:xfrm>
            <a:off x="7371084"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41F22EA4-D71F-98B7-8ED0-8054384CE3DC}"/>
              </a:ext>
            </a:extLst>
          </p:cNvPr>
          <p:cNvPicPr>
            <a:picLocks noChangeAspect="1"/>
          </p:cNvPicPr>
          <p:nvPr/>
        </p:nvPicPr>
        <p:blipFill rotWithShape="1">
          <a:blip r:embed="rId3"/>
          <a:srcRect l="542" t="629" r="36859" b="-629"/>
          <a:stretch/>
        </p:blipFill>
        <p:spPr>
          <a:xfrm>
            <a:off x="7467317" y="1700807"/>
            <a:ext cx="3467619" cy="4251665"/>
          </a:xfrm>
          <a:prstGeom prst="rect">
            <a:avLst/>
          </a:prstGeom>
        </p:spPr>
      </p:pic>
      <p:grpSp>
        <p:nvGrpSpPr>
          <p:cNvPr id="8" name="Group 7">
            <a:extLst>
              <a:ext uri="{FF2B5EF4-FFF2-40B4-BE49-F238E27FC236}">
                <a16:creationId xmlns:a16="http://schemas.microsoft.com/office/drawing/2014/main" id="{597CDA85-B733-34EF-8463-AD4F489025AC}"/>
              </a:ext>
            </a:extLst>
          </p:cNvPr>
          <p:cNvGrpSpPr/>
          <p:nvPr/>
        </p:nvGrpSpPr>
        <p:grpSpPr>
          <a:xfrm>
            <a:off x="4563780" y="1484783"/>
            <a:ext cx="2783015" cy="2007788"/>
            <a:chOff x="4211609" y="1484783"/>
            <a:chExt cx="2986603" cy="2100939"/>
          </a:xfrm>
        </p:grpSpPr>
        <p:pic>
          <p:nvPicPr>
            <p:cNvPr id="9" name="Picture 8">
              <a:extLst>
                <a:ext uri="{FF2B5EF4-FFF2-40B4-BE49-F238E27FC236}">
                  <a16:creationId xmlns:a16="http://schemas.microsoft.com/office/drawing/2014/main" id="{3E480666-0B59-CE08-9502-5B45CB7ADB32}"/>
                </a:ext>
              </a:extLst>
            </p:cNvPr>
            <p:cNvPicPr>
              <a:picLocks noChangeAspect="1"/>
            </p:cNvPicPr>
            <p:nvPr/>
          </p:nvPicPr>
          <p:blipFill>
            <a:blip r:embed="rId4"/>
            <a:stretch>
              <a:fillRect/>
            </a:stretch>
          </p:blipFill>
          <p:spPr>
            <a:xfrm>
              <a:off x="4211609" y="1988839"/>
              <a:ext cx="2986603" cy="1596883"/>
            </a:xfrm>
            <a:prstGeom prst="rect">
              <a:avLst/>
            </a:prstGeom>
          </p:spPr>
        </p:pic>
        <p:sp>
          <p:nvSpPr>
            <p:cNvPr id="10" name="Oval 9">
              <a:extLst>
                <a:ext uri="{FF2B5EF4-FFF2-40B4-BE49-F238E27FC236}">
                  <a16:creationId xmlns:a16="http://schemas.microsoft.com/office/drawing/2014/main" id="{B8B98622-3645-C9EF-E96C-8E7C6768CFC5}"/>
                </a:ext>
              </a:extLst>
            </p:cNvPr>
            <p:cNvSpPr/>
            <p:nvPr/>
          </p:nvSpPr>
          <p:spPr>
            <a:xfrm>
              <a:off x="4367808" y="1484783"/>
              <a:ext cx="486922" cy="4413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TextBox 10">
              <a:extLst>
                <a:ext uri="{FF2B5EF4-FFF2-40B4-BE49-F238E27FC236}">
                  <a16:creationId xmlns:a16="http://schemas.microsoft.com/office/drawing/2014/main" id="{E20E26F5-3974-508B-016E-F524D23DE075}"/>
                </a:ext>
              </a:extLst>
            </p:cNvPr>
            <p:cNvSpPr txBox="1"/>
            <p:nvPr/>
          </p:nvSpPr>
          <p:spPr>
            <a:xfrm>
              <a:off x="4923165" y="1556791"/>
              <a:ext cx="1240658" cy="38646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CTRL + T</a:t>
              </a:r>
            </a:p>
          </p:txBody>
        </p:sp>
      </p:grpSp>
      <p:grpSp>
        <p:nvGrpSpPr>
          <p:cNvPr id="12" name="Group 11">
            <a:extLst>
              <a:ext uri="{FF2B5EF4-FFF2-40B4-BE49-F238E27FC236}">
                <a16:creationId xmlns:a16="http://schemas.microsoft.com/office/drawing/2014/main" id="{2E67685E-547D-092F-6645-6420F34D274C}"/>
              </a:ext>
            </a:extLst>
          </p:cNvPr>
          <p:cNvGrpSpPr/>
          <p:nvPr/>
        </p:nvGrpSpPr>
        <p:grpSpPr>
          <a:xfrm>
            <a:off x="4673335" y="3738310"/>
            <a:ext cx="2559761" cy="2210971"/>
            <a:chOff x="4386287" y="3923764"/>
            <a:chExt cx="2747017" cy="2313548"/>
          </a:xfrm>
        </p:grpSpPr>
        <p:sp>
          <p:nvSpPr>
            <p:cNvPr id="13" name="Oval 12">
              <a:extLst>
                <a:ext uri="{FF2B5EF4-FFF2-40B4-BE49-F238E27FC236}">
                  <a16:creationId xmlns:a16="http://schemas.microsoft.com/office/drawing/2014/main" id="{7AE81094-8852-9467-337B-171C8AAE7ABD}"/>
                </a:ext>
              </a:extLst>
            </p:cNvPr>
            <p:cNvSpPr/>
            <p:nvPr/>
          </p:nvSpPr>
          <p:spPr>
            <a:xfrm>
              <a:off x="4386287" y="3923764"/>
              <a:ext cx="525551" cy="505175"/>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4" name="TextBox 13">
              <a:extLst>
                <a:ext uri="{FF2B5EF4-FFF2-40B4-BE49-F238E27FC236}">
                  <a16:creationId xmlns:a16="http://schemas.microsoft.com/office/drawing/2014/main" id="{2C38737F-7C6B-7305-C373-9086271F6F4A}"/>
                </a:ext>
              </a:extLst>
            </p:cNvPr>
            <p:cNvSpPr txBox="1"/>
            <p:nvPr/>
          </p:nvSpPr>
          <p:spPr>
            <a:xfrm>
              <a:off x="4941644" y="3995772"/>
              <a:ext cx="2191660" cy="676317"/>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In the </a:t>
              </a:r>
              <a:r>
                <a:rPr lang="en-GB" b="1" dirty="0">
                  <a:latin typeface="Sabon Next LT" panose="02000500000000000000" pitchFamily="2" charset="0"/>
                  <a:cs typeface="Sabon Next LT" panose="02000500000000000000" pitchFamily="2" charset="0"/>
                </a:rPr>
                <a:t>Home </a:t>
              </a:r>
              <a:r>
                <a:rPr lang="en-GB" dirty="0">
                  <a:latin typeface="Sabon Next LT" panose="02000500000000000000" pitchFamily="2" charset="0"/>
                  <a:cs typeface="Sabon Next LT" panose="02000500000000000000" pitchFamily="2" charset="0"/>
                </a:rPr>
                <a:t>tab, select:</a:t>
              </a:r>
            </a:p>
          </p:txBody>
        </p:sp>
        <p:pic>
          <p:nvPicPr>
            <p:cNvPr id="15" name="Picture 14">
              <a:extLst>
                <a:ext uri="{FF2B5EF4-FFF2-40B4-BE49-F238E27FC236}">
                  <a16:creationId xmlns:a16="http://schemas.microsoft.com/office/drawing/2014/main" id="{986B7336-4C1A-56FE-065C-3B8127D3AC2F}"/>
                </a:ext>
              </a:extLst>
            </p:cNvPr>
            <p:cNvPicPr>
              <a:picLocks noChangeAspect="1"/>
            </p:cNvPicPr>
            <p:nvPr/>
          </p:nvPicPr>
          <p:blipFill>
            <a:blip r:embed="rId5"/>
            <a:stretch>
              <a:fillRect/>
            </a:stretch>
          </p:blipFill>
          <p:spPr>
            <a:xfrm>
              <a:off x="4402668" y="4675134"/>
              <a:ext cx="2730636" cy="1562178"/>
            </a:xfrm>
            <a:prstGeom prst="rect">
              <a:avLst/>
            </a:prstGeom>
          </p:spPr>
        </p:pic>
        <p:sp>
          <p:nvSpPr>
            <p:cNvPr id="16" name="Rectangle 15">
              <a:extLst>
                <a:ext uri="{FF2B5EF4-FFF2-40B4-BE49-F238E27FC236}">
                  <a16:creationId xmlns:a16="http://schemas.microsoft.com/office/drawing/2014/main" id="{B65A51BD-B6C8-8BC6-8110-CB2BEA4E99CB}"/>
                </a:ext>
              </a:extLst>
            </p:cNvPr>
            <p:cNvSpPr/>
            <p:nvPr/>
          </p:nvSpPr>
          <p:spPr>
            <a:xfrm>
              <a:off x="4451888" y="5044706"/>
              <a:ext cx="2004152" cy="43204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4997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D8F33-C33E-A64F-EE43-F3D0F66E03DC}"/>
              </a:ext>
            </a:extLst>
          </p:cNvPr>
          <p:cNvSpPr>
            <a:spLocks noGrp="1"/>
          </p:cNvSpPr>
          <p:nvPr>
            <p:ph type="ctrTitle"/>
          </p:nvPr>
        </p:nvSpPr>
        <p:spPr/>
        <p:txBody>
          <a:bodyPr/>
          <a:lstStyle/>
          <a:p>
            <a:r>
              <a:rPr lang="en-CA" dirty="0"/>
              <a:t>Converting Tables to RANGES</a:t>
            </a:r>
            <a:endParaRPr lang="en-US" dirty="0"/>
          </a:p>
        </p:txBody>
      </p:sp>
      <p:pic>
        <p:nvPicPr>
          <p:cNvPr id="4" name="Picture 3">
            <a:extLst>
              <a:ext uri="{FF2B5EF4-FFF2-40B4-BE49-F238E27FC236}">
                <a16:creationId xmlns:a16="http://schemas.microsoft.com/office/drawing/2014/main" id="{9EA1E404-3B84-EDF5-F621-BC4B4C1F7E97}"/>
              </a:ext>
            </a:extLst>
          </p:cNvPr>
          <p:cNvPicPr>
            <a:picLocks noChangeAspect="1"/>
          </p:cNvPicPr>
          <p:nvPr/>
        </p:nvPicPr>
        <p:blipFill>
          <a:blip r:embed="rId2"/>
          <a:stretch>
            <a:fillRect/>
          </a:stretch>
        </p:blipFill>
        <p:spPr>
          <a:xfrm>
            <a:off x="7889369" y="1619509"/>
            <a:ext cx="2875984" cy="4317237"/>
          </a:xfrm>
          <a:prstGeom prst="rect">
            <a:avLst/>
          </a:prstGeom>
        </p:spPr>
      </p:pic>
      <p:sp>
        <p:nvSpPr>
          <p:cNvPr id="5" name="TextBox 4">
            <a:extLst>
              <a:ext uri="{FF2B5EF4-FFF2-40B4-BE49-F238E27FC236}">
                <a16:creationId xmlns:a16="http://schemas.microsoft.com/office/drawing/2014/main" id="{B8FB2BF6-0031-C04E-0B7E-506C51D99B19}"/>
              </a:ext>
            </a:extLst>
          </p:cNvPr>
          <p:cNvSpPr txBox="1"/>
          <p:nvPr/>
        </p:nvSpPr>
        <p:spPr>
          <a:xfrm>
            <a:off x="7925242"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08809CE9-A3E3-EC37-2684-9248DF4CA26A}"/>
              </a:ext>
            </a:extLst>
          </p:cNvPr>
          <p:cNvSpPr txBox="1"/>
          <p:nvPr/>
        </p:nvSpPr>
        <p:spPr>
          <a:xfrm>
            <a:off x="1327815"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18204C44-EC6F-5F20-844D-81179415FAAD}"/>
              </a:ext>
            </a:extLst>
          </p:cNvPr>
          <p:cNvPicPr>
            <a:picLocks noChangeAspect="1"/>
          </p:cNvPicPr>
          <p:nvPr/>
        </p:nvPicPr>
        <p:blipFill rotWithShape="1">
          <a:blip r:embed="rId3"/>
          <a:srcRect l="542" t="629" r="36859" b="-629"/>
          <a:stretch/>
        </p:blipFill>
        <p:spPr>
          <a:xfrm>
            <a:off x="1400709" y="1691516"/>
            <a:ext cx="3465016" cy="4248473"/>
          </a:xfrm>
          <a:prstGeom prst="rect">
            <a:avLst/>
          </a:prstGeom>
        </p:spPr>
      </p:pic>
      <p:grpSp>
        <p:nvGrpSpPr>
          <p:cNvPr id="8" name="Group 7">
            <a:extLst>
              <a:ext uri="{FF2B5EF4-FFF2-40B4-BE49-F238E27FC236}">
                <a16:creationId xmlns:a16="http://schemas.microsoft.com/office/drawing/2014/main" id="{D935CDEC-B360-D337-CA74-A7153657F7D9}"/>
              </a:ext>
            </a:extLst>
          </p:cNvPr>
          <p:cNvGrpSpPr/>
          <p:nvPr/>
        </p:nvGrpSpPr>
        <p:grpSpPr>
          <a:xfrm>
            <a:off x="5009351" y="1492590"/>
            <a:ext cx="2760905" cy="3592595"/>
            <a:chOff x="4617715" y="1501881"/>
            <a:chExt cx="3206477" cy="3762096"/>
          </a:xfrm>
        </p:grpSpPr>
        <p:grpSp>
          <p:nvGrpSpPr>
            <p:cNvPr id="9" name="Group 8">
              <a:extLst>
                <a:ext uri="{FF2B5EF4-FFF2-40B4-BE49-F238E27FC236}">
                  <a16:creationId xmlns:a16="http://schemas.microsoft.com/office/drawing/2014/main" id="{AE7A5832-7B65-351B-C955-5FBC314B8CC1}"/>
                </a:ext>
              </a:extLst>
            </p:cNvPr>
            <p:cNvGrpSpPr/>
            <p:nvPr/>
          </p:nvGrpSpPr>
          <p:grpSpPr>
            <a:xfrm>
              <a:off x="4617715" y="1501881"/>
              <a:ext cx="3206477" cy="3762096"/>
              <a:chOff x="4617715" y="1501881"/>
              <a:chExt cx="3206477" cy="3762096"/>
            </a:xfrm>
          </p:grpSpPr>
          <p:sp>
            <p:nvSpPr>
              <p:cNvPr id="11" name="Oval 10">
                <a:extLst>
                  <a:ext uri="{FF2B5EF4-FFF2-40B4-BE49-F238E27FC236}">
                    <a16:creationId xmlns:a16="http://schemas.microsoft.com/office/drawing/2014/main" id="{168D8C68-6EFF-094D-833F-030EBAEB6C39}"/>
                  </a:ext>
                </a:extLst>
              </p:cNvPr>
              <p:cNvSpPr/>
              <p:nvPr/>
            </p:nvSpPr>
            <p:spPr>
              <a:xfrm>
                <a:off x="4617715" y="1501881"/>
                <a:ext cx="491173" cy="44425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2" name="TextBox 11">
                <a:extLst>
                  <a:ext uri="{FF2B5EF4-FFF2-40B4-BE49-F238E27FC236}">
                    <a16:creationId xmlns:a16="http://schemas.microsoft.com/office/drawing/2014/main" id="{E561E92D-3213-916C-9B6A-EF82BE7E3DEB}"/>
                  </a:ext>
                </a:extLst>
              </p:cNvPr>
              <p:cNvSpPr txBox="1"/>
              <p:nvPr/>
            </p:nvSpPr>
            <p:spPr>
              <a:xfrm>
                <a:off x="5173072" y="1573888"/>
                <a:ext cx="2651120" cy="15470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Right-click anywhere in the table, find the </a:t>
                </a:r>
                <a:r>
                  <a:rPr lang="en-GB" b="1" dirty="0">
                    <a:latin typeface="Sabon Next LT" panose="02000500000000000000" pitchFamily="2" charset="0"/>
                    <a:cs typeface="Sabon Next LT" panose="02000500000000000000" pitchFamily="2" charset="0"/>
                  </a:rPr>
                  <a:t>Table </a:t>
                </a:r>
                <a:r>
                  <a:rPr lang="en-GB" dirty="0">
                    <a:latin typeface="Sabon Next LT" panose="02000500000000000000" pitchFamily="2" charset="0"/>
                    <a:cs typeface="Sabon Next LT" panose="02000500000000000000" pitchFamily="2" charset="0"/>
                  </a:rPr>
                  <a:t>option and choose </a:t>
                </a:r>
                <a:r>
                  <a:rPr lang="en-GB" b="1" dirty="0">
                    <a:latin typeface="Sabon Next LT" panose="02000500000000000000" pitchFamily="2" charset="0"/>
                    <a:cs typeface="Sabon Next LT" panose="02000500000000000000" pitchFamily="2" charset="0"/>
                  </a:rPr>
                  <a:t>Convert </a:t>
                </a:r>
                <a:br>
                  <a:rPr lang="en-GB" b="1" dirty="0">
                    <a:latin typeface="Sabon Next LT" panose="02000500000000000000" pitchFamily="2" charset="0"/>
                    <a:cs typeface="Sabon Next LT" panose="02000500000000000000" pitchFamily="2" charset="0"/>
                  </a:rPr>
                </a:br>
                <a:r>
                  <a:rPr lang="en-GB" b="1" dirty="0">
                    <a:latin typeface="Sabon Next LT" panose="02000500000000000000" pitchFamily="2" charset="0"/>
                    <a:cs typeface="Sabon Next LT" panose="02000500000000000000" pitchFamily="2" charset="0"/>
                  </a:rPr>
                  <a:t>to Range</a:t>
                </a:r>
                <a:r>
                  <a:rPr lang="en-GB" dirty="0">
                    <a:latin typeface="Sabon Next LT" panose="02000500000000000000" pitchFamily="2" charset="0"/>
                    <a:cs typeface="Sabon Next LT" panose="02000500000000000000" pitchFamily="2" charset="0"/>
                  </a:rPr>
                  <a:t>.</a:t>
                </a:r>
              </a:p>
            </p:txBody>
          </p:sp>
          <p:pic>
            <p:nvPicPr>
              <p:cNvPr id="13" name="Picture 12">
                <a:extLst>
                  <a:ext uri="{FF2B5EF4-FFF2-40B4-BE49-F238E27FC236}">
                    <a16:creationId xmlns:a16="http://schemas.microsoft.com/office/drawing/2014/main" id="{DCEAE0C0-BE2E-DA45-EF0F-6879154793CD}"/>
                  </a:ext>
                </a:extLst>
              </p:cNvPr>
              <p:cNvPicPr>
                <a:picLocks noChangeAspect="1"/>
              </p:cNvPicPr>
              <p:nvPr/>
            </p:nvPicPr>
            <p:blipFill rotWithShape="1">
              <a:blip r:embed="rId4"/>
              <a:srcRect l="27557" t="60500" r="48693" b="18500"/>
              <a:stretch/>
            </p:blipFill>
            <p:spPr>
              <a:xfrm>
                <a:off x="4727848" y="3429000"/>
                <a:ext cx="2895724" cy="1307138"/>
              </a:xfrm>
              <a:prstGeom prst="rect">
                <a:avLst/>
              </a:prstGeom>
            </p:spPr>
          </p:pic>
          <p:pic>
            <p:nvPicPr>
              <p:cNvPr id="14" name="Picture 13">
                <a:extLst>
                  <a:ext uri="{FF2B5EF4-FFF2-40B4-BE49-F238E27FC236}">
                    <a16:creationId xmlns:a16="http://schemas.microsoft.com/office/drawing/2014/main" id="{F1B503A2-7CE6-C01F-9F94-2F0EE6E125F8}"/>
                  </a:ext>
                </a:extLst>
              </p:cNvPr>
              <p:cNvPicPr>
                <a:picLocks noChangeAspect="1"/>
              </p:cNvPicPr>
              <p:nvPr/>
            </p:nvPicPr>
            <p:blipFill rotWithShape="1">
              <a:blip r:embed="rId4"/>
              <a:srcRect l="41418" t="70791" r="48229" b="18500"/>
              <a:stretch/>
            </p:blipFill>
            <p:spPr>
              <a:xfrm>
                <a:off x="5469941" y="4077073"/>
                <a:ext cx="2354251" cy="1186904"/>
              </a:xfrm>
              <a:prstGeom prst="rect">
                <a:avLst/>
              </a:prstGeom>
            </p:spPr>
          </p:pic>
        </p:grpSp>
        <p:sp>
          <p:nvSpPr>
            <p:cNvPr id="10" name="Rectangle 9">
              <a:extLst>
                <a:ext uri="{FF2B5EF4-FFF2-40B4-BE49-F238E27FC236}">
                  <a16:creationId xmlns:a16="http://schemas.microsoft.com/office/drawing/2014/main" id="{5F57EA16-276A-41C1-7D65-A12ED95CF94F}"/>
                </a:ext>
              </a:extLst>
            </p:cNvPr>
            <p:cNvSpPr/>
            <p:nvPr/>
          </p:nvSpPr>
          <p:spPr>
            <a:xfrm>
              <a:off x="5844308" y="4472071"/>
              <a:ext cx="1773012" cy="31635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592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BE82B-879E-BF85-9993-4ABD5622DA40}"/>
              </a:ext>
            </a:extLst>
          </p:cNvPr>
          <p:cNvSpPr>
            <a:spLocks noGrp="1"/>
          </p:cNvSpPr>
          <p:nvPr>
            <p:ph type="ctrTitle"/>
          </p:nvPr>
        </p:nvSpPr>
        <p:spPr/>
        <p:txBody>
          <a:bodyPr/>
          <a:lstStyle/>
          <a:p>
            <a:r>
              <a:rPr lang="en-CA" dirty="0"/>
              <a:t>Formatting tables</a:t>
            </a:r>
            <a:endParaRPr lang="en-US" dirty="0"/>
          </a:p>
        </p:txBody>
      </p:sp>
      <p:grpSp>
        <p:nvGrpSpPr>
          <p:cNvPr id="4" name="Group 3">
            <a:extLst>
              <a:ext uri="{FF2B5EF4-FFF2-40B4-BE49-F238E27FC236}">
                <a16:creationId xmlns:a16="http://schemas.microsoft.com/office/drawing/2014/main" id="{C2BE3C6C-7710-18CF-8A4A-E304A3257B6F}"/>
              </a:ext>
            </a:extLst>
          </p:cNvPr>
          <p:cNvGrpSpPr/>
          <p:nvPr/>
        </p:nvGrpSpPr>
        <p:grpSpPr>
          <a:xfrm>
            <a:off x="1523070" y="1277392"/>
            <a:ext cx="3721326" cy="4772702"/>
            <a:chOff x="502466" y="1268760"/>
            <a:chExt cx="3721326" cy="4772702"/>
          </a:xfrm>
        </p:grpSpPr>
        <p:pic>
          <p:nvPicPr>
            <p:cNvPr id="5" name="Picture 4">
              <a:extLst>
                <a:ext uri="{FF2B5EF4-FFF2-40B4-BE49-F238E27FC236}">
                  <a16:creationId xmlns:a16="http://schemas.microsoft.com/office/drawing/2014/main" id="{16C536D3-EF7B-0B1E-2387-EA8F358A5831}"/>
                </a:ext>
              </a:extLst>
            </p:cNvPr>
            <p:cNvPicPr>
              <a:picLocks noChangeAspect="1"/>
            </p:cNvPicPr>
            <p:nvPr/>
          </p:nvPicPr>
          <p:blipFill rotWithShape="1">
            <a:blip r:embed="rId3"/>
            <a:srcRect l="48819" t="29000" r="19879" b="5901"/>
            <a:stretch/>
          </p:blipFill>
          <p:spPr>
            <a:xfrm>
              <a:off x="623392" y="1829673"/>
              <a:ext cx="3600400" cy="4211789"/>
            </a:xfrm>
            <a:prstGeom prst="rect">
              <a:avLst/>
            </a:prstGeom>
          </p:spPr>
        </p:pic>
        <p:sp>
          <p:nvSpPr>
            <p:cNvPr id="6" name="TextBox 5">
              <a:extLst>
                <a:ext uri="{FF2B5EF4-FFF2-40B4-BE49-F238E27FC236}">
                  <a16:creationId xmlns:a16="http://schemas.microsoft.com/office/drawing/2014/main" id="{070158D4-6A89-ED23-06D2-ED16C8D2175F}"/>
                </a:ext>
              </a:extLst>
            </p:cNvPr>
            <p:cNvSpPr txBox="1"/>
            <p:nvPr/>
          </p:nvSpPr>
          <p:spPr>
            <a:xfrm>
              <a:off x="502466" y="1268760"/>
              <a:ext cx="3065263"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defaults should suffice …</a:t>
              </a:r>
            </a:p>
          </p:txBody>
        </p:sp>
      </p:grpSp>
      <p:grpSp>
        <p:nvGrpSpPr>
          <p:cNvPr id="7" name="Group 6">
            <a:extLst>
              <a:ext uri="{FF2B5EF4-FFF2-40B4-BE49-F238E27FC236}">
                <a16:creationId xmlns:a16="http://schemas.microsoft.com/office/drawing/2014/main" id="{CF7F77C0-63F9-8E6D-5270-A9FF5D6396A9}"/>
              </a:ext>
            </a:extLst>
          </p:cNvPr>
          <p:cNvGrpSpPr/>
          <p:nvPr/>
        </p:nvGrpSpPr>
        <p:grpSpPr>
          <a:xfrm>
            <a:off x="1635516" y="1268760"/>
            <a:ext cx="9057283" cy="4772702"/>
            <a:chOff x="750686" y="1268760"/>
            <a:chExt cx="9057283" cy="4772702"/>
          </a:xfrm>
        </p:grpSpPr>
        <p:pic>
          <p:nvPicPr>
            <p:cNvPr id="8" name="Picture 7">
              <a:extLst>
                <a:ext uri="{FF2B5EF4-FFF2-40B4-BE49-F238E27FC236}">
                  <a16:creationId xmlns:a16="http://schemas.microsoft.com/office/drawing/2014/main" id="{5285FC44-C156-A972-A08A-44B95F1AA453}"/>
                </a:ext>
              </a:extLst>
            </p:cNvPr>
            <p:cNvPicPr>
              <a:picLocks noChangeAspect="1"/>
            </p:cNvPicPr>
            <p:nvPr/>
          </p:nvPicPr>
          <p:blipFill>
            <a:blip r:embed="rId4"/>
            <a:stretch>
              <a:fillRect/>
            </a:stretch>
          </p:blipFill>
          <p:spPr>
            <a:xfrm>
              <a:off x="4646483" y="2678815"/>
              <a:ext cx="5040560" cy="3362647"/>
            </a:xfrm>
            <a:prstGeom prst="rect">
              <a:avLst/>
            </a:prstGeom>
          </p:spPr>
        </p:pic>
        <p:pic>
          <p:nvPicPr>
            <p:cNvPr id="9" name="Picture 8">
              <a:extLst>
                <a:ext uri="{FF2B5EF4-FFF2-40B4-BE49-F238E27FC236}">
                  <a16:creationId xmlns:a16="http://schemas.microsoft.com/office/drawing/2014/main" id="{85BB372A-0457-6DF1-17B7-DF6ED5B83168}"/>
                </a:ext>
              </a:extLst>
            </p:cNvPr>
            <p:cNvPicPr>
              <a:picLocks noChangeAspect="1"/>
            </p:cNvPicPr>
            <p:nvPr/>
          </p:nvPicPr>
          <p:blipFill rotWithShape="1">
            <a:blip r:embed="rId3"/>
            <a:srcRect l="48819" t="87756" r="41524" b="10101"/>
            <a:stretch/>
          </p:blipFill>
          <p:spPr>
            <a:xfrm>
              <a:off x="4502467" y="2060848"/>
              <a:ext cx="2885307" cy="360040"/>
            </a:xfrm>
            <a:prstGeom prst="rect">
              <a:avLst/>
            </a:prstGeom>
          </p:spPr>
        </p:pic>
        <p:sp>
          <p:nvSpPr>
            <p:cNvPr id="10" name="TextBox 9">
              <a:extLst>
                <a:ext uri="{FF2B5EF4-FFF2-40B4-BE49-F238E27FC236}">
                  <a16:creationId xmlns:a16="http://schemas.microsoft.com/office/drawing/2014/main" id="{A2D83419-624C-B76B-B3F1-F3A89DCAE184}"/>
                </a:ext>
              </a:extLst>
            </p:cNvPr>
            <p:cNvSpPr txBox="1"/>
            <p:nvPr/>
          </p:nvSpPr>
          <p:spPr>
            <a:xfrm>
              <a:off x="4553752" y="1268760"/>
              <a:ext cx="5254217"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but you can create styles consistent with your firm’s branding if you need to…</a:t>
              </a:r>
            </a:p>
          </p:txBody>
        </p:sp>
        <p:sp>
          <p:nvSpPr>
            <p:cNvPr id="11" name="Rectangle 10">
              <a:extLst>
                <a:ext uri="{FF2B5EF4-FFF2-40B4-BE49-F238E27FC236}">
                  <a16:creationId xmlns:a16="http://schemas.microsoft.com/office/drawing/2014/main" id="{35804100-8BE1-BA12-443A-970F1185E0E5}"/>
                </a:ext>
              </a:extLst>
            </p:cNvPr>
            <p:cNvSpPr/>
            <p:nvPr/>
          </p:nvSpPr>
          <p:spPr>
            <a:xfrm>
              <a:off x="750686" y="5601058"/>
              <a:ext cx="1008112" cy="234174"/>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6993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A6D229-8548-B5EC-E841-99945EA9028F}"/>
              </a:ext>
            </a:extLst>
          </p:cNvPr>
          <p:cNvSpPr>
            <a:spLocks noGrp="1"/>
          </p:cNvSpPr>
          <p:nvPr>
            <p:ph type="ctrTitle"/>
          </p:nvPr>
        </p:nvSpPr>
        <p:spPr/>
        <p:txBody>
          <a:bodyPr/>
          <a:lstStyle/>
          <a:p>
            <a:r>
              <a:rPr lang="en-CA" dirty="0"/>
              <a:t>Data Table Naming and referencing</a:t>
            </a:r>
            <a:endParaRPr lang="en-US" dirty="0"/>
          </a:p>
        </p:txBody>
      </p:sp>
      <p:pic>
        <p:nvPicPr>
          <p:cNvPr id="4" name="Picture 3">
            <a:extLst>
              <a:ext uri="{FF2B5EF4-FFF2-40B4-BE49-F238E27FC236}">
                <a16:creationId xmlns:a16="http://schemas.microsoft.com/office/drawing/2014/main" id="{94512DE6-0B65-0D2F-1A5B-82967EDAE0DA}"/>
              </a:ext>
            </a:extLst>
          </p:cNvPr>
          <p:cNvPicPr>
            <a:picLocks noChangeAspect="1"/>
          </p:cNvPicPr>
          <p:nvPr/>
        </p:nvPicPr>
        <p:blipFill rotWithShape="1">
          <a:blip r:embed="rId3"/>
          <a:srcRect l="9309" t="8526" r="13382" b="57349"/>
          <a:stretch/>
        </p:blipFill>
        <p:spPr>
          <a:xfrm>
            <a:off x="1478390" y="3483543"/>
            <a:ext cx="8808726" cy="2187149"/>
          </a:xfrm>
          <a:prstGeom prst="rect">
            <a:avLst/>
          </a:prstGeom>
        </p:spPr>
      </p:pic>
      <p:grpSp>
        <p:nvGrpSpPr>
          <p:cNvPr id="5" name="Group 4">
            <a:extLst>
              <a:ext uri="{FF2B5EF4-FFF2-40B4-BE49-F238E27FC236}">
                <a16:creationId xmlns:a16="http://schemas.microsoft.com/office/drawing/2014/main" id="{C7CE71E2-11C5-040F-02F7-CF8BD5B9D2D2}"/>
              </a:ext>
            </a:extLst>
          </p:cNvPr>
          <p:cNvGrpSpPr/>
          <p:nvPr/>
        </p:nvGrpSpPr>
        <p:grpSpPr>
          <a:xfrm>
            <a:off x="1504534" y="1389385"/>
            <a:ext cx="4403592" cy="3132995"/>
            <a:chOff x="638053" y="1196751"/>
            <a:chExt cx="5548679" cy="3132995"/>
          </a:xfrm>
        </p:grpSpPr>
        <p:sp>
          <p:nvSpPr>
            <p:cNvPr id="6" name="Oval 5">
              <a:extLst>
                <a:ext uri="{FF2B5EF4-FFF2-40B4-BE49-F238E27FC236}">
                  <a16:creationId xmlns:a16="http://schemas.microsoft.com/office/drawing/2014/main" id="{21DF6678-671C-E854-726D-28DD8ECDB239}"/>
                </a:ext>
              </a:extLst>
            </p:cNvPr>
            <p:cNvSpPr/>
            <p:nvPr/>
          </p:nvSpPr>
          <p:spPr>
            <a:xfrm>
              <a:off x="648727" y="1196751"/>
              <a:ext cx="605052" cy="464883"/>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BD68985E-30E8-2ED6-4FB6-2D513AF311D9}"/>
                </a:ext>
              </a:extLst>
            </p:cNvPr>
            <p:cNvSpPr txBox="1"/>
            <p:nvPr/>
          </p:nvSpPr>
          <p:spPr>
            <a:xfrm>
              <a:off x="1362196" y="1259468"/>
              <a:ext cx="4824536" cy="12003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Name a table: click on the table to reveal the </a:t>
              </a:r>
              <a:r>
                <a:rPr lang="en-GB" b="1" dirty="0">
                  <a:latin typeface="Sabon Next LT" panose="02000500000000000000" pitchFamily="2" charset="0"/>
                  <a:cs typeface="Sabon Next LT" panose="02000500000000000000" pitchFamily="2" charset="0"/>
                </a:rPr>
                <a:t>Table Design </a:t>
              </a:r>
              <a:r>
                <a:rPr lang="en-GB" dirty="0">
                  <a:latin typeface="Sabon Next LT" panose="02000500000000000000" pitchFamily="2" charset="0"/>
                  <a:cs typeface="Sabon Next LT" panose="02000500000000000000" pitchFamily="2" charset="0"/>
                </a:rPr>
                <a:t>tab in the ribbon. The name field can be found to the far left.</a:t>
              </a:r>
            </a:p>
          </p:txBody>
        </p:sp>
        <p:sp>
          <p:nvSpPr>
            <p:cNvPr id="8" name="Rectangle 7">
              <a:extLst>
                <a:ext uri="{FF2B5EF4-FFF2-40B4-BE49-F238E27FC236}">
                  <a16:creationId xmlns:a16="http://schemas.microsoft.com/office/drawing/2014/main" id="{91F4EF7D-51FD-E817-3A94-29A7B6A0A587}"/>
                </a:ext>
              </a:extLst>
            </p:cNvPr>
            <p:cNvSpPr/>
            <p:nvPr/>
          </p:nvSpPr>
          <p:spPr>
            <a:xfrm>
              <a:off x="638053" y="3480083"/>
              <a:ext cx="1008112" cy="84966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063D322-D65A-2A7B-1CAE-D98FF46E4E4D}"/>
              </a:ext>
            </a:extLst>
          </p:cNvPr>
          <p:cNvGrpSpPr/>
          <p:nvPr/>
        </p:nvGrpSpPr>
        <p:grpSpPr>
          <a:xfrm>
            <a:off x="3900558" y="1389386"/>
            <a:ext cx="6544072" cy="4281306"/>
            <a:chOff x="3036280" y="1196752"/>
            <a:chExt cx="6544072" cy="4281306"/>
          </a:xfrm>
        </p:grpSpPr>
        <p:sp>
          <p:nvSpPr>
            <p:cNvPr id="10" name="Oval 9">
              <a:extLst>
                <a:ext uri="{FF2B5EF4-FFF2-40B4-BE49-F238E27FC236}">
                  <a16:creationId xmlns:a16="http://schemas.microsoft.com/office/drawing/2014/main" id="{66EC2836-A135-4E18-B8B0-7C0667931FB3}"/>
                </a:ext>
              </a:extLst>
            </p:cNvPr>
            <p:cNvSpPr/>
            <p:nvPr/>
          </p:nvSpPr>
          <p:spPr>
            <a:xfrm>
              <a:off x="5043848"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EA5FC0D0-9546-16AA-7182-81B88DAD363C}"/>
                </a:ext>
              </a:extLst>
            </p:cNvPr>
            <p:cNvSpPr txBox="1"/>
            <p:nvPr/>
          </p:nvSpPr>
          <p:spPr>
            <a:xfrm>
              <a:off x="5507933" y="1259468"/>
              <a:ext cx="4072419" cy="1477328"/>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Referencing: SUM a row or column as follows:</a:t>
              </a:r>
              <a:br>
                <a:rPr lang="en-GB" dirty="0">
                  <a:latin typeface="Sabon Next LT" panose="02000500000000000000" pitchFamily="2" charset="0"/>
                  <a:cs typeface="Sabon Next LT" panose="02000500000000000000" pitchFamily="2" charset="0"/>
                </a:rPr>
              </a:br>
              <a:endParaRPr lang="en-GB" dirty="0">
                <a:latin typeface="Sabon Next LT" panose="02000500000000000000" pitchFamily="2" charset="0"/>
                <a:cs typeface="Sabon Next LT" panose="02000500000000000000" pitchFamily="2" charset="0"/>
              </a:endParaRPr>
            </a:p>
            <a:p>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table_name</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column_name</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USDonations</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Amount_USD</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endParaRPr lang="en-GB" b="1" dirty="0">
                <a:latin typeface="Sabon Next LT" panose="02000500000000000000" pitchFamily="2" charset="0"/>
                <a:cs typeface="Sabon Next LT" panose="02000500000000000000" pitchFamily="2" charset="0"/>
              </a:endParaRPr>
            </a:p>
          </p:txBody>
        </p:sp>
        <p:sp>
          <p:nvSpPr>
            <p:cNvPr id="12" name="Rectangle 11">
              <a:extLst>
                <a:ext uri="{FF2B5EF4-FFF2-40B4-BE49-F238E27FC236}">
                  <a16:creationId xmlns:a16="http://schemas.microsoft.com/office/drawing/2014/main" id="{1B9AE4BF-236F-1519-5707-47D0A4857B82}"/>
                </a:ext>
              </a:extLst>
            </p:cNvPr>
            <p:cNvSpPr/>
            <p:nvPr/>
          </p:nvSpPr>
          <p:spPr>
            <a:xfrm>
              <a:off x="3036280" y="4469947"/>
              <a:ext cx="783432" cy="100811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0870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6D52D726-A087-4AE2-BC2F-F329EFBFFF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A0C221-ED51-492D-BD1E-8BBBA6B11909}">
  <ds:schemaRefs>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563f4685-7473-4039-a801-c2532644dcd1"/>
    <ds:schemaRef ds:uri="http://schemas.microsoft.com/office/infopath/2007/PartnerControls"/>
    <ds:schemaRef ds:uri="d71b1705-8ce6-48a6-82d2-3f914472a107"/>
    <ds:schemaRef ds:uri="059fecdb-ee26-4135-81c8-712a955c51df"/>
    <ds:schemaRef ds:uri="26d2fa48-a9bb-4686-8122-5406e5c0c03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Date holder</Template>
  <TotalTime>1952</TotalTime>
  <Words>757</Words>
  <Application>Microsoft Office PowerPoint</Application>
  <PresentationFormat>Widescreen</PresentationFormat>
  <Paragraphs>81</Paragraphs>
  <Slides>8</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Why use data tables?</vt:lpstr>
      <vt:lpstr>Converting ranges to tables</vt:lpstr>
      <vt:lpstr>Converting Tables to RANGES</vt:lpstr>
      <vt:lpstr>Formatting tables</vt:lpstr>
      <vt:lpstr>Data Table Naming and referencing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Hector Payne</cp:lastModifiedBy>
  <cp:revision>52</cp:revision>
  <cp:lastPrinted>2015-03-16T15:03:50Z</cp:lastPrinted>
  <dcterms:created xsi:type="dcterms:W3CDTF">2021-10-18T15:46:15Z</dcterms:created>
  <dcterms:modified xsi:type="dcterms:W3CDTF">2023-10-26T10:31:21Z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