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8"/>
  </p:notesMasterIdLst>
  <p:handoutMasterIdLst>
    <p:handoutMasterId r:id="rId19"/>
  </p:handoutMasterIdLst>
  <p:sldIdLst>
    <p:sldId id="4566" r:id="rId8"/>
    <p:sldId id="4625" r:id="rId9"/>
    <p:sldId id="4626" r:id="rId10"/>
    <p:sldId id="4627" r:id="rId11"/>
    <p:sldId id="4628" r:id="rId12"/>
    <p:sldId id="4629" r:id="rId13"/>
    <p:sldId id="4630" r:id="rId14"/>
    <p:sldId id="4631" r:id="rId15"/>
    <p:sldId id="4632" r:id="rId16"/>
    <p:sldId id="4624"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3" autoAdjust="0"/>
    <p:restoredTop sz="96327" autoAdjust="0"/>
  </p:normalViewPr>
  <p:slideViewPr>
    <p:cSldViewPr snapToGrid="0">
      <p:cViewPr varScale="1">
        <p:scale>
          <a:sx n="123" d="100"/>
          <a:sy n="123" d="100"/>
        </p:scale>
        <p:origin x="616" y="192"/>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11/30/23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11/30/23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1311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4</a:t>
            </a:fld>
            <a:endParaRPr lang="en-GB"/>
          </a:p>
        </p:txBody>
      </p:sp>
    </p:spTree>
    <p:extLst>
      <p:ext uri="{BB962C8B-B14F-4D97-AF65-F5344CB8AC3E}">
        <p14:creationId xmlns:p14="http://schemas.microsoft.com/office/powerpoint/2010/main" val="67855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5</a:t>
            </a:fld>
            <a:endParaRPr lang="en-GB"/>
          </a:p>
        </p:txBody>
      </p:sp>
    </p:spTree>
    <p:extLst>
      <p:ext uri="{BB962C8B-B14F-4D97-AF65-F5344CB8AC3E}">
        <p14:creationId xmlns:p14="http://schemas.microsoft.com/office/powerpoint/2010/main" val="327249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411880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30735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72431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9</a:t>
            </a:fld>
            <a:endParaRPr lang="en-GB"/>
          </a:p>
        </p:txBody>
      </p:sp>
    </p:spTree>
    <p:extLst>
      <p:ext uri="{BB962C8B-B14F-4D97-AF65-F5344CB8AC3E}">
        <p14:creationId xmlns:p14="http://schemas.microsoft.com/office/powerpoint/2010/main" val="261555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6" name="Picture 5">
            <a:extLst>
              <a:ext uri="{FF2B5EF4-FFF2-40B4-BE49-F238E27FC236}">
                <a16:creationId xmlns:a16="http://schemas.microsoft.com/office/drawing/2014/main" id="{98BB915B-3820-F464-FA92-05C36D9865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0" y="90203"/>
            <a:ext cx="2035443" cy="805285"/>
          </a:xfrm>
          <a:prstGeom prst="rect">
            <a:avLst/>
          </a:prstGeom>
        </p:spPr>
      </p:pic>
      <p:cxnSp>
        <p:nvCxnSpPr>
          <p:cNvPr id="7" name="Straight Connector 6">
            <a:extLst>
              <a:ext uri="{FF2B5EF4-FFF2-40B4-BE49-F238E27FC236}">
                <a16:creationId xmlns:a16="http://schemas.microsoft.com/office/drawing/2014/main" id="{23E06C2F-9C60-AAB3-B44C-3976ED0D7FC3}"/>
              </a:ext>
            </a:extLst>
          </p:cNvPr>
          <p:cNvCxnSpPr>
            <a:cxnSpLocks/>
          </p:cNvCxnSpPr>
          <p:nvPr userDrawn="1"/>
        </p:nvCxnSpPr>
        <p:spPr bwMode="auto">
          <a:xfrm>
            <a:off x="6002511"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CC7DE20-2C54-414E-8A7C-DB3AE09686B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63731" y="311571"/>
            <a:ext cx="1641872" cy="4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203C3C-D66D-4DC5-289D-D6C23E47BB4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0" y="90203"/>
            <a:ext cx="2035443" cy="805285"/>
          </a:xfrm>
          <a:prstGeom prst="rect">
            <a:avLst/>
          </a:prstGeom>
        </p:spPr>
      </p:pic>
      <p:cxnSp>
        <p:nvCxnSpPr>
          <p:cNvPr id="7" name="Straight Connector 6">
            <a:extLst>
              <a:ext uri="{FF2B5EF4-FFF2-40B4-BE49-F238E27FC236}">
                <a16:creationId xmlns:a16="http://schemas.microsoft.com/office/drawing/2014/main" id="{7413EE72-9505-BD90-1560-BBCAE369472E}"/>
              </a:ext>
            </a:extLst>
          </p:cNvPr>
          <p:cNvCxnSpPr>
            <a:cxnSpLocks/>
          </p:cNvCxnSpPr>
          <p:nvPr userDrawn="1"/>
        </p:nvCxnSpPr>
        <p:spPr bwMode="auto">
          <a:xfrm>
            <a:off x="6002511"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2AD4649-0C5B-B483-1362-006FDB97F143}"/>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63731" y="311571"/>
            <a:ext cx="1641872" cy="4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FB2D0D76-0EF3-1371-DBFD-1E474BF43D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46922"/>
            <a:ext cx="12192000" cy="5334828"/>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7 – PIVOT TABLES</a:t>
            </a:r>
          </a:p>
        </p:txBody>
      </p:sp>
      <p:sp>
        <p:nvSpPr>
          <p:cNvPr id="9" name="Text Placeholder 1">
            <a:extLst>
              <a:ext uri="{FF2B5EF4-FFF2-40B4-BE49-F238E27FC236}">
                <a16:creationId xmlns:a16="http://schemas.microsoft.com/office/drawing/2014/main" id="{BFEE84F7-C443-58FF-1791-5D968703B8BB}"/>
              </a:ext>
            </a:extLst>
          </p:cNvPr>
          <p:cNvSpPr>
            <a:spLocks noGrp="1"/>
          </p:cNvSpPr>
          <p:nvPr>
            <p:ph type="body" sz="quarter" idx="12"/>
          </p:nvPr>
        </p:nvSpPr>
        <p:spPr/>
        <p:txBody>
          <a:bodyPr/>
          <a:lstStyle/>
          <a:p>
            <a:pPr lvl="0"/>
            <a:r>
              <a:rPr lang="en-US" dirty="0"/>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Pivot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Creating a Pivot Table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2-Dimensional pivots, and more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Filtering Pivot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DBF52A-50BE-1719-E10F-277931D438EC}"/>
              </a:ext>
            </a:extLst>
          </p:cNvPr>
          <p:cNvSpPr>
            <a:spLocks noGrp="1"/>
          </p:cNvSpPr>
          <p:nvPr>
            <p:ph type="body" sz="quarter" idx="10"/>
          </p:nvPr>
        </p:nvSpPr>
        <p:spPr/>
        <p:txBody>
          <a:bodyPr/>
          <a:lstStyle/>
          <a:p>
            <a:r>
              <a:rPr lang="en-CA" dirty="0"/>
              <a:t>Why pivot tables?</a:t>
            </a:r>
            <a:endParaRPr lang="en-US" dirty="0"/>
          </a:p>
        </p:txBody>
      </p:sp>
    </p:spTree>
    <p:extLst>
      <p:ext uri="{BB962C8B-B14F-4D97-AF65-F5344CB8AC3E}">
        <p14:creationId xmlns:p14="http://schemas.microsoft.com/office/powerpoint/2010/main" val="388377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2123D-FF85-5405-EDB9-89362A6E9C9F}"/>
              </a:ext>
            </a:extLst>
          </p:cNvPr>
          <p:cNvSpPr>
            <a:spLocks noGrp="1"/>
          </p:cNvSpPr>
          <p:nvPr>
            <p:ph type="ctrTitle"/>
          </p:nvPr>
        </p:nvSpPr>
        <p:spPr/>
        <p:txBody>
          <a:bodyPr/>
          <a:lstStyle/>
          <a:p>
            <a:r>
              <a:rPr lang="en-CA" dirty="0"/>
              <a:t>Creating a pivot table</a:t>
            </a:r>
            <a:endParaRPr lang="en-US" dirty="0"/>
          </a:p>
        </p:txBody>
      </p:sp>
      <p:grpSp>
        <p:nvGrpSpPr>
          <p:cNvPr id="4" name="Group 3">
            <a:extLst>
              <a:ext uri="{FF2B5EF4-FFF2-40B4-BE49-F238E27FC236}">
                <a16:creationId xmlns:a16="http://schemas.microsoft.com/office/drawing/2014/main" id="{3825CC9D-07D0-27B8-A73B-98434F2F05D8}"/>
              </a:ext>
            </a:extLst>
          </p:cNvPr>
          <p:cNvGrpSpPr/>
          <p:nvPr/>
        </p:nvGrpSpPr>
        <p:grpSpPr>
          <a:xfrm>
            <a:off x="1199455" y="1345743"/>
            <a:ext cx="4896545" cy="4510441"/>
            <a:chOff x="767408" y="1300223"/>
            <a:chExt cx="4896545" cy="4510441"/>
          </a:xfrm>
        </p:grpSpPr>
        <p:pic>
          <p:nvPicPr>
            <p:cNvPr id="5" name="Picture 4">
              <a:extLst>
                <a:ext uri="{FF2B5EF4-FFF2-40B4-BE49-F238E27FC236}">
                  <a16:creationId xmlns:a16="http://schemas.microsoft.com/office/drawing/2014/main" id="{56F0F72F-11EE-69A2-A84A-F218B2A9A0B7}"/>
                </a:ext>
              </a:extLst>
            </p:cNvPr>
            <p:cNvPicPr>
              <a:picLocks noChangeAspect="1"/>
            </p:cNvPicPr>
            <p:nvPr/>
          </p:nvPicPr>
          <p:blipFill rotWithShape="1">
            <a:blip r:embed="rId3"/>
            <a:srcRect l="9304" t="9051" r="48819" b="36303"/>
            <a:stretch/>
          </p:blipFill>
          <p:spPr>
            <a:xfrm>
              <a:off x="767408" y="2110894"/>
              <a:ext cx="4896545" cy="3699770"/>
            </a:xfrm>
            <a:prstGeom prst="rect">
              <a:avLst/>
            </a:prstGeom>
          </p:spPr>
        </p:pic>
        <p:grpSp>
          <p:nvGrpSpPr>
            <p:cNvPr id="6" name="Group 5">
              <a:extLst>
                <a:ext uri="{FF2B5EF4-FFF2-40B4-BE49-F238E27FC236}">
                  <a16:creationId xmlns:a16="http://schemas.microsoft.com/office/drawing/2014/main" id="{91D75389-A422-F538-30D9-F0C52B4BC101}"/>
                </a:ext>
              </a:extLst>
            </p:cNvPr>
            <p:cNvGrpSpPr/>
            <p:nvPr/>
          </p:nvGrpSpPr>
          <p:grpSpPr>
            <a:xfrm>
              <a:off x="789553" y="1300223"/>
              <a:ext cx="4874400" cy="1696729"/>
              <a:chOff x="789553" y="1300223"/>
              <a:chExt cx="4874400" cy="1696729"/>
            </a:xfrm>
          </p:grpSpPr>
          <p:sp>
            <p:nvSpPr>
              <p:cNvPr id="7" name="Rectangle 6">
                <a:extLst>
                  <a:ext uri="{FF2B5EF4-FFF2-40B4-BE49-F238E27FC236}">
                    <a16:creationId xmlns:a16="http://schemas.microsoft.com/office/drawing/2014/main" id="{BE5E8843-F6D4-7DE3-9F64-B9D0D220ECC6}"/>
                  </a:ext>
                </a:extLst>
              </p:cNvPr>
              <p:cNvSpPr/>
              <p:nvPr/>
            </p:nvSpPr>
            <p:spPr>
              <a:xfrm>
                <a:off x="789553" y="2276872"/>
                <a:ext cx="481911" cy="720080"/>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D6C5ED0-6761-B2D1-1F30-A3E3E590FB78}"/>
                  </a:ext>
                </a:extLst>
              </p:cNvPr>
              <p:cNvSpPr/>
              <p:nvPr/>
            </p:nvSpPr>
            <p:spPr>
              <a:xfrm>
                <a:off x="812138" y="130022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F4F2A828-FA9D-09CA-70E7-A11127CD31BF}"/>
                  </a:ext>
                </a:extLst>
              </p:cNvPr>
              <p:cNvSpPr txBox="1"/>
              <p:nvPr/>
            </p:nvSpPr>
            <p:spPr>
              <a:xfrm>
                <a:off x="1367495" y="1372230"/>
                <a:ext cx="4296458"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Select your data range, click the </a:t>
                </a:r>
                <a:r>
                  <a:rPr lang="en-GB" b="1" dirty="0">
                    <a:latin typeface="Sabon Next LT" panose="02000500000000000000" pitchFamily="2" charset="0"/>
                    <a:cs typeface="Sabon Next LT" panose="02000500000000000000" pitchFamily="2" charset="0"/>
                  </a:rPr>
                  <a:t>Insert </a:t>
                </a:r>
                <a:r>
                  <a:rPr lang="en-GB" dirty="0">
                    <a:latin typeface="Sabon Next LT" panose="02000500000000000000" pitchFamily="2" charset="0"/>
                    <a:cs typeface="Sabon Next LT" panose="02000500000000000000" pitchFamily="2" charset="0"/>
                  </a:rPr>
                  <a:t>tab and choose </a:t>
                </a:r>
                <a:r>
                  <a:rPr lang="en-GB" b="1" dirty="0">
                    <a:latin typeface="Sabon Next LT" panose="02000500000000000000" pitchFamily="2" charset="0"/>
                    <a:cs typeface="Sabon Next LT" panose="02000500000000000000" pitchFamily="2" charset="0"/>
                  </a:rPr>
                  <a:t>Pivot Table</a:t>
                </a:r>
                <a:r>
                  <a:rPr lang="en-GB" dirty="0">
                    <a:latin typeface="Sabon Next LT" panose="02000500000000000000" pitchFamily="2" charset="0"/>
                    <a:cs typeface="Sabon Next LT" panose="02000500000000000000" pitchFamily="2" charset="0"/>
                  </a:rPr>
                  <a:t>.</a:t>
                </a:r>
              </a:p>
            </p:txBody>
          </p:sp>
        </p:grpSp>
      </p:grpSp>
      <p:grpSp>
        <p:nvGrpSpPr>
          <p:cNvPr id="10" name="Group 9">
            <a:extLst>
              <a:ext uri="{FF2B5EF4-FFF2-40B4-BE49-F238E27FC236}">
                <a16:creationId xmlns:a16="http://schemas.microsoft.com/office/drawing/2014/main" id="{006BC690-0D15-9A34-CD45-6F67165B09CC}"/>
              </a:ext>
            </a:extLst>
          </p:cNvPr>
          <p:cNvGrpSpPr/>
          <p:nvPr/>
        </p:nvGrpSpPr>
        <p:grpSpPr>
          <a:xfrm>
            <a:off x="6096000" y="1373971"/>
            <a:ext cx="4851815" cy="4501839"/>
            <a:chOff x="6404739" y="1300223"/>
            <a:chExt cx="4851815" cy="4501839"/>
          </a:xfrm>
        </p:grpSpPr>
        <p:pic>
          <p:nvPicPr>
            <p:cNvPr id="11" name="Picture 10">
              <a:extLst>
                <a:ext uri="{FF2B5EF4-FFF2-40B4-BE49-F238E27FC236}">
                  <a16:creationId xmlns:a16="http://schemas.microsoft.com/office/drawing/2014/main" id="{1FAFB1F8-464C-5F27-BE6A-92DB06D6B32A}"/>
                </a:ext>
              </a:extLst>
            </p:cNvPr>
            <p:cNvPicPr>
              <a:picLocks noChangeAspect="1"/>
            </p:cNvPicPr>
            <p:nvPr/>
          </p:nvPicPr>
          <p:blipFill>
            <a:blip r:embed="rId4"/>
            <a:stretch>
              <a:fillRect/>
            </a:stretch>
          </p:blipFill>
          <p:spPr>
            <a:xfrm>
              <a:off x="6528048" y="2132856"/>
              <a:ext cx="4529683" cy="3669206"/>
            </a:xfrm>
            <a:prstGeom prst="rect">
              <a:avLst/>
            </a:prstGeom>
          </p:spPr>
        </p:pic>
        <p:sp>
          <p:nvSpPr>
            <p:cNvPr id="12" name="Oval 11">
              <a:extLst>
                <a:ext uri="{FF2B5EF4-FFF2-40B4-BE49-F238E27FC236}">
                  <a16:creationId xmlns:a16="http://schemas.microsoft.com/office/drawing/2014/main" id="{916D4CD6-76A9-F98C-BBAB-90CE7F5D00C5}"/>
                </a:ext>
              </a:extLst>
            </p:cNvPr>
            <p:cNvSpPr/>
            <p:nvPr/>
          </p:nvSpPr>
          <p:spPr>
            <a:xfrm>
              <a:off x="6404739" y="130022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59008590-644C-3EE9-5759-EADC7C00B08F}"/>
                </a:ext>
              </a:extLst>
            </p:cNvPr>
            <p:cNvSpPr txBox="1"/>
            <p:nvPr/>
          </p:nvSpPr>
          <p:spPr>
            <a:xfrm>
              <a:off x="6960096" y="1372230"/>
              <a:ext cx="4296458"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Select your options from the wizard.</a:t>
              </a:r>
            </a:p>
          </p:txBody>
        </p:sp>
      </p:grpSp>
    </p:spTree>
    <p:extLst>
      <p:ext uri="{BB962C8B-B14F-4D97-AF65-F5344CB8AC3E}">
        <p14:creationId xmlns:p14="http://schemas.microsoft.com/office/powerpoint/2010/main" val="104573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9DFEB-5942-4F58-01D3-98F89BE4A359}"/>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0655AC62-16ED-87DC-5D94-4C9CFACF3FF1}"/>
              </a:ext>
            </a:extLst>
          </p:cNvPr>
          <p:cNvGrpSpPr/>
          <p:nvPr/>
        </p:nvGrpSpPr>
        <p:grpSpPr>
          <a:xfrm>
            <a:off x="1884343" y="990450"/>
            <a:ext cx="5447273" cy="432048"/>
            <a:chOff x="648727" y="1196752"/>
            <a:chExt cx="5447273" cy="432048"/>
          </a:xfrm>
        </p:grpSpPr>
        <p:sp>
          <p:nvSpPr>
            <p:cNvPr id="5" name="Oval 4">
              <a:extLst>
                <a:ext uri="{FF2B5EF4-FFF2-40B4-BE49-F238E27FC236}">
                  <a16:creationId xmlns:a16="http://schemas.microsoft.com/office/drawing/2014/main" id="{C1F77D52-3E0A-A74A-42A7-A40DE32F61BD}"/>
                </a:ext>
              </a:extLst>
            </p:cNvPr>
            <p:cNvSpPr/>
            <p:nvPr/>
          </p:nvSpPr>
          <p:spPr>
            <a:xfrm>
              <a:off x="648727"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TextBox 5">
              <a:extLst>
                <a:ext uri="{FF2B5EF4-FFF2-40B4-BE49-F238E27FC236}">
                  <a16:creationId xmlns:a16="http://schemas.microsoft.com/office/drawing/2014/main" id="{26363844-772D-E66F-B8EE-1061842B9703}"/>
                </a:ext>
              </a:extLst>
            </p:cNvPr>
            <p:cNvSpPr txBox="1"/>
            <p:nvPr/>
          </p:nvSpPr>
          <p:spPr>
            <a:xfrm>
              <a:off x="1271464" y="1259468"/>
              <a:ext cx="4824536"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This creates an empty pivot table.</a:t>
              </a:r>
            </a:p>
          </p:txBody>
        </p:sp>
      </p:grpSp>
      <p:pic>
        <p:nvPicPr>
          <p:cNvPr id="7" name="Picture 6">
            <a:extLst>
              <a:ext uri="{FF2B5EF4-FFF2-40B4-BE49-F238E27FC236}">
                <a16:creationId xmlns:a16="http://schemas.microsoft.com/office/drawing/2014/main" id="{64C8F988-A72D-B1DD-578A-13EE346BEF22}"/>
              </a:ext>
            </a:extLst>
          </p:cNvPr>
          <p:cNvPicPr>
            <a:picLocks noChangeAspect="1"/>
          </p:cNvPicPr>
          <p:nvPr/>
        </p:nvPicPr>
        <p:blipFill>
          <a:blip r:embed="rId3"/>
          <a:stretch>
            <a:fillRect/>
          </a:stretch>
        </p:blipFill>
        <p:spPr>
          <a:xfrm>
            <a:off x="1884343" y="1638522"/>
            <a:ext cx="8898490" cy="4416064"/>
          </a:xfrm>
          <a:prstGeom prst="rect">
            <a:avLst/>
          </a:prstGeom>
        </p:spPr>
      </p:pic>
    </p:spTree>
    <p:extLst>
      <p:ext uri="{BB962C8B-B14F-4D97-AF65-F5344CB8AC3E}">
        <p14:creationId xmlns:p14="http://schemas.microsoft.com/office/powerpoint/2010/main" val="42695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302A6-2F37-CE84-8664-7AB3895BE4A6}"/>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F134F4DA-AB43-77D7-652D-CF4F2CE57F10}"/>
              </a:ext>
            </a:extLst>
          </p:cNvPr>
          <p:cNvGrpSpPr/>
          <p:nvPr/>
        </p:nvGrpSpPr>
        <p:grpSpPr>
          <a:xfrm>
            <a:off x="678132" y="1283113"/>
            <a:ext cx="11068811" cy="646331"/>
            <a:chOff x="648727" y="1192976"/>
            <a:chExt cx="9151157" cy="646331"/>
          </a:xfrm>
        </p:grpSpPr>
        <p:sp>
          <p:nvSpPr>
            <p:cNvPr id="5" name="Oval 4">
              <a:extLst>
                <a:ext uri="{FF2B5EF4-FFF2-40B4-BE49-F238E27FC236}">
                  <a16:creationId xmlns:a16="http://schemas.microsoft.com/office/drawing/2014/main" id="{D95A8C69-1529-01A0-CA45-BCB9A4EAB23B}"/>
                </a:ext>
              </a:extLst>
            </p:cNvPr>
            <p:cNvSpPr/>
            <p:nvPr/>
          </p:nvSpPr>
          <p:spPr>
            <a:xfrm>
              <a:off x="648727" y="1196752"/>
              <a:ext cx="432000" cy="43200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TextBox 5">
              <a:extLst>
                <a:ext uri="{FF2B5EF4-FFF2-40B4-BE49-F238E27FC236}">
                  <a16:creationId xmlns:a16="http://schemas.microsoft.com/office/drawing/2014/main" id="{6CFCDB91-8598-847D-2BA7-E9A46B2F0F7A}"/>
                </a:ext>
              </a:extLst>
            </p:cNvPr>
            <p:cNvSpPr txBox="1"/>
            <p:nvPr/>
          </p:nvSpPr>
          <p:spPr>
            <a:xfrm>
              <a:off x="1271464" y="1192976"/>
              <a:ext cx="8528420"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To populate the pivot table, drag and drop from the </a:t>
              </a:r>
              <a:r>
                <a:rPr lang="en-GB" b="1" dirty="0">
                  <a:latin typeface="Sabon Next LT" panose="02000500000000000000" pitchFamily="2" charset="0"/>
                  <a:cs typeface="Sabon Next LT" panose="02000500000000000000" pitchFamily="2" charset="0"/>
                </a:rPr>
                <a:t>Fields </a:t>
              </a:r>
              <a:r>
                <a:rPr lang="en-GB" dirty="0">
                  <a:latin typeface="Sabon Next LT" panose="02000500000000000000" pitchFamily="2" charset="0"/>
                  <a:cs typeface="Sabon Next LT" panose="02000500000000000000" pitchFamily="2" charset="0"/>
                </a:rPr>
                <a:t>list into either </a:t>
              </a:r>
              <a:r>
                <a:rPr lang="en-GB" b="1" dirty="0">
                  <a:latin typeface="Sabon Next LT" panose="02000500000000000000" pitchFamily="2" charset="0"/>
                  <a:cs typeface="Sabon Next LT" panose="02000500000000000000" pitchFamily="2" charset="0"/>
                </a:rPr>
                <a:t>Filters</a:t>
              </a:r>
              <a:r>
                <a:rPr lang="en-GB" dirty="0">
                  <a:latin typeface="Sabon Next LT" panose="02000500000000000000" pitchFamily="2" charset="0"/>
                  <a:cs typeface="Sabon Next LT" panose="02000500000000000000" pitchFamily="2" charset="0"/>
                </a:rPr>
                <a:t>, </a:t>
              </a:r>
              <a:r>
                <a:rPr lang="en-GB" b="1" dirty="0">
                  <a:latin typeface="Sabon Next LT" panose="02000500000000000000" pitchFamily="2" charset="0"/>
                  <a:cs typeface="Sabon Next LT" panose="02000500000000000000" pitchFamily="2" charset="0"/>
                </a:rPr>
                <a:t>Columns</a:t>
              </a:r>
              <a:r>
                <a:rPr lang="en-GB" dirty="0">
                  <a:latin typeface="Sabon Next LT" panose="02000500000000000000" pitchFamily="2" charset="0"/>
                  <a:cs typeface="Sabon Next LT" panose="02000500000000000000" pitchFamily="2" charset="0"/>
                </a:rPr>
                <a:t>, </a:t>
              </a:r>
              <a:r>
                <a:rPr lang="en-GB" b="1" dirty="0">
                  <a:latin typeface="Sabon Next LT" panose="02000500000000000000" pitchFamily="2" charset="0"/>
                  <a:cs typeface="Sabon Next LT" panose="02000500000000000000" pitchFamily="2" charset="0"/>
                </a:rPr>
                <a:t>Rows</a:t>
              </a:r>
              <a:r>
                <a:rPr lang="en-GB" dirty="0">
                  <a:latin typeface="Sabon Next LT" panose="02000500000000000000" pitchFamily="2" charset="0"/>
                  <a:cs typeface="Sabon Next LT" panose="02000500000000000000" pitchFamily="2" charset="0"/>
                </a:rPr>
                <a:t> or </a:t>
              </a:r>
              <a:r>
                <a:rPr lang="en-GB" b="1" dirty="0">
                  <a:latin typeface="Sabon Next LT" panose="02000500000000000000" pitchFamily="2" charset="0"/>
                  <a:cs typeface="Sabon Next LT" panose="02000500000000000000" pitchFamily="2" charset="0"/>
                </a:rPr>
                <a:t>Values</a:t>
              </a:r>
              <a:r>
                <a:rPr lang="en-GB" dirty="0">
                  <a:latin typeface="Sabon Next LT" panose="02000500000000000000" pitchFamily="2" charset="0"/>
                  <a:cs typeface="Sabon Next LT" panose="02000500000000000000" pitchFamily="2" charset="0"/>
                </a:rPr>
                <a:t>.</a:t>
              </a:r>
            </a:p>
          </p:txBody>
        </p:sp>
      </p:grpSp>
      <p:pic>
        <p:nvPicPr>
          <p:cNvPr id="7" name="Picture 6">
            <a:extLst>
              <a:ext uri="{FF2B5EF4-FFF2-40B4-BE49-F238E27FC236}">
                <a16:creationId xmlns:a16="http://schemas.microsoft.com/office/drawing/2014/main" id="{88DCF96C-73D0-2D9D-433E-FE2E313617AA}"/>
              </a:ext>
            </a:extLst>
          </p:cNvPr>
          <p:cNvPicPr>
            <a:picLocks noChangeAspect="1"/>
          </p:cNvPicPr>
          <p:nvPr/>
        </p:nvPicPr>
        <p:blipFill rotWithShape="1">
          <a:blip r:embed="rId3"/>
          <a:srcRect l="48653" b="42299"/>
          <a:stretch/>
        </p:blipFill>
        <p:spPr>
          <a:xfrm>
            <a:off x="1554953" y="2229982"/>
            <a:ext cx="3565804" cy="3284502"/>
          </a:xfrm>
          <a:prstGeom prst="rect">
            <a:avLst/>
          </a:prstGeom>
        </p:spPr>
      </p:pic>
      <p:pic>
        <p:nvPicPr>
          <p:cNvPr id="8" name="Picture 7">
            <a:extLst>
              <a:ext uri="{FF2B5EF4-FFF2-40B4-BE49-F238E27FC236}">
                <a16:creationId xmlns:a16="http://schemas.microsoft.com/office/drawing/2014/main" id="{A97B3EEC-A853-064C-53A9-B35B25CCDF9A}"/>
              </a:ext>
            </a:extLst>
          </p:cNvPr>
          <p:cNvPicPr>
            <a:picLocks noChangeAspect="1"/>
          </p:cNvPicPr>
          <p:nvPr/>
        </p:nvPicPr>
        <p:blipFill rotWithShape="1">
          <a:blip r:embed="rId4"/>
          <a:srcRect l="70402" t="60332" b="1135"/>
          <a:stretch/>
        </p:blipFill>
        <p:spPr>
          <a:xfrm>
            <a:off x="5361762" y="2229982"/>
            <a:ext cx="5083835" cy="3284502"/>
          </a:xfrm>
          <a:prstGeom prst="rect">
            <a:avLst/>
          </a:prstGeom>
        </p:spPr>
      </p:pic>
    </p:spTree>
    <p:extLst>
      <p:ext uri="{BB962C8B-B14F-4D97-AF65-F5344CB8AC3E}">
        <p14:creationId xmlns:p14="http://schemas.microsoft.com/office/powerpoint/2010/main" val="39803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3CCE0-178F-D339-8E99-9BB391BE65AC}"/>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AEA28956-FE9B-B102-25A0-FC19BCD2F500}"/>
              </a:ext>
            </a:extLst>
          </p:cNvPr>
          <p:cNvGrpSpPr/>
          <p:nvPr/>
        </p:nvGrpSpPr>
        <p:grpSpPr>
          <a:xfrm>
            <a:off x="499798" y="1266626"/>
            <a:ext cx="10573210" cy="432000"/>
            <a:chOff x="648726" y="1196752"/>
            <a:chExt cx="12816661" cy="432000"/>
          </a:xfrm>
        </p:grpSpPr>
        <p:sp>
          <p:nvSpPr>
            <p:cNvPr id="5" name="Oval 4">
              <a:extLst>
                <a:ext uri="{FF2B5EF4-FFF2-40B4-BE49-F238E27FC236}">
                  <a16:creationId xmlns:a16="http://schemas.microsoft.com/office/drawing/2014/main" id="{7F813007-CCE8-10FA-E080-C5EA9673CD65}"/>
                </a:ext>
              </a:extLst>
            </p:cNvPr>
            <p:cNvSpPr/>
            <p:nvPr/>
          </p:nvSpPr>
          <p:spPr>
            <a:xfrm>
              <a:off x="648726" y="1196752"/>
              <a:ext cx="523663" cy="43200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TextBox 5">
              <a:extLst>
                <a:ext uri="{FF2B5EF4-FFF2-40B4-BE49-F238E27FC236}">
                  <a16:creationId xmlns:a16="http://schemas.microsoft.com/office/drawing/2014/main" id="{36A4D367-06D8-5F27-28F8-17A9E30CDAA9}"/>
                </a:ext>
              </a:extLst>
            </p:cNvPr>
            <p:cNvSpPr txBox="1"/>
            <p:nvPr/>
          </p:nvSpPr>
          <p:spPr>
            <a:xfrm>
              <a:off x="1439818" y="1225128"/>
              <a:ext cx="12025569"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For example: to create a table showing donations by recipient by year, the wizard will look like this</a:t>
              </a:r>
            </a:p>
          </p:txBody>
        </p:sp>
      </p:grpSp>
      <p:pic>
        <p:nvPicPr>
          <p:cNvPr id="7" name="Picture 6">
            <a:extLst>
              <a:ext uri="{FF2B5EF4-FFF2-40B4-BE49-F238E27FC236}">
                <a16:creationId xmlns:a16="http://schemas.microsoft.com/office/drawing/2014/main" id="{EA6E25DF-C02A-10AC-A848-57F71CE472BC}"/>
              </a:ext>
            </a:extLst>
          </p:cNvPr>
          <p:cNvPicPr>
            <a:picLocks noChangeAspect="1"/>
          </p:cNvPicPr>
          <p:nvPr/>
        </p:nvPicPr>
        <p:blipFill rotWithShape="1">
          <a:blip r:embed="rId3"/>
          <a:srcRect l="48653" b="42299"/>
          <a:stretch/>
        </p:blipFill>
        <p:spPr>
          <a:xfrm>
            <a:off x="1784659" y="2184157"/>
            <a:ext cx="3517882" cy="3240360"/>
          </a:xfrm>
          <a:prstGeom prst="rect">
            <a:avLst/>
          </a:prstGeom>
        </p:spPr>
      </p:pic>
      <p:pic>
        <p:nvPicPr>
          <p:cNvPr id="8" name="Picture 7">
            <a:extLst>
              <a:ext uri="{FF2B5EF4-FFF2-40B4-BE49-F238E27FC236}">
                <a16:creationId xmlns:a16="http://schemas.microsoft.com/office/drawing/2014/main" id="{1E7F357E-1C22-E2FE-8223-98F229B91CF2}"/>
              </a:ext>
            </a:extLst>
          </p:cNvPr>
          <p:cNvPicPr>
            <a:picLocks noChangeAspect="1"/>
          </p:cNvPicPr>
          <p:nvPr/>
        </p:nvPicPr>
        <p:blipFill rotWithShape="1">
          <a:blip r:embed="rId4"/>
          <a:srcRect l="70402" t="60332" b="1135"/>
          <a:stretch/>
        </p:blipFill>
        <p:spPr>
          <a:xfrm>
            <a:off x="5649664" y="2184157"/>
            <a:ext cx="5015511" cy="3240360"/>
          </a:xfrm>
          <a:prstGeom prst="rect">
            <a:avLst/>
          </a:prstGeom>
        </p:spPr>
      </p:pic>
    </p:spTree>
    <p:extLst>
      <p:ext uri="{BB962C8B-B14F-4D97-AF65-F5344CB8AC3E}">
        <p14:creationId xmlns:p14="http://schemas.microsoft.com/office/powerpoint/2010/main" val="182943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23B8E1-5D92-EA42-5A77-48382265E65E}"/>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967B6104-35C4-A5AC-AB0D-688637391252}"/>
              </a:ext>
            </a:extLst>
          </p:cNvPr>
          <p:cNvGrpSpPr/>
          <p:nvPr/>
        </p:nvGrpSpPr>
        <p:grpSpPr>
          <a:xfrm>
            <a:off x="659900" y="1228420"/>
            <a:ext cx="8896351" cy="432048"/>
            <a:chOff x="648727" y="1196752"/>
            <a:chExt cx="8896351" cy="432048"/>
          </a:xfrm>
        </p:grpSpPr>
        <p:sp>
          <p:nvSpPr>
            <p:cNvPr id="5" name="Oval 4">
              <a:extLst>
                <a:ext uri="{FF2B5EF4-FFF2-40B4-BE49-F238E27FC236}">
                  <a16:creationId xmlns:a16="http://schemas.microsoft.com/office/drawing/2014/main" id="{A6A665FA-E24B-6B71-1967-FA18063C64FC}"/>
                </a:ext>
              </a:extLst>
            </p:cNvPr>
            <p:cNvSpPr/>
            <p:nvPr/>
          </p:nvSpPr>
          <p:spPr>
            <a:xfrm>
              <a:off x="648727"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TextBox 5">
              <a:extLst>
                <a:ext uri="{FF2B5EF4-FFF2-40B4-BE49-F238E27FC236}">
                  <a16:creationId xmlns:a16="http://schemas.microsoft.com/office/drawing/2014/main" id="{8245A09F-99F0-8A58-CA65-DA451451AF51}"/>
                </a:ext>
              </a:extLst>
            </p:cNvPr>
            <p:cNvSpPr txBox="1"/>
            <p:nvPr/>
          </p:nvSpPr>
          <p:spPr>
            <a:xfrm>
              <a:off x="1271464" y="1259468"/>
              <a:ext cx="8273614"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to give the following result:</a:t>
              </a:r>
            </a:p>
          </p:txBody>
        </p:sp>
      </p:grpSp>
      <p:pic>
        <p:nvPicPr>
          <p:cNvPr id="7" name="Picture 6">
            <a:extLst>
              <a:ext uri="{FF2B5EF4-FFF2-40B4-BE49-F238E27FC236}">
                <a16:creationId xmlns:a16="http://schemas.microsoft.com/office/drawing/2014/main" id="{C8BCE78A-96CE-A047-E058-5168C59DCE84}"/>
              </a:ext>
            </a:extLst>
          </p:cNvPr>
          <p:cNvPicPr>
            <a:picLocks noChangeAspect="1"/>
          </p:cNvPicPr>
          <p:nvPr/>
        </p:nvPicPr>
        <p:blipFill>
          <a:blip r:embed="rId3"/>
          <a:stretch>
            <a:fillRect/>
          </a:stretch>
        </p:blipFill>
        <p:spPr>
          <a:xfrm>
            <a:off x="1426030" y="1997422"/>
            <a:ext cx="8894308" cy="3161306"/>
          </a:xfrm>
          <a:prstGeom prst="rect">
            <a:avLst/>
          </a:prstGeom>
        </p:spPr>
      </p:pic>
    </p:spTree>
    <p:extLst>
      <p:ext uri="{BB962C8B-B14F-4D97-AF65-F5344CB8AC3E}">
        <p14:creationId xmlns:p14="http://schemas.microsoft.com/office/powerpoint/2010/main" val="87743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18686-AD2D-DEFD-EC55-30DE05143A2F}"/>
              </a:ext>
            </a:extLst>
          </p:cNvPr>
          <p:cNvSpPr>
            <a:spLocks noGrp="1"/>
          </p:cNvSpPr>
          <p:nvPr>
            <p:ph type="ctrTitle"/>
          </p:nvPr>
        </p:nvSpPr>
        <p:spPr/>
        <p:txBody>
          <a:bodyPr/>
          <a:lstStyle/>
          <a:p>
            <a:r>
              <a:rPr lang="en-CA" dirty="0"/>
              <a:t>filtering pivot tables</a:t>
            </a:r>
            <a:endParaRPr lang="en-US" dirty="0"/>
          </a:p>
        </p:txBody>
      </p:sp>
      <p:sp>
        <p:nvSpPr>
          <p:cNvPr id="4" name="TextBox 3">
            <a:extLst>
              <a:ext uri="{FF2B5EF4-FFF2-40B4-BE49-F238E27FC236}">
                <a16:creationId xmlns:a16="http://schemas.microsoft.com/office/drawing/2014/main" id="{96229D0E-D1DC-089E-88E2-F5476A7771FE}"/>
              </a:ext>
            </a:extLst>
          </p:cNvPr>
          <p:cNvSpPr txBox="1"/>
          <p:nvPr/>
        </p:nvSpPr>
        <p:spPr>
          <a:xfrm>
            <a:off x="404812" y="977900"/>
            <a:ext cx="11394706" cy="646331"/>
          </a:xfrm>
          <a:prstGeom prst="rect">
            <a:avLst/>
          </a:prstGeom>
          <a:noFill/>
        </p:spPr>
        <p:txBody>
          <a:bodyPr wrap="square" rtlCol="0">
            <a:spAutoFit/>
          </a:bodyPr>
          <a:lstStyle/>
          <a:p>
            <a:r>
              <a:rPr lang="en-GB" b="1" dirty="0">
                <a:solidFill>
                  <a:schemeClr val="accent2"/>
                </a:solidFill>
                <a:latin typeface="+mn-lt"/>
              </a:rPr>
              <a:t>If the dataset is too large for even a pivot table to reduce to a manageable size, or you need extra granularity, add a filter or filters.</a:t>
            </a:r>
          </a:p>
        </p:txBody>
      </p:sp>
      <p:grpSp>
        <p:nvGrpSpPr>
          <p:cNvPr id="5" name="Group 4">
            <a:extLst>
              <a:ext uri="{FF2B5EF4-FFF2-40B4-BE49-F238E27FC236}">
                <a16:creationId xmlns:a16="http://schemas.microsoft.com/office/drawing/2014/main" id="{CAA29F63-08CC-E343-4B57-4E2408B409E1}"/>
              </a:ext>
            </a:extLst>
          </p:cNvPr>
          <p:cNvGrpSpPr/>
          <p:nvPr/>
        </p:nvGrpSpPr>
        <p:grpSpPr>
          <a:xfrm>
            <a:off x="1743709" y="2056346"/>
            <a:ext cx="3945312" cy="3577473"/>
            <a:chOff x="1285984" y="1844824"/>
            <a:chExt cx="4397237" cy="3964076"/>
          </a:xfrm>
        </p:grpSpPr>
        <p:sp>
          <p:nvSpPr>
            <p:cNvPr id="6" name="Oval 5">
              <a:extLst>
                <a:ext uri="{FF2B5EF4-FFF2-40B4-BE49-F238E27FC236}">
                  <a16:creationId xmlns:a16="http://schemas.microsoft.com/office/drawing/2014/main" id="{0D345EA2-2A43-DD3F-A778-0AD748942C73}"/>
                </a:ext>
              </a:extLst>
            </p:cNvPr>
            <p:cNvSpPr/>
            <p:nvPr/>
          </p:nvSpPr>
          <p:spPr>
            <a:xfrm>
              <a:off x="1327512" y="184482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7" name="Picture 6">
              <a:extLst>
                <a:ext uri="{FF2B5EF4-FFF2-40B4-BE49-F238E27FC236}">
                  <a16:creationId xmlns:a16="http://schemas.microsoft.com/office/drawing/2014/main" id="{9519A975-DCC9-8643-A040-3A5DCC8A0B47}"/>
                </a:ext>
              </a:extLst>
            </p:cNvPr>
            <p:cNvPicPr>
              <a:picLocks noChangeAspect="1"/>
            </p:cNvPicPr>
            <p:nvPr/>
          </p:nvPicPr>
          <p:blipFill>
            <a:blip r:embed="rId3"/>
            <a:stretch>
              <a:fillRect/>
            </a:stretch>
          </p:blipFill>
          <p:spPr>
            <a:xfrm>
              <a:off x="1285984" y="2784509"/>
              <a:ext cx="4397237" cy="3024391"/>
            </a:xfrm>
            <a:prstGeom prst="rect">
              <a:avLst/>
            </a:prstGeom>
          </p:spPr>
        </p:pic>
        <p:sp>
          <p:nvSpPr>
            <p:cNvPr id="8" name="Rectangle 7">
              <a:extLst>
                <a:ext uri="{FF2B5EF4-FFF2-40B4-BE49-F238E27FC236}">
                  <a16:creationId xmlns:a16="http://schemas.microsoft.com/office/drawing/2014/main" id="{48831BE7-6632-B9D7-98BF-AC54CBD1234B}"/>
                </a:ext>
              </a:extLst>
            </p:cNvPr>
            <p:cNvSpPr/>
            <p:nvPr/>
          </p:nvSpPr>
          <p:spPr>
            <a:xfrm>
              <a:off x="1415480" y="3291965"/>
              <a:ext cx="2020563" cy="26753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CB6FA16-4E7C-75FC-E23C-B54CC4211F9C}"/>
                </a:ext>
              </a:extLst>
            </p:cNvPr>
            <p:cNvSpPr txBox="1"/>
            <p:nvPr/>
          </p:nvSpPr>
          <p:spPr>
            <a:xfrm>
              <a:off x="1847900" y="1901930"/>
              <a:ext cx="3069775" cy="409244"/>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Drag into the </a:t>
              </a:r>
              <a:r>
                <a:rPr lang="en-GB" b="1" dirty="0">
                  <a:latin typeface="Sabon Next LT" panose="02000500000000000000" pitchFamily="2" charset="0"/>
                  <a:cs typeface="Sabon Next LT" panose="02000500000000000000" pitchFamily="2" charset="0"/>
                </a:rPr>
                <a:t>Filters </a:t>
              </a:r>
              <a:r>
                <a:rPr lang="en-GB" dirty="0">
                  <a:latin typeface="Sabon Next LT" panose="02000500000000000000" pitchFamily="2" charset="0"/>
                  <a:cs typeface="Sabon Next LT" panose="02000500000000000000" pitchFamily="2" charset="0"/>
                </a:rPr>
                <a:t>field.</a:t>
              </a:r>
            </a:p>
          </p:txBody>
        </p:sp>
      </p:grpSp>
      <p:grpSp>
        <p:nvGrpSpPr>
          <p:cNvPr id="10" name="Group 9">
            <a:extLst>
              <a:ext uri="{FF2B5EF4-FFF2-40B4-BE49-F238E27FC236}">
                <a16:creationId xmlns:a16="http://schemas.microsoft.com/office/drawing/2014/main" id="{BB44797B-2332-B174-B16E-32D1C99B998C}"/>
              </a:ext>
            </a:extLst>
          </p:cNvPr>
          <p:cNvGrpSpPr/>
          <p:nvPr/>
        </p:nvGrpSpPr>
        <p:grpSpPr>
          <a:xfrm>
            <a:off x="5921342" y="2053517"/>
            <a:ext cx="4519884" cy="3617295"/>
            <a:chOff x="6070439" y="1844824"/>
            <a:chExt cx="5037625" cy="4008201"/>
          </a:xfrm>
        </p:grpSpPr>
        <p:sp>
          <p:nvSpPr>
            <p:cNvPr id="11" name="Oval 10">
              <a:extLst>
                <a:ext uri="{FF2B5EF4-FFF2-40B4-BE49-F238E27FC236}">
                  <a16:creationId xmlns:a16="http://schemas.microsoft.com/office/drawing/2014/main" id="{117555B6-154B-690C-7A32-A59167553143}"/>
                </a:ext>
              </a:extLst>
            </p:cNvPr>
            <p:cNvSpPr/>
            <p:nvPr/>
          </p:nvSpPr>
          <p:spPr>
            <a:xfrm>
              <a:off x="6070439" y="184482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06989DE-0A59-8F22-3858-C0E405D4462E}"/>
                </a:ext>
              </a:extLst>
            </p:cNvPr>
            <p:cNvSpPr txBox="1"/>
            <p:nvPr/>
          </p:nvSpPr>
          <p:spPr>
            <a:xfrm>
              <a:off x="6617253" y="1876182"/>
              <a:ext cx="3902343" cy="71617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filter is now visible above the </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pivot table.</a:t>
              </a:r>
            </a:p>
          </p:txBody>
        </p:sp>
        <p:pic>
          <p:nvPicPr>
            <p:cNvPr id="13" name="Picture 12">
              <a:extLst>
                <a:ext uri="{FF2B5EF4-FFF2-40B4-BE49-F238E27FC236}">
                  <a16:creationId xmlns:a16="http://schemas.microsoft.com/office/drawing/2014/main" id="{967B4EB0-E2A2-583B-685A-6503838B5F56}"/>
                </a:ext>
              </a:extLst>
            </p:cNvPr>
            <p:cNvPicPr>
              <a:picLocks noChangeAspect="1"/>
            </p:cNvPicPr>
            <p:nvPr/>
          </p:nvPicPr>
          <p:blipFill rotWithShape="1">
            <a:blip r:embed="rId4"/>
            <a:srcRect l="10548" t="30050" r="55673" b="33200"/>
            <a:stretch/>
          </p:blipFill>
          <p:spPr>
            <a:xfrm>
              <a:off x="6096000" y="2785817"/>
              <a:ext cx="5012064" cy="3067208"/>
            </a:xfrm>
            <a:prstGeom prst="rect">
              <a:avLst/>
            </a:prstGeom>
          </p:spPr>
        </p:pic>
      </p:grpSp>
    </p:spTree>
    <p:extLst>
      <p:ext uri="{BB962C8B-B14F-4D97-AF65-F5344CB8AC3E}">
        <p14:creationId xmlns:p14="http://schemas.microsoft.com/office/powerpoint/2010/main" val="3688379378"/>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1F74E81-B4F7-4455-9D15-C0AD96177A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0EA0C221-ED51-492D-BD1E-8BBBA6B11909}">
  <ds:schemaRef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http://purl.org/dc/terms/"/>
    <ds:schemaRef ds:uri="http://schemas.microsoft.com/office/2006/documentManagement/types"/>
    <ds:schemaRef ds:uri="d71b1705-8ce6-48a6-82d2-3f914472a107"/>
    <ds:schemaRef ds:uri="563f4685-7473-4039-a801-c2532644dcd1"/>
    <ds:schemaRef ds:uri="http://purl.org/dc/dcmitype/"/>
    <ds:schemaRef ds:uri="http://purl.org/dc/elements/1.1/"/>
    <ds:schemaRef ds:uri="059fecdb-ee26-4135-81c8-712a955c51df"/>
    <ds:schemaRef ds:uri="26d2fa48-a9bb-4686-8122-5406e5c0c038"/>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Date holder</Template>
  <TotalTime>1958</TotalTime>
  <Words>1024</Words>
  <Application>Microsoft Macintosh PowerPoint</Application>
  <PresentationFormat>Widescreen</PresentationFormat>
  <Paragraphs>101</Paragraphs>
  <Slides>10</Slides>
  <Notes>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PowerPoint Presentation</vt:lpstr>
      <vt:lpstr>Creating a pivot table</vt:lpstr>
      <vt:lpstr>2-dimensional pivots, and more</vt:lpstr>
      <vt:lpstr>2-dimensional pivots, and more</vt:lpstr>
      <vt:lpstr>2-dimensional pivots, and more</vt:lpstr>
      <vt:lpstr>2-dimensional pivots, and more</vt:lpstr>
      <vt:lpstr>filtering pivot tables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Abbie Thompson</cp:lastModifiedBy>
  <cp:revision>54</cp:revision>
  <cp:lastPrinted>2015-03-16T15:03:50Z</cp:lastPrinted>
  <dcterms:created xsi:type="dcterms:W3CDTF">2021-10-18T15:46:15Z</dcterms:created>
  <dcterms:modified xsi:type="dcterms:W3CDTF">2023-11-30T16:42:47Z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44076300</vt:r8>
  </property>
  <property fmtid="{D5CDD505-2E9C-101B-9397-08002B2CF9AE}" pid="3" name="xd_Signature">
    <vt:bool>false</vt:bool>
  </property>
  <property fmtid="{D5CDD505-2E9C-101B-9397-08002B2CF9AE}" pid="4" name="xd_ProgID">
    <vt:lpwstr/>
  </property>
  <property fmtid="{D5CDD505-2E9C-101B-9397-08002B2CF9AE}" pid="5" name="_ExtendedDescription">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y fmtid="{D5CDD505-2E9C-101B-9397-08002B2CF9AE}" pid="10" name="ContentTypeId">
    <vt:lpwstr>0x010100265553BD9181624686A68F63ABB446DF</vt:lpwstr>
  </property>
</Properties>
</file>