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256" r:id="rId2"/>
    <p:sldId id="425" r:id="rId3"/>
    <p:sldId id="426" r:id="rId4"/>
    <p:sldId id="434" r:id="rId5"/>
    <p:sldId id="404" r:id="rId6"/>
    <p:sldId id="435" r:id="rId7"/>
    <p:sldId id="436" r:id="rId8"/>
    <p:sldId id="415" r:id="rId9"/>
    <p:sldId id="446" r:id="rId10"/>
    <p:sldId id="443" r:id="rId11"/>
    <p:sldId id="444" r:id="rId12"/>
    <p:sldId id="445" r:id="rId13"/>
    <p:sldId id="405" r:id="rId14"/>
    <p:sldId id="440" r:id="rId15"/>
    <p:sldId id="441" r:id="rId16"/>
    <p:sldId id="414" r:id="rId17"/>
    <p:sldId id="439" r:id="rId18"/>
    <p:sldId id="429" r:id="rId19"/>
    <p:sldId id="438" r:id="rId20"/>
    <p:sldId id="423" r:id="rId21"/>
    <p:sldId id="442" r:id="rId22"/>
    <p:sldId id="447" r:id="rId23"/>
    <p:sldId id="427" r:id="rId24"/>
  </p:sldIdLst>
  <p:sldSz cx="18288000" cy="10287000"/>
  <p:notesSz cx="6858000" cy="9144000"/>
  <p:embeddedFontLst>
    <p:embeddedFont>
      <p:font typeface="Consolas" panose="020B0609020204030204" pitchFamily="49" charset="0"/>
      <p:regular r:id="rId26"/>
      <p:bold r:id="rId27"/>
      <p:italic r:id="rId28"/>
      <p:boldItalic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9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78463" autoAdjust="0"/>
  </p:normalViewPr>
  <p:slideViewPr>
    <p:cSldViewPr>
      <p:cViewPr>
        <p:scale>
          <a:sx n="50" d="100"/>
          <a:sy n="50" d="100"/>
        </p:scale>
        <p:origin x="18" y="41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commentAuthors" Target="commentAuthors.xml"/><Relationship Id="rId35" Type="http://schemas.microsoft.com/office/2018/10/relationships/authors" Target="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66AC54-6E30-B132-36FA-F5D0973D5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409738-8518-D51E-6D96-DAD7B61DCA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91F2E3-17FA-59F4-F7EE-A9B546865D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1DF5F-83DC-5C93-D7B5-93155F59B1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4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678A67-65B1-04E0-37CF-BDACFD702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CA5ED1-EC4A-04AC-A87F-0BD70EA92B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64530F-5C62-4DED-3169-6A5206A0D9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91C6D-3792-481B-359E-EE8ED610C7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06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3F2FE-DC3D-7A1A-4ACD-14EA94BE18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20B78E-1964-06AA-D0C2-ADA2C8DBD2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67BBC2-4126-39AC-7EAC-8183927C62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5E90F-7E93-3536-F365-576D074091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3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21485F-A7CF-3E32-E2BB-FEE0B86F7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825F72-8E06-E4B8-08D5-9FD3C0962C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A1F42F-A3BB-8C6C-C1FF-5D2629FC56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82AC1-96FC-37CF-5AF0-FEB93E097C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82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AF1D4-B80A-3C59-CC31-B3357DA91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ADC3C8-8914-8EFE-3032-BE4E8C4E92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1EE7CB-F846-BADE-45D3-2CBC0F1D9D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08C67-BCF8-1E3D-6BE1-0AC78FFD6B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23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18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8E200-C5AA-9E88-FBF6-5E6FD4C97B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03B2D3-5FEC-6EEE-F903-BC08550BC4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E07FE9-2C3A-87EB-D9BD-B26E4A8D5F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37819-73EF-0783-2AFD-E9F05CF0BA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71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61BC68-0174-F8C0-C50A-CBF6F62B2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6C854B-CF29-7BDD-94FD-114500FBA3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04F923-8149-669B-8A7E-EE096ABBBE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A4164-01C7-E08C-3915-665021C982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83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17362-051E-8052-9840-7547E4511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32BA27-85A8-FBC0-E66A-0C5E3FCA69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21F091-2232-E643-1D4D-D818DD32C0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736AE-C4D2-1716-F769-D0533607F3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ringfestanalytics.com/how-to-understand-record-actions-in-office-scripts-for-excel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ringfestanalytics.com/how-to-understand-function-main-in-office-scripts-for-excel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ringfestanalytics.com/how-to-understand-console-log-in-office-scripts-for-excel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ringfestanalytics.com/office-scripts-for-excel-how-to-share-your-scripts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ringfestanalytics.com/how-to-understand-record-actions-in-office-scripts-for-excel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ringfestanalytics.com/how-to-understand-function-main-in-office-scripts-for-excel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learn.microsoft.com/en-us/office/dev/scripts/testing/platform-limits?tabs=busines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tringfestanalytics.com/how-to-compare-office-scripts-and-vba-for-excel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42796" y="4850092"/>
            <a:ext cx="4745204" cy="54358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0" y="-3440159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Office Scripts for Excel: Getting Started</a:t>
            </a:r>
          </a:p>
        </p:txBody>
      </p:sp>
      <p:sp>
        <p:nvSpPr>
          <p:cNvPr id="2" name="AutoShape 2" descr="Home | Full Stack Modeller">
            <a:extLst>
              <a:ext uri="{FF2B5EF4-FFF2-40B4-BE49-F238E27FC236}">
                <a16:creationId xmlns:a16="http://schemas.microsoft.com/office/drawing/2014/main" id="{6CCAA77C-4E76-640C-066C-F3E39EE1AC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9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8EB55-91D6-C27F-AAC1-D5B7022AE8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8F5155-AC67-B1E7-07B3-815AE617ACA4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26B147-5BD3-802B-DA2F-1AAEA90042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986F1D-83FB-8CDB-184F-AB36F8D41632}"/>
              </a:ext>
            </a:extLst>
          </p:cNvPr>
          <p:cNvSpPr txBox="1"/>
          <p:nvPr/>
        </p:nvSpPr>
        <p:spPr>
          <a:xfrm>
            <a:off x="260431" y="329879"/>
            <a:ext cx="8906720" cy="9169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Record Actions in Office Scripts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Creating a script with Record Actions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Advantages and disadvantages of Record Actions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record-actions.xlsx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Resource: 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https://stringfestanalytics.com/how-to-understand-record-actions-in-office-scripts-for-excel/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 </a:t>
            </a:r>
            <a:endParaRPr lang="en-US" sz="6000" dirty="0">
              <a:solidFill>
                <a:srgbClr val="CF3338"/>
              </a:solidFill>
              <a:latin typeface="Pragmatica" panose="020B0403040502020204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074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BA9E65-753F-14CD-844E-CD353FE10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E22DB1-B9DE-6B49-4EAC-4B83EC49A7DC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25532F-89A3-50D3-6874-3A6C38D8DF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4EC912-826D-D355-3FB5-E6F686505693}"/>
              </a:ext>
            </a:extLst>
          </p:cNvPr>
          <p:cNvSpPr txBox="1"/>
          <p:nvPr/>
        </p:nvSpPr>
        <p:spPr>
          <a:xfrm>
            <a:off x="260431" y="329879"/>
            <a:ext cx="8906720" cy="8987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function main() in Office Scripts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function main() as the heart of Office Scripts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‘Hello, world!’ in Office Scripts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Customizing function main()’s parameters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Open a blank workbook to proceed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Resource: 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https://stringfestanalytics.com/how-to-understand-function-main-in-office-scripts-for-excel/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3142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CE2D92-E493-1DD9-72E6-ACC94BA7A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6F4AE9-80A1-26DB-FCA0-2CF02A251A93}"/>
              </a:ext>
            </a:extLst>
          </p:cNvPr>
          <p:cNvSpPr/>
          <p:nvPr/>
        </p:nvSpPr>
        <p:spPr>
          <a:xfrm>
            <a:off x="12954000" y="0"/>
            <a:ext cx="5334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359C3C-F6DC-89F1-C2E6-400CCA8A16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B0DBF2-77D4-A760-CF57-E60E6CB7A501}"/>
              </a:ext>
            </a:extLst>
          </p:cNvPr>
          <p:cNvSpPr txBox="1"/>
          <p:nvPr/>
        </p:nvSpPr>
        <p:spPr>
          <a:xfrm>
            <a:off x="260430" y="329879"/>
            <a:ext cx="12464969" cy="9255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Exercises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Use Record Actions to: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 Format cells D4-D8 as dates (fixing the serial numbers)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 Sum hours worked in cells C4-C8 and display the total in B1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 Add color to header cells A3-D3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Enhance the script by: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Modifying it to include a user form that asks the user to select the header color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Use a variable in the `main` function to apply the user’s chosen color to the headers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getting-started-challenge.xlsx</a:t>
            </a:r>
          </a:p>
        </p:txBody>
      </p:sp>
    </p:spTree>
    <p:extLst>
      <p:ext uri="{BB962C8B-B14F-4D97-AF65-F5344CB8AC3E}">
        <p14:creationId xmlns:p14="http://schemas.microsoft.com/office/powerpoint/2010/main" val="3469289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3. Debugging &amp; sharing Office Scripts</a:t>
            </a:r>
          </a:p>
        </p:txBody>
      </p:sp>
    </p:spTree>
    <p:extLst>
      <p:ext uri="{BB962C8B-B14F-4D97-AF65-F5344CB8AC3E}">
        <p14:creationId xmlns:p14="http://schemas.microsoft.com/office/powerpoint/2010/main" val="2491588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200E3-03FF-C33B-37A3-157DBBE5A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F9AABC-14AB-F52B-9781-1CFAB616CFD1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962416-2C62-6592-096F-3F56A39891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856ACB-80E4-14D1-6F51-6DD5B1BFA4EB}"/>
              </a:ext>
            </a:extLst>
          </p:cNvPr>
          <p:cNvSpPr txBox="1"/>
          <p:nvPr/>
        </p:nvSpPr>
        <p:spPr>
          <a:xfrm>
            <a:off x="260431" y="329879"/>
            <a:ext cx="8906720" cy="8208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Debugging with console.log()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Print to console with console.log()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How to use this for debugging, particularly in loops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Open a blank workbook to proceed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Resource: 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https://stringfestanalytics.com/how-to-understand-console-log-in-office-scripts-for-excel/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8610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0421F-C5E1-ADD5-ECE4-6375F4060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DC417D-3C2B-9646-8064-7207B5E8C158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E6A925-96D6-30E2-A5B5-35BD6D37A7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39674B-DCCF-96D6-E9FB-01B7CBAB50AF}"/>
              </a:ext>
            </a:extLst>
          </p:cNvPr>
          <p:cNvSpPr txBox="1"/>
          <p:nvPr/>
        </p:nvSpPr>
        <p:spPr>
          <a:xfrm>
            <a:off x="260431" y="329879"/>
            <a:ext cx="8906720" cy="6789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Sharing your Office Scripts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Sharing within a workbook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Sharing with other users in an organization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Sharing outside your organization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sharing-office-scripts.xlsx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Resource: 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https://stringfestanalytics.com/office-scripts-for-excel-how-to-share-your-scripts/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2259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25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0EF64E-978E-DE9E-B1AB-AFA91528E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A71BC5-8684-91C1-6B3F-A1A745B63039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A0EFB8-FBDD-5FBD-D7A8-9920121CAA28}"/>
              </a:ext>
            </a:extLst>
          </p:cNvPr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4. Office Scripts &amp; Power Automate</a:t>
            </a:r>
          </a:p>
        </p:txBody>
      </p:sp>
    </p:spTree>
    <p:extLst>
      <p:ext uri="{BB962C8B-B14F-4D97-AF65-F5344CB8AC3E}">
        <p14:creationId xmlns:p14="http://schemas.microsoft.com/office/powerpoint/2010/main" val="3272495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9169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Record Actions in Office Scripts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Creating a script with Record Actions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Advantages and disadvantages of Record Actions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record-actions.xlsx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Resource: 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https://stringfestanalytics.com/how-to-understand-record-actions-in-office-scripts-for-excel/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 </a:t>
            </a:r>
            <a:endParaRPr lang="en-US" sz="6000" dirty="0">
              <a:solidFill>
                <a:srgbClr val="CF3338"/>
              </a:solidFill>
              <a:latin typeface="Pragmatica" panose="020B0403040502020204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323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25F94E-B737-3C61-BA4F-9D057FD709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DEC930-FC4C-8A29-168D-C325A21F4F60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11EDB7-48B5-AAFD-E6AB-234AE58A63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192770-3A95-249E-8FE8-48F859721D9F}"/>
              </a:ext>
            </a:extLst>
          </p:cNvPr>
          <p:cNvSpPr txBox="1"/>
          <p:nvPr/>
        </p:nvSpPr>
        <p:spPr>
          <a:xfrm>
            <a:off x="260431" y="329879"/>
            <a:ext cx="8906720" cy="8987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function main() in Office Scripts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function main() as the heart of Office Scripts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‘Hello, world!’ in Office Scripts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Customizing function main()’s parameters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Open a blank workbook to proceed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Resource: 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https://stringfestanalytics.com/how-to-understand-function-main-in-office-scripts-for-excel/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0521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7075" y="195640"/>
            <a:ext cx="3130385" cy="408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692" y="2968810"/>
            <a:ext cx="5535359" cy="368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691" y="6002696"/>
            <a:ext cx="7448309" cy="5462681"/>
          </a:xfrm>
          <a:prstGeom prst="rect">
            <a:avLst/>
          </a:prstGeom>
        </p:spPr>
      </p:pic>
      <p:pic>
        <p:nvPicPr>
          <p:cNvPr id="1026" name="Picture 2" descr="Modern data analytics in Excel book cover">
            <a:extLst>
              <a:ext uri="{FF2B5EF4-FFF2-40B4-BE49-F238E27FC236}">
                <a16:creationId xmlns:a16="http://schemas.microsoft.com/office/drawing/2014/main" id="{874ADA5E-A7A7-1D02-C728-513187DE1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1136" y="2210054"/>
            <a:ext cx="3437261" cy="450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icrosoft Most Valuable Professional - Wikipedia">
            <a:extLst>
              <a:ext uri="{FF2B5EF4-FFF2-40B4-BE49-F238E27FC236}">
                <a16:creationId xmlns:a16="http://schemas.microsoft.com/office/drawing/2014/main" id="{36C71929-5967-B93D-05FE-E330D621C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42" y="7832951"/>
            <a:ext cx="5057775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901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88E77-04E4-08C7-1031-1F498D077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ABA32D-D202-8170-BD82-0F9E54BD20DE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D18E09-E000-229F-A637-05EF0B5D11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FCBB0D-A4EB-2FCE-A90E-3128C6AA641C}"/>
              </a:ext>
            </a:extLst>
          </p:cNvPr>
          <p:cNvSpPr txBox="1"/>
          <p:nvPr/>
        </p:nvSpPr>
        <p:spPr>
          <a:xfrm>
            <a:off x="260431" y="329879"/>
            <a:ext cx="8906720" cy="5200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stringfestanalytics.com</a:t>
            </a:r>
          </a:p>
          <a:p>
            <a:endParaRPr lang="en-US" sz="6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Subscribe for updates &amp; access to my data analytics learning resource library</a:t>
            </a: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395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E0308-A988-5B2F-745F-779809069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9E5FDC-46D9-36A3-F755-5479309F8DB5}"/>
              </a:ext>
            </a:extLst>
          </p:cNvPr>
          <p:cNvSpPr/>
          <p:nvPr/>
        </p:nvSpPr>
        <p:spPr>
          <a:xfrm>
            <a:off x="12954000" y="0"/>
            <a:ext cx="5334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AEBE06-37BD-F556-8EE3-6C7B58AC46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DED8E3-EB0A-38EF-7F97-D7875122C9BD}"/>
              </a:ext>
            </a:extLst>
          </p:cNvPr>
          <p:cNvSpPr txBox="1"/>
          <p:nvPr/>
        </p:nvSpPr>
        <p:spPr>
          <a:xfrm>
            <a:off x="260430" y="329879"/>
            <a:ext cx="12464969" cy="9255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Exercises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Use Record Actions to: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 Format cells D4-D8 as dates (fixing the serial numbers)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 Sum hours worked in cells C4-C8 and display the total in B1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 Add color to header cells A3-D3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Enhance the script by: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Modifying it to include a user form that asks the user to select the header color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Use a variable in the `main` function to apply the user’s chosen color to the headers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01-challenge.xlsx</a:t>
            </a:r>
          </a:p>
        </p:txBody>
      </p:sp>
    </p:spTree>
    <p:extLst>
      <p:ext uri="{BB962C8B-B14F-4D97-AF65-F5344CB8AC3E}">
        <p14:creationId xmlns:p14="http://schemas.microsoft.com/office/powerpoint/2010/main" val="2314594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F6F957-60CB-8191-41F3-5D5A5B461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1DFDDDA-45AD-2561-EC7C-E02DF8D8CA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5C59FB-04F2-3B28-7F17-0F7E0A0471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257892-F996-E0ED-3EFE-0F0F74E1C653}"/>
              </a:ext>
            </a:extLst>
          </p:cNvPr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AA72DC-BEC7-C8D0-A47C-E2E5A4FF24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137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323C9-D5F7-C820-78B9-E169BDF23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971779-1F50-1702-DEC1-87CD482189F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C4C7B-C529-5329-03AC-796804551DC1}"/>
              </a:ext>
            </a:extLst>
          </p:cNvPr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57829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Objectives for this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Learn to automate Excel tasks with Office Scripts, improving efficiency.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Use the Script Recorder and main() function to create and modify scripts easily.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Debug and share Office Scripts to streamline team workflows.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Integrate Office Scripts with Power Automate for cross-platform automation.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7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7E5B28-E999-E4C9-EE02-190DC5195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0D62066-20E6-099B-56A3-7AD6C4DD4944}"/>
              </a:ext>
            </a:extLst>
          </p:cNvPr>
          <p:cNvSpPr txBox="1"/>
          <p:nvPr/>
        </p:nvSpPr>
        <p:spPr>
          <a:xfrm>
            <a:off x="520861" y="170082"/>
            <a:ext cx="11979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Office Scripts availability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17241E-EF14-E952-C4E0-0D0F6D522102}"/>
              </a:ext>
            </a:extLst>
          </p:cNvPr>
          <p:cNvSpPr txBox="1"/>
          <p:nvPr/>
        </p:nvSpPr>
        <p:spPr>
          <a:xfrm>
            <a:off x="520861" y="3191948"/>
            <a:ext cx="143931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Please see </a:t>
            </a: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  <a:hlinkClick r:id="rId2"/>
              </a:rPr>
              <a:t>https://learn.microsoft.com/en-us/office/dev/scripts/testing/platform-limits?tabs=business</a:t>
            </a:r>
            <a:endParaRPr lang="en-US" sz="42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 marL="1143000" lvl="1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endParaRPr lang="en-US" sz="4200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9BA6E79F-3CBC-EC9B-079E-6736C36D9E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870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1. Office Scripts vs VBA</a:t>
            </a:r>
          </a:p>
        </p:txBody>
      </p:sp>
    </p:spTree>
    <p:extLst>
      <p:ext uri="{BB962C8B-B14F-4D97-AF65-F5344CB8AC3E}">
        <p14:creationId xmlns:p14="http://schemas.microsoft.com/office/powerpoint/2010/main" val="3953945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944FF4-22E1-65B9-1763-DB0B5F46C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1CC46B0-42ED-FA16-D3F6-F581B0F811A7}"/>
              </a:ext>
            </a:extLst>
          </p:cNvPr>
          <p:cNvSpPr txBox="1"/>
          <p:nvPr/>
        </p:nvSpPr>
        <p:spPr>
          <a:xfrm>
            <a:off x="520861" y="170082"/>
            <a:ext cx="11979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Office Scripts vs VBA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4FEB4E79-811F-D210-5A4C-5BAE5E94C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25AC6D7-1EB1-297F-4633-FE52904DB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647001"/>
              </p:ext>
            </p:extLst>
          </p:nvPr>
        </p:nvGraphicFramePr>
        <p:xfrm>
          <a:off x="762000" y="2051916"/>
          <a:ext cx="15925800" cy="7227185"/>
        </p:xfrm>
        <a:graphic>
          <a:graphicData uri="http://schemas.openxmlformats.org/drawingml/2006/table">
            <a:tbl>
              <a:tblPr firstRow="1" firstCol="1" bandRow="1"/>
              <a:tblGrid>
                <a:gridCol w="5308600">
                  <a:extLst>
                    <a:ext uri="{9D8B030D-6E8A-4147-A177-3AD203B41FA5}">
                      <a16:colId xmlns:a16="http://schemas.microsoft.com/office/drawing/2014/main" val="2847581112"/>
                    </a:ext>
                  </a:extLst>
                </a:gridCol>
                <a:gridCol w="5308600">
                  <a:extLst>
                    <a:ext uri="{9D8B030D-6E8A-4147-A177-3AD203B41FA5}">
                      <a16:colId xmlns:a16="http://schemas.microsoft.com/office/drawing/2014/main" val="926590638"/>
                    </a:ext>
                  </a:extLst>
                </a:gridCol>
                <a:gridCol w="5308600">
                  <a:extLst>
                    <a:ext uri="{9D8B030D-6E8A-4147-A177-3AD203B41FA5}">
                      <a16:colId xmlns:a16="http://schemas.microsoft.com/office/drawing/2014/main" val="1714685041"/>
                    </a:ext>
                  </a:extLst>
                </a:gridCol>
              </a:tblGrid>
              <a:tr h="5572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Aspect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79" marR="75479" marT="75479" marB="754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Office Scripts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79" marR="75479" marT="75479" marB="754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VBA (Visual Basic for Applications)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79" marR="75479" marT="75479" marB="754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39206"/>
                  </a:ext>
                </a:extLst>
              </a:tr>
              <a:tr h="5572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Platform Compatibility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79" marR="75479" marT="75479" marB="754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Primarily designed for Excel on the web.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79" marR="75479" marT="75479" marB="754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Primarily used in Excel desktop applications.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79" marR="75479" marT="75479" marB="754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398726"/>
                  </a:ext>
                </a:extLst>
              </a:tr>
              <a:tr h="3489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Language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79" marR="75479" marT="75479" marB="754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TypeScript/JavaScript.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79" marR="75479" marT="75479" marB="754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VBA (a subset of Visual Basic).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79" marR="75479" marT="75479" marB="754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737101"/>
                  </a:ext>
                </a:extLst>
              </a:tr>
              <a:tr h="9739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Ease of Use</a:t>
                      </a:r>
                      <a:endParaRPr lang="en-US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79" marR="75479" marT="75479" marB="754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Requires familiarity with the JavaScript programming language, particularly the TypeScript superset.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79" marR="75479" marT="75479" marB="754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Requires familiarity with the VBA programming language.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79" marR="75479" marT="75479" marB="754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018085"/>
                  </a:ext>
                </a:extLst>
              </a:tr>
              <a:tr h="7656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Integration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79" marR="75479" marT="75479" marB="754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Can be integrated with Power Automate for automation across Microsoft 365.</a:t>
                      </a:r>
                      <a:endParaRPr lang="en-US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79" marR="75479" marT="75479" marB="754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Can interact with other Office applications through COM (Component Object Model).</a:t>
                      </a:r>
                      <a:endParaRPr lang="en-US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79" marR="75479" marT="75479" marB="754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759691"/>
                  </a:ext>
                </a:extLst>
              </a:tr>
              <a:tr h="7656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Security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79" marR="75479" marT="75479" marB="754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Runs in a more controlled environment, offering a higher level of security.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79" marR="75479" marT="75479" marB="754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Macros can be a security risk if not properly managed.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79" marR="75479" marT="75479" marB="754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41218"/>
                  </a:ext>
                </a:extLst>
              </a:tr>
              <a:tr h="5572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Accessibility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79" marR="75479" marT="75479" marB="754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Accessible primarily through Excel on the web.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79" marR="75479" marT="75479" marB="754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Accessible through Excel desktop applications.</a:t>
                      </a:r>
                      <a:endParaRPr lang="en-US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79" marR="75479" marT="75479" marB="754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13851"/>
                  </a:ext>
                </a:extLst>
              </a:tr>
            </a:tbl>
          </a:graphicData>
        </a:graphic>
      </p:graphicFrame>
      <p:sp>
        <p:nvSpPr>
          <p:cNvPr id="12" name="Rectangle 2">
            <a:extLst>
              <a:ext uri="{FF2B5EF4-FFF2-40B4-BE49-F238E27FC236}">
                <a16:creationId xmlns:a16="http://schemas.microsoft.com/office/drawing/2014/main" id="{7AFA900C-05D4-A44B-43CB-2EC8F4C66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750" y="1584325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14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CA134-AE57-8A39-EE91-093D5C528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645A4A9-4F5E-AA96-2EBB-2056B7D1FA1C}"/>
              </a:ext>
            </a:extLst>
          </p:cNvPr>
          <p:cNvSpPr txBox="1"/>
          <p:nvPr/>
        </p:nvSpPr>
        <p:spPr>
          <a:xfrm>
            <a:off x="520861" y="170082"/>
            <a:ext cx="15925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Office Scripts vs VBA (</a:t>
            </a:r>
            <a:r>
              <a:rPr lang="en-US" sz="9000" dirty="0" err="1">
                <a:latin typeface="Aliens &amp; cows" panose="00000500000000000000" pitchFamily="2" charset="0"/>
              </a:rPr>
              <a:t>contd</a:t>
            </a:r>
            <a:r>
              <a:rPr lang="en-US" sz="9000" dirty="0">
                <a:latin typeface="Aliens &amp; cows" panose="00000500000000000000" pitchFamily="2" charset="0"/>
              </a:rPr>
              <a:t>)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BF0F9BC3-310B-3BD1-CCFA-2FA72123E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B18EB482-C438-EE78-C1A1-32BC07340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750" y="1584325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721C33-A874-3B9B-D740-2D6D5772ED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797811"/>
              </p:ext>
            </p:extLst>
          </p:nvPr>
        </p:nvGraphicFramePr>
        <p:xfrm>
          <a:off x="954393" y="1714500"/>
          <a:ext cx="15544800" cy="7099176"/>
        </p:xfrm>
        <a:graphic>
          <a:graphicData uri="http://schemas.openxmlformats.org/drawingml/2006/table">
            <a:tbl>
              <a:tblPr firstRow="1" firstCol="1" bandRow="1"/>
              <a:tblGrid>
                <a:gridCol w="5181600">
                  <a:extLst>
                    <a:ext uri="{9D8B030D-6E8A-4147-A177-3AD203B41FA5}">
                      <a16:colId xmlns:a16="http://schemas.microsoft.com/office/drawing/2014/main" val="330087946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4197935188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41968489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Recording Capability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Offers a macro recorder to generate scripts.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Offers a macro recorder to generate VBA code.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9723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Deployment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Scripts can be shared across an organization through OneDrive and SharePoint.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Macros are typically shared through the distribution of Excel files.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6175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Performance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Optimized for cloud-based spreadsheets and collaboration.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Optimized for desktop applications, can handle complex tasks efficiently.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06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Development Environment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Integrated development environment (IDE) in Excel.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VBA Editor (VBE) – a separate environment within Excel.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7065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Learning Resources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Limited compared to VBA, but growing as Office Scripts is newer.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Extensive, given VBA’s long history and wide usage.</a:t>
                      </a:r>
                      <a:endParaRPr lang="en-US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698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Automation Capabilities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Suited for lightweight to medium complexity automation tasks.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Capable of handling complex automation tasks, including interaction with Windows API and other external libraries.</a:t>
                      </a:r>
                      <a:endParaRPr lang="en-US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686088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1B695C06-4824-F690-357C-DAF91330E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649413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58D13B-F472-AB3A-5F74-9D2C36EB7BD4}"/>
              </a:ext>
            </a:extLst>
          </p:cNvPr>
          <p:cNvSpPr txBox="1"/>
          <p:nvPr/>
        </p:nvSpPr>
        <p:spPr>
          <a:xfrm>
            <a:off x="1143000" y="9389917"/>
            <a:ext cx="13182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F333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https://stringfestanalytics.com/how-to-compare-office-scripts-and-vba-for-excel/</a:t>
            </a:r>
            <a:r>
              <a:rPr lang="en-US" sz="2800" b="1" dirty="0">
                <a:solidFill>
                  <a:srgbClr val="CF3338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4547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60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AD1E89-DF85-2717-CB7C-611205BA0C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AE8890-A125-C1F7-E345-728BA6EE9AB2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E7C76E-07A8-E205-B090-2AB80EB3A153}"/>
              </a:ext>
            </a:extLst>
          </p:cNvPr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2. Getting started with Office Scripts</a:t>
            </a:r>
          </a:p>
        </p:txBody>
      </p:sp>
    </p:spTree>
    <p:extLst>
      <p:ext uri="{BB962C8B-B14F-4D97-AF65-F5344CB8AC3E}">
        <p14:creationId xmlns:p14="http://schemas.microsoft.com/office/powerpoint/2010/main" val="3139197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2683</TotalTime>
  <Words>909</Words>
  <Application>Microsoft Office PowerPoint</Application>
  <PresentationFormat>Custom</PresentationFormat>
  <Paragraphs>157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Calibri</vt:lpstr>
      <vt:lpstr>Aliens &amp; cows</vt:lpstr>
      <vt:lpstr>Arial</vt:lpstr>
      <vt:lpstr>Normafixed Tryout</vt:lpstr>
      <vt:lpstr>Pragmatica</vt:lpstr>
      <vt:lpstr>Consolas</vt:lpstr>
      <vt:lpstr>Aptos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George Mount</cp:lastModifiedBy>
  <cp:revision>227</cp:revision>
  <dcterms:created xsi:type="dcterms:W3CDTF">2006-08-16T00:00:00Z</dcterms:created>
  <dcterms:modified xsi:type="dcterms:W3CDTF">2024-10-18T21:45:57Z</dcterms:modified>
  <dc:identifier>DADurESpNu8</dc:identifier>
</cp:coreProperties>
</file>