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425" r:id="rId3"/>
    <p:sldId id="426" r:id="rId4"/>
    <p:sldId id="434" r:id="rId5"/>
    <p:sldId id="404" r:id="rId6"/>
    <p:sldId id="435" r:id="rId7"/>
    <p:sldId id="436" r:id="rId8"/>
    <p:sldId id="415" r:id="rId9"/>
    <p:sldId id="446" r:id="rId10"/>
    <p:sldId id="443" r:id="rId11"/>
    <p:sldId id="444" r:id="rId12"/>
    <p:sldId id="445" r:id="rId13"/>
    <p:sldId id="405" r:id="rId14"/>
    <p:sldId id="440" r:id="rId15"/>
    <p:sldId id="441" r:id="rId16"/>
    <p:sldId id="414" r:id="rId17"/>
    <p:sldId id="439" r:id="rId18"/>
    <p:sldId id="429" r:id="rId19"/>
    <p:sldId id="438" r:id="rId20"/>
    <p:sldId id="442" r:id="rId21"/>
    <p:sldId id="447" r:id="rId22"/>
    <p:sldId id="427" r:id="rId23"/>
  </p:sldIdLst>
  <p:sldSz cx="18288000" cy="10287000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0" d="100"/>
          <a:sy n="50" d="100"/>
        </p:scale>
        <p:origin x="132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6AC54-6E30-B132-36FA-F5D0973D5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409738-8518-D51E-6D96-DAD7B61DCA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91F2E3-17FA-59F4-F7EE-A9B546865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1DF5F-83DC-5C93-D7B5-93155F59B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4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78A67-65B1-04E0-37CF-BDACFD702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CA5ED1-EC4A-04AC-A87F-0BD70EA92B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64530F-5C62-4DED-3169-6A5206A0D9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91C6D-3792-481B-359E-EE8ED610C7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06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3F2FE-DC3D-7A1A-4ACD-14EA94BE1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20B78E-1964-06AA-D0C2-ADA2C8DBD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67BBC2-4126-39AC-7EAC-8183927C6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5E90F-7E93-3536-F365-576D07409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3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1485F-A7CF-3E32-E2BB-FEE0B86F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825F72-8E06-E4B8-08D5-9FD3C0962C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A1F42F-A3BB-8C6C-C1FF-5D2629FC5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82AC1-96FC-37CF-5AF0-FEB93E097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82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AF1D4-B80A-3C59-CC31-B3357DA91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ADC3C8-8914-8EFE-3032-BE4E8C4E9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1EE7CB-F846-BADE-45D3-2CBC0F1D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08C67-BCF8-1E3D-6BE1-0AC78FFD6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23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18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8E200-C5AA-9E88-FBF6-5E6FD4C97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03B2D3-5FEC-6EEE-F903-BC08550BC4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E07FE9-2C3A-87EB-D9BD-B26E4A8D5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37819-73EF-0783-2AFD-E9F05CF0B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71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17362-051E-8052-9840-7547E4511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32BA27-85A8-FBC0-E66A-0C5E3FCA69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21F091-2232-E643-1D4D-D818DD32C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736AE-C4D2-1716-F769-D0533607F3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how-to-understand-record-actions-in-office-scripts-for-excel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how-to-understand-function-main-in-office-scripts-for-excel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how-to-understand-console-log-in-office-scripts-for-excel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office-scripts-for-excel-how-to-share-your-script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arn.microsoft.com/en-us/office/dev/scripts/testing/platform-limits?tabs=busines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ngfestanalytics.com/how-to-compare-office-scripts-and-vba-for-excel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Office Scripts for Excel: Getting Started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8EB55-91D6-C27F-AAC1-D5B7022AE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8F5155-AC67-B1E7-07B3-815AE617ACA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26B147-5BD3-802B-DA2F-1AAEA90042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986F1D-83FB-8CDB-184F-AB36F8D41632}"/>
              </a:ext>
            </a:extLst>
          </p:cNvPr>
          <p:cNvSpPr txBox="1"/>
          <p:nvPr/>
        </p:nvSpPr>
        <p:spPr>
          <a:xfrm>
            <a:off x="260431" y="329879"/>
            <a:ext cx="8906720" cy="916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Record Actions in Office Scripts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a script with Record Actions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Advantages and disadvantages of Record Actions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record-actions.xlsx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https://stringfestanalytics.com/how-to-understand-record-actions-in-office-scripts-for-excel/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  <a:endParaRPr lang="en-US" sz="6000" dirty="0">
              <a:solidFill>
                <a:srgbClr val="CF3338"/>
              </a:solidFill>
              <a:latin typeface="Pragmatica" panose="020B0403040502020204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07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A9E65-753F-14CD-844E-CD353FE10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E22DB1-B9DE-6B49-4EAC-4B83EC49A7DC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25532F-89A3-50D3-6874-3A6C38D8DF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4EC912-826D-D355-3FB5-E6F686505693}"/>
              </a:ext>
            </a:extLst>
          </p:cNvPr>
          <p:cNvSpPr txBox="1"/>
          <p:nvPr/>
        </p:nvSpPr>
        <p:spPr>
          <a:xfrm>
            <a:off x="260431" y="329879"/>
            <a:ext cx="8906720" cy="8987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function main() in Office Scripts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function main() as the heart of Office Scripts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‘Hello, world!’ in Office Scripts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Customizing function main()’s parameters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Open a blank workbook to proceed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https://stringfestanalytics.com/how-to-understand-function-main-in-office-scripts-for-excel/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314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E2D92-E493-1DD9-72E6-ACC94BA7A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F4AE9-80A1-26DB-FCA0-2CF02A251A93}"/>
              </a:ext>
            </a:extLst>
          </p:cNvPr>
          <p:cNvSpPr/>
          <p:nvPr/>
        </p:nvSpPr>
        <p:spPr>
          <a:xfrm>
            <a:off x="12954000" y="0"/>
            <a:ext cx="5334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359C3C-F6DC-89F1-C2E6-400CCA8A1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B0DBF2-77D4-A760-CF57-E60E6CB7A501}"/>
              </a:ext>
            </a:extLst>
          </p:cNvPr>
          <p:cNvSpPr txBox="1"/>
          <p:nvPr/>
        </p:nvSpPr>
        <p:spPr>
          <a:xfrm>
            <a:off x="260430" y="329879"/>
            <a:ext cx="12464969" cy="9255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Record Actions to: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 Format cells D4-D8 as dates (fixing the serial numbers)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 Sum hours worked in cells C4-C8 and display the total in B1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 Add color to header cells A3-D3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Enhance the script by: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Modifying it to include a user form that asks the user to select the header color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a variable in the `main` function to apply the user’s chosen color to the headers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getting-started-challenge.xlsx</a:t>
            </a:r>
          </a:p>
        </p:txBody>
      </p:sp>
    </p:spTree>
    <p:extLst>
      <p:ext uri="{BB962C8B-B14F-4D97-AF65-F5344CB8AC3E}">
        <p14:creationId xmlns:p14="http://schemas.microsoft.com/office/powerpoint/2010/main" val="346928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Debugging &amp; sharing Office Scripts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200E3-03FF-C33B-37A3-157DBBE5A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F9AABC-14AB-F52B-9781-1CFAB616CFD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962416-2C62-6592-096F-3F56A39891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856ACB-80E4-14D1-6F51-6DD5B1BFA4EB}"/>
              </a:ext>
            </a:extLst>
          </p:cNvPr>
          <p:cNvSpPr txBox="1"/>
          <p:nvPr/>
        </p:nvSpPr>
        <p:spPr>
          <a:xfrm>
            <a:off x="260431" y="329879"/>
            <a:ext cx="8906720" cy="820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Debugging with console.log()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Print to console with console.log()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How to use this for debugging, particularly in loops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Open a blank workbook to proceed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https://stringfestanalytics.com/how-to-understand-console-log-in-office-scripts-for-excel/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8610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0421F-C5E1-ADD5-ECE4-6375F4060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C417D-3C2B-9646-8064-7207B5E8C158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E6A925-96D6-30E2-A5B5-35BD6D37A7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39674B-DCCF-96D6-E9FB-01B7CBAB50AF}"/>
              </a:ext>
            </a:extLst>
          </p:cNvPr>
          <p:cNvSpPr txBox="1"/>
          <p:nvPr/>
        </p:nvSpPr>
        <p:spPr>
          <a:xfrm>
            <a:off x="260431" y="329879"/>
            <a:ext cx="8906720" cy="756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Sharing your Office Scripts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Sharing within a workbook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Sharing with other users in an organization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Sharing outside your organization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sharing-office-scripts.xlsx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Script: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toc-updater.txt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https://stringfestanalytics.com/office-scripts-for-excel-how-to-share-your-scripts/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2259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EF64E-978E-DE9E-B1AB-AFA91528E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A71BC5-8684-91C1-6B3F-A1A745B6303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0EFB8-FBDD-5FBD-D7A8-9920121CAA28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Office Scripts &amp; Power Automate</a:t>
            </a:r>
          </a:p>
        </p:txBody>
      </p:sp>
    </p:spTree>
    <p:extLst>
      <p:ext uri="{BB962C8B-B14F-4D97-AF65-F5344CB8AC3E}">
        <p14:creationId xmlns:p14="http://schemas.microsoft.com/office/powerpoint/2010/main" val="3272495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20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Scheduling Office Scripts with Power Automate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How can we run Office Scripts on a schedule?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schedule-with-power-automate.xlsx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Script: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toc-updater.txt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https://stringfestanalytics.com/how-to-get-started-with-power-automate-for-excel/</a:t>
            </a:r>
            <a:endParaRPr lang="en-US" sz="36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323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5F94E-B737-3C61-BA4F-9D057FD70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DEC930-FC4C-8A29-168D-C325A21F4F60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11EDB7-48B5-AAFD-E6AB-234AE58A63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192770-3A95-249E-8FE8-48F859721D9F}"/>
              </a:ext>
            </a:extLst>
          </p:cNvPr>
          <p:cNvSpPr txBox="1"/>
          <p:nvPr/>
        </p:nvSpPr>
        <p:spPr>
          <a:xfrm>
            <a:off x="260431" y="329879"/>
            <a:ext cx="8906720" cy="792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Scaling Office Scripts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How can we run an Office Script on multiple workbooks at once (and on schedule)? 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Folder: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multiple-workbooks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Script: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toc-updater.txt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https://stringfestanalytics.com/how-to-run-an-office-script-on-all-excel-workbooks-in-a-folder-with-power-automate/</a:t>
            </a:r>
            <a:endParaRPr lang="en-US" sz="36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52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E0308-A988-5B2F-745F-779809069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9E5FDC-46D9-36A3-F755-5479309F8DB5}"/>
              </a:ext>
            </a:extLst>
          </p:cNvPr>
          <p:cNvSpPr/>
          <p:nvPr/>
        </p:nvSpPr>
        <p:spPr>
          <a:xfrm>
            <a:off x="12954000" y="0"/>
            <a:ext cx="5334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AEBE06-37BD-F556-8EE3-6C7B58A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DED8E3-EB0A-38EF-7F97-D7875122C9BD}"/>
              </a:ext>
            </a:extLst>
          </p:cNvPr>
          <p:cNvSpPr txBox="1"/>
          <p:nvPr/>
        </p:nvSpPr>
        <p:spPr>
          <a:xfrm>
            <a:off x="260430" y="329879"/>
            <a:ext cx="12464969" cy="5365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Folder: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challenge-files</a:t>
            </a: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Record Actions to Autofit and freeze panes in one of the workbooks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Apply this script to all workbooks in the folder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Bonus: Set a user-defined number of rows to freeze (Hint: function main())</a:t>
            </a:r>
          </a:p>
        </p:txBody>
      </p:sp>
    </p:spTree>
    <p:extLst>
      <p:ext uri="{BB962C8B-B14F-4D97-AF65-F5344CB8AC3E}">
        <p14:creationId xmlns:p14="http://schemas.microsoft.com/office/powerpoint/2010/main" val="2314594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6F957-60CB-8191-41F3-5D5A5B461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1DFDDDA-45AD-2561-EC7C-E02DF8D8CA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5C59FB-04F2-3B28-7F17-0F7E0A047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257892-F996-E0ED-3EFE-0F0F74E1C653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A72DC-BEC7-C8D0-A47C-E2E5A4FF2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37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Learn to automate Excel tasks with Office Scripts, improving efficiency.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Use the Script Recorder and main() function to create and modify scripts easily.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Debug and share Office Scripts to streamline team workflows.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Integrate Office Scripts with Power Automate for cross-platform automation.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E5B28-E999-E4C9-EE02-190DC5195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0D62066-20E6-099B-56A3-7AD6C4DD4944}"/>
              </a:ext>
            </a:extLst>
          </p:cNvPr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Office Scripts availability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7241E-EF14-E952-C4E0-0D0F6D522102}"/>
              </a:ext>
            </a:extLst>
          </p:cNvPr>
          <p:cNvSpPr txBox="1"/>
          <p:nvPr/>
        </p:nvSpPr>
        <p:spPr>
          <a:xfrm>
            <a:off x="520861" y="3191948"/>
            <a:ext cx="14393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Please see 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https://learn.microsoft.com/en-us/office/dev/scripts/testing/platform-limits?tabs=business</a:t>
            </a: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9BA6E79F-3CBC-EC9B-079E-6736C36D9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7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Office Scripts vs VBA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44FF4-22E1-65B9-1763-DB0B5F46C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CC46B0-42ED-FA16-D3F6-F581B0F811A7}"/>
              </a:ext>
            </a:extLst>
          </p:cNvPr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Office Scripts vs VBA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4FEB4E79-811F-D210-5A4C-5BAE5E94C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25AC6D7-1EB1-297F-4633-FE52904DB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47001"/>
              </p:ext>
            </p:extLst>
          </p:nvPr>
        </p:nvGraphicFramePr>
        <p:xfrm>
          <a:off x="762000" y="2051916"/>
          <a:ext cx="15925800" cy="7227185"/>
        </p:xfrm>
        <a:graphic>
          <a:graphicData uri="http://schemas.openxmlformats.org/drawingml/2006/table">
            <a:tbl>
              <a:tblPr firstRow="1" firstCol="1" bandRow="1"/>
              <a:tblGrid>
                <a:gridCol w="5308600">
                  <a:extLst>
                    <a:ext uri="{9D8B030D-6E8A-4147-A177-3AD203B41FA5}">
                      <a16:colId xmlns:a16="http://schemas.microsoft.com/office/drawing/2014/main" val="2847581112"/>
                    </a:ext>
                  </a:extLst>
                </a:gridCol>
                <a:gridCol w="5308600">
                  <a:extLst>
                    <a:ext uri="{9D8B030D-6E8A-4147-A177-3AD203B41FA5}">
                      <a16:colId xmlns:a16="http://schemas.microsoft.com/office/drawing/2014/main" val="926590638"/>
                    </a:ext>
                  </a:extLst>
                </a:gridCol>
                <a:gridCol w="5308600">
                  <a:extLst>
                    <a:ext uri="{9D8B030D-6E8A-4147-A177-3AD203B41FA5}">
                      <a16:colId xmlns:a16="http://schemas.microsoft.com/office/drawing/2014/main" val="1714685041"/>
                    </a:ext>
                  </a:extLst>
                </a:gridCol>
              </a:tblGrid>
              <a:tr h="5572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Aspect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Office Scripts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VBA (Visual Basic for Applications)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39206"/>
                  </a:ext>
                </a:extLst>
              </a:tr>
              <a:tr h="5572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Platform Compatibility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Primarily designed for Excel on the web.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Primarily used in Excel desktop applications.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398726"/>
                  </a:ext>
                </a:extLst>
              </a:tr>
              <a:tr h="3489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Language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TypeScript/JavaScript.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VBA (a subset of Visual Basic).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737101"/>
                  </a:ext>
                </a:extLst>
              </a:tr>
              <a:tr h="9739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Ease of Use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Requires familiarity with the JavaScript programming language, particularly the TypeScript superset.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Requires familiarity with the VBA programming language.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018085"/>
                  </a:ext>
                </a:extLst>
              </a:tr>
              <a:tr h="7656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Integration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Can be integrated with Power Automate for automation across Microsoft 365.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Can interact with other Office applications through COM (Component Object Model).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759691"/>
                  </a:ext>
                </a:extLst>
              </a:tr>
              <a:tr h="7656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Security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Runs in a more controlled environment, offering a higher level of security.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Macros can be a security risk if not properly managed.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1218"/>
                  </a:ext>
                </a:extLst>
              </a:tr>
              <a:tr h="5572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Accessibility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Accessible primarily through Excel on the web.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Accessible through Excel desktop applications.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13851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7AFA900C-05D4-A44B-43CB-2EC8F4C66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1584325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1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CA134-AE57-8A39-EE91-093D5C528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645A4A9-4F5E-AA96-2EBB-2056B7D1FA1C}"/>
              </a:ext>
            </a:extLst>
          </p:cNvPr>
          <p:cNvSpPr txBox="1"/>
          <p:nvPr/>
        </p:nvSpPr>
        <p:spPr>
          <a:xfrm>
            <a:off x="520861" y="170082"/>
            <a:ext cx="1592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Office Scripts vs VBA (</a:t>
            </a:r>
            <a:r>
              <a:rPr lang="en-US" sz="9000" dirty="0" err="1">
                <a:latin typeface="Aliens &amp; cows" panose="00000500000000000000" pitchFamily="2" charset="0"/>
              </a:rPr>
              <a:t>contd</a:t>
            </a:r>
            <a:r>
              <a:rPr lang="en-US" sz="9000" dirty="0">
                <a:latin typeface="Aliens &amp; cows" panose="00000500000000000000" pitchFamily="2" charset="0"/>
              </a:rPr>
              <a:t>)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BF0F9BC3-310B-3BD1-CCFA-2FA72123E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B18EB482-C438-EE78-C1A1-32BC07340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1584325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721C33-A874-3B9B-D740-2D6D5772E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797811"/>
              </p:ext>
            </p:extLst>
          </p:nvPr>
        </p:nvGraphicFramePr>
        <p:xfrm>
          <a:off x="954393" y="1714500"/>
          <a:ext cx="15544800" cy="7099176"/>
        </p:xfrm>
        <a:graphic>
          <a:graphicData uri="http://schemas.openxmlformats.org/drawingml/2006/table">
            <a:tbl>
              <a:tblPr firstRow="1" firstCol="1" bandRow="1"/>
              <a:tblGrid>
                <a:gridCol w="5181600">
                  <a:extLst>
                    <a:ext uri="{9D8B030D-6E8A-4147-A177-3AD203B41FA5}">
                      <a16:colId xmlns:a16="http://schemas.microsoft.com/office/drawing/2014/main" val="330087946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4197935188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41968489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Recording Capability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Offers a macro recorder to generate scripts.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Offers a macro recorder to generate VBA code.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972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Deployment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Scripts can be shared across an organization through OneDrive and SharePoint.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Macros are typically shared through the distribution of Excel files.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617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Optimized for cloud-based spreadsheets and collaboration.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Optimized for desktop applications, can handle complex tasks efficiently.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06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Development Environment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Integrated development environment (IDE) in Excel.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VBA Editor (VBE) – a separate environment within Excel.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06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Learning Resources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Limited compared to VBA, but growing as Office Scripts is newer.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Extensive, given VBA’s long history and wide usage.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698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Automation Capabilities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Suited for lightweight to medium complexity automation tasks.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Capable of handling complex automation tasks, including interaction with Windows API and other external libraries.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686088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1B695C06-4824-F690-357C-DAF91330E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49413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8D13B-F472-AB3A-5F74-9D2C36EB7BD4}"/>
              </a:ext>
            </a:extLst>
          </p:cNvPr>
          <p:cNvSpPr txBox="1"/>
          <p:nvPr/>
        </p:nvSpPr>
        <p:spPr>
          <a:xfrm>
            <a:off x="1143000" y="9389917"/>
            <a:ext cx="1318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F333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https://stringfestanalytics.com/how-to-compare-office-scripts-and-vba-for-excel/</a:t>
            </a:r>
            <a:r>
              <a:rPr lang="en-US" sz="2800" b="1" dirty="0">
                <a:solidFill>
                  <a:srgbClr val="CF3338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454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D1E89-DF85-2717-CB7C-611205BA0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AE8890-A125-C1F7-E345-728BA6EE9AB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E7C76E-07A8-E205-B090-2AB80EB3A153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Getting started with Office Scripts</a:t>
            </a:r>
          </a:p>
        </p:txBody>
      </p:sp>
    </p:spTree>
    <p:extLst>
      <p:ext uri="{BB962C8B-B14F-4D97-AF65-F5344CB8AC3E}">
        <p14:creationId xmlns:p14="http://schemas.microsoft.com/office/powerpoint/2010/main" val="3139197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</TotalTime>
  <Words>843</Words>
  <Application>Microsoft Office PowerPoint</Application>
  <PresentationFormat>Custom</PresentationFormat>
  <Paragraphs>145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Normafixed Tryout</vt:lpstr>
      <vt:lpstr>Pragmatica</vt:lpstr>
      <vt:lpstr>Consolas</vt:lpstr>
      <vt:lpstr>Aliens &amp; cows</vt:lpstr>
      <vt:lpstr>Aptos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228</cp:revision>
  <dcterms:created xsi:type="dcterms:W3CDTF">2006-08-16T00:00:00Z</dcterms:created>
  <dcterms:modified xsi:type="dcterms:W3CDTF">2024-10-20T13:00:42Z</dcterms:modified>
  <dc:identifier>DADurESpNu8</dc:identifier>
</cp:coreProperties>
</file>