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348" r:id="rId5"/>
    <p:sldId id="260" r:id="rId6"/>
    <p:sldId id="435" r:id="rId7"/>
    <p:sldId id="395" r:id="rId8"/>
    <p:sldId id="393" r:id="rId9"/>
    <p:sldId id="412" r:id="rId10"/>
    <p:sldId id="436" r:id="rId11"/>
    <p:sldId id="438" r:id="rId12"/>
    <p:sldId id="325" r:id="rId13"/>
    <p:sldId id="326" r:id="rId14"/>
    <p:sldId id="327" r:id="rId15"/>
    <p:sldId id="437" r:id="rId16"/>
    <p:sldId id="328" r:id="rId17"/>
    <p:sldId id="275" r:id="rId18"/>
    <p:sldId id="350"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Consolas" panose="020B0609020204030204" pitchFamily="49" charset="0"/>
      <p:regular r:id="rId25"/>
      <p:bold r:id="rId26"/>
      <p:italic r:id="rId27"/>
      <p:boldItalic r:id="rId28"/>
    </p:embeddedFont>
    <p:embeddedFont>
      <p:font typeface="Gidole" panose="02000503000000000000" pitchFamily="2" charset="0"/>
      <p:regular r:id="rId29"/>
    </p:embeddedFont>
    <p:embeddedFont>
      <p:font typeface="League Spartan" panose="020B0604020202020204" charset="0"/>
      <p:regular r:id="rId30"/>
    </p:embeddedFont>
    <p:embeddedFont>
      <p:font typeface="Open Sans Extra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8" clrIdx="0">
    <p:extLst>
      <p:ext uri="{19B8F6BF-5375-455C-9EA6-DF929625EA0E}">
        <p15:presenceInfo xmlns:p15="http://schemas.microsoft.com/office/powerpoint/2012/main" userId="57d2ab2a84d54c81" providerId="Windows Live"/>
      </p:ext>
    </p:extLst>
  </p:cmAuthor>
  <p:cmAuthor id="2" name="George Mount" initials="GM [2]" lastIdx="2" clrIdx="1">
    <p:extLst>
      <p:ext uri="{19B8F6BF-5375-455C-9EA6-DF929625EA0E}">
        <p15:presenceInfo xmlns:p15="http://schemas.microsoft.com/office/powerpoint/2012/main" userId="George Mou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D3935"/>
    <a:srgbClr val="CF33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2606" autoAdjust="0"/>
  </p:normalViewPr>
  <p:slideViewPr>
    <p:cSldViewPr>
      <p:cViewPr varScale="1">
        <p:scale>
          <a:sx n="50" d="100"/>
          <a:sy n="50" d="100"/>
        </p:scale>
        <p:origin x="946" y="62"/>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7/1/2020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2871408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have a house rule on </a:t>
            </a:r>
            <a:r>
              <a:rPr lang="en-US" dirty="0" err="1"/>
              <a:t>Jupyter</a:t>
            </a:r>
            <a:r>
              <a:rPr lang="en-US" dirty="0"/>
              <a:t> which is to not panic.  There will be a LOT of stuff thrown at you and some of the code may not be familiar to you at all. You may be confused at some of the code we have and I will tell you to not pay attention to it.</a:t>
            </a:r>
          </a:p>
          <a:p>
            <a:endParaRPr lang="en-US" dirty="0"/>
          </a:p>
          <a:p>
            <a:r>
              <a:rPr lang="en-US" dirty="0"/>
              <a:t>Again the focus of this course is to get you excited about how you can drive and automate Excel from Python. I definitely suggest you take some time to learn more Python after the course, and I have some recommended resources for you in the conclusion. But until then, let’s head to </a:t>
            </a:r>
            <a:r>
              <a:rPr lang="en-US" dirty="0" err="1"/>
              <a:t>Jupyter</a:t>
            </a:r>
            <a:r>
              <a:rPr lang="en-US" dirty="0"/>
              <a:t>. </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1134773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final questions? </a:t>
            </a:r>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2284183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we are at the end of our whirlwind tour! Here is some future learning for you and some things to check out on the O’Reilly learning platform.</a:t>
            </a:r>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2090990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If you are interested in learning more, I suggest your first order of busines be to download this </a:t>
            </a:r>
            <a:r>
              <a:rPr lang="en-US" i="0" dirty="0" err="1"/>
              <a:t>xlsxwriter</a:t>
            </a:r>
            <a:r>
              <a:rPr lang="en-US" i="0" dirty="0"/>
              <a:t> documentation. We really scratched the surface of what’s possible with the package. There’s a lot more that is available, so if you are working on automating an Excel report, I would check the guide to see what steps are available for you. </a:t>
            </a:r>
          </a:p>
          <a:p>
            <a:endParaRPr lang="en-US" i="0" dirty="0"/>
          </a:p>
          <a:p>
            <a:r>
              <a:rPr lang="en-US" i="0" dirty="0"/>
              <a:t>I would also suggest spending some more time with Python itself and getting comfortable with the Pythonic way of operating with data.  You’ve also seen some of pandas at the beginning and end of this course, this package will blow your mind with how it can help you analyze data. </a:t>
            </a:r>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480504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we’ve been operating on a shared O’Reilly server, but if you want to practice on your own computer, you can download Python a few ways, but I suggest downloading it from Anaconda. Remember that anyone can take the Python code and do what they want with it.  This Anaconda group has bundled the code with some other awesome functionalities, and they offer a starter version to individuals for free. So then you can have it on your own computer to use Python. </a:t>
            </a:r>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316071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like this book because it can show you how to automate all sorts of things in Python, including spreadsheets – and in fact, this book uses a different free package to automate Excel, so that is interesting to get a different perspective like that. But this will show you how to manipulate Google Sheets, send emails, Word Docs, </a:t>
            </a:r>
            <a:r>
              <a:rPr lang="en-US" dirty="0" err="1"/>
              <a:t>etc</a:t>
            </a:r>
            <a:r>
              <a:rPr lang="en-US" dirty="0"/>
              <a:t>, so maybe you would want to not just write the workbook from Python but then send it out over email,  read this book and learn how. </a:t>
            </a:r>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837595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book will teach you more about using Python for data analysis, so for example maybe you want to read in some data and then run the descriptive statistics and re-calculate any columns. This book will have a lot about `pandas` which is going to be your ally for anytime you are working with spreadsheet-like data in Python.</a:t>
            </a:r>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2954757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17</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final questions? </a:t>
            </a:r>
          </a:p>
        </p:txBody>
      </p:sp>
      <p:sp>
        <p:nvSpPr>
          <p:cNvPr id="4" name="Slide Number Placeholder 3"/>
          <p:cNvSpPr>
            <a:spLocks noGrp="1"/>
          </p:cNvSpPr>
          <p:nvPr>
            <p:ph type="sldNum" sz="quarter" idx="5"/>
          </p:nvPr>
        </p:nvSpPr>
        <p:spPr/>
        <p:txBody>
          <a:bodyPr/>
          <a:lstStyle/>
          <a:p>
            <a:fld id="{FFB500C5-13F7-48FC-8160-C29AECF6C602}" type="slidenum">
              <a:rPr lang="en-US" smtClean="0"/>
              <a:t>18</a:t>
            </a:fld>
            <a:endParaRPr lang="en-US"/>
          </a:p>
        </p:txBody>
      </p:sp>
    </p:spTree>
    <p:extLst>
      <p:ext uri="{BB962C8B-B14F-4D97-AF65-F5344CB8AC3E}">
        <p14:creationId xmlns:p14="http://schemas.microsoft.com/office/powerpoint/2010/main" val="73742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me, you already learned this.</a:t>
            </a:r>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3247169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we have a </a:t>
            </a:r>
            <a:r>
              <a:rPr lang="en-US" i="1" dirty="0"/>
              <a:t>ton </a:t>
            </a:r>
            <a:r>
              <a:rPr lang="en-US" i="0" dirty="0"/>
              <a:t>of stuff to do today so I apologize now if we don’t get through it all. </a:t>
            </a:r>
          </a:p>
          <a:p>
            <a:r>
              <a:rPr lang="en-US" i="0" dirty="0"/>
              <a:t>Our focus is really going to be how to drive Excel from Python, you will see a couple of ways to do that. Not only will we write data to workbooks but we will use Python to do things like format cells, insert tables and manipulate other workbook properties.</a:t>
            </a:r>
          </a:p>
          <a:p>
            <a:endParaRPr lang="en-US" i="0" dirty="0"/>
          </a:p>
          <a:p>
            <a:r>
              <a:rPr lang="en-US" i="0" dirty="0"/>
              <a:t>If you’ve ever used VBA, you will see some comparisons, but the nice thing about Python is it integrates with so many outside functionalities for things like data analysis and data visualization. There is a </a:t>
            </a:r>
            <a:r>
              <a:rPr lang="en-US" i="1" dirty="0"/>
              <a:t>lot </a:t>
            </a:r>
            <a:r>
              <a:rPr lang="en-US" i="0" dirty="0"/>
              <a:t>that Python can do, but again we are going to focus on driving Excel, so for the most part I will fill out any code for you that has to </a:t>
            </a:r>
            <a:r>
              <a:rPr lang="en-US" i="0" dirty="0" err="1"/>
              <a:t>dowith</a:t>
            </a:r>
            <a:r>
              <a:rPr lang="en-US" i="0" dirty="0"/>
              <a:t> the data manipulation or visualization, you will focus on the code to drive Excel, and I have some great resources if you are interested in learning Python further. </a:t>
            </a:r>
          </a:p>
          <a:p>
            <a:endParaRPr lang="en-US" i="0" dirty="0"/>
          </a:p>
          <a:p>
            <a:r>
              <a:rPr lang="en-US" i="0" dirty="0"/>
              <a:t>We will be working in </a:t>
            </a:r>
            <a:r>
              <a:rPr lang="en-US" i="0" dirty="0" err="1"/>
              <a:t>Jupyter</a:t>
            </a:r>
            <a:r>
              <a:rPr lang="en-US" i="0" dirty="0"/>
              <a:t> notebooks to conduct this analysis and you will see this is a great medium for storytelling with code, as it were.</a:t>
            </a:r>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211131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Excel class, so we won’t be looking at PowerPoint the whole time – to follow along, you will see that all assets are divided by section.</a:t>
            </a:r>
          </a:p>
          <a:p>
            <a:r>
              <a:rPr lang="en-US" dirty="0"/>
              <a:t>Some of our Excel time will be Demos – for this I will be walking through some procedure in Excel.</a:t>
            </a:r>
          </a:p>
          <a:p>
            <a:r>
              <a:rPr lang="en-US" dirty="0"/>
              <a:t>If you need any datasets they will be included in each sub-folder. </a:t>
            </a:r>
          </a:p>
          <a:p>
            <a:r>
              <a:rPr lang="en-US" dirty="0"/>
              <a:t>Then there may be a Drill where you will work on it for yourself during some specified period of time. </a:t>
            </a:r>
          </a:p>
          <a:p>
            <a:r>
              <a:rPr lang="en-US" dirty="0"/>
              <a:t>	I have provided written notes/instructions about the Demos which you can refer to while working on the Drills. </a:t>
            </a:r>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take a moment to situate Python and Excel with what we are achieving here. One thing I want you to take away from this is that I am NOT suggesting you abandon Excel from your daily workflow. So let’s do some comparing, contrasting and situating these tools in the context of data analysis. </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1928049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 know this by now but yes, Python is a coding language, and we will be coding in this class, and I really hope you take the opportunity in the drills to make this knowledge your own.</a:t>
            </a:r>
          </a:p>
          <a:p>
            <a:endParaRPr lang="en-US" dirty="0"/>
          </a:p>
          <a:p>
            <a:r>
              <a:rPr lang="en-US" dirty="0"/>
              <a:t>One important trait of Python which in fact our course really depends on is that Python is open-source: that is, anyone can repurpose, re-use and remix the Python code as they will. In our case, a guy named John McNamara came up with this software that anyone can load to drive Excel workbooks from Python. </a:t>
            </a:r>
          </a:p>
          <a:p>
            <a:endParaRPr lang="en-US" dirty="0"/>
          </a:p>
          <a:p>
            <a:r>
              <a:rPr lang="en-US" dirty="0"/>
              <a:t>That is great that there are is so much generous, free software out there,  but remember that these are volunteer and not commercial products. There is no 800 number to call when things break. All that said, I would not make that limitation preclude you from using Python, but I do think it’s important to place where Python is coming from as an open-source project and what the implications for that are. </a:t>
            </a:r>
          </a:p>
          <a:p>
            <a:endParaRPr lang="en-US" dirty="0"/>
          </a:p>
          <a:p>
            <a:r>
              <a:rPr lang="en-US" dirty="0"/>
              <a:t>Finally, Python itself is not a spreadsheet or database in itself; we can gather and interact with data from these sources using Python but we don’t want to use Python itself to really store and distribute data. So you are already starting to see some of the differences across these tools. Let’s look at a great visualization to add further context. </a:t>
            </a:r>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193726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like this “Data Products” </a:t>
            </a:r>
            <a:r>
              <a:rPr lang="en-US" dirty="0" err="1"/>
              <a:t>venn</a:t>
            </a:r>
            <a:r>
              <a:rPr lang="en-US" dirty="0"/>
              <a:t> diagram that compares and contrasts the types of tools when we work with data. You see that we have spreadsheets in one ring, databases in another and statistical programming in the last one. We can use these tools in tandem to build data products. In our case, we may pull data from databases, perform analysis and then push that to our end users as Excel reports, and then finally our end users can perform quick envelope-math calculations from spreadsheets. They all connect, it’s important to see these as part of a </a:t>
            </a:r>
            <a:r>
              <a:rPr lang="en-US" dirty="0" err="1"/>
              <a:t>venn</a:t>
            </a:r>
            <a:r>
              <a:rPr lang="en-US" dirty="0"/>
              <a:t> diagram or a pipeline. </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3414069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So I will absolutely not be suggesting that you delete Excel from your computer. Anything but that. You are going to make Excel even more powerful by combining it with Python, and vice versa. </a:t>
            </a:r>
          </a:p>
          <a:p>
            <a:endParaRPr lang="en-US" i="0" dirty="0"/>
          </a:p>
          <a:p>
            <a:r>
              <a:rPr lang="en-US" i="0" dirty="0"/>
              <a:t>We want to see them as friends. </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831005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begin our </a:t>
            </a:r>
            <a:r>
              <a:rPr lang="en-US" dirty="0" err="1"/>
              <a:t>Jupyter</a:t>
            </a:r>
            <a:r>
              <a:rPr lang="en-US" dirty="0"/>
              <a:t> journey and learn about Python! But one last thing…</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216010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github.com/jmcnamara/XlsxWriter/blob/master/docs/XlsxWriter.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http://www.datacommunitydc.org/blog/2013/09/the-data-products-venn-diagram"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053" y="6053"/>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a:off x="-2758122" y="16512"/>
            <a:ext cx="5529960" cy="4788945"/>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2642538" y="1211424"/>
            <a:ext cx="13130342" cy="56192"/>
          </a:xfrm>
          <a:prstGeom prst="rect">
            <a:avLst/>
          </a:prstGeom>
          <a:solidFill>
            <a:srgbClr val="3D3935"/>
          </a:solidFill>
        </p:spPr>
      </p:sp>
      <p:pic>
        <p:nvPicPr>
          <p:cNvPr id="7" name="Picture 7"/>
          <p:cNvPicPr>
            <a:picLocks noChangeAspect="1"/>
          </p:cNvPicPr>
          <p:nvPr/>
        </p:nvPicPr>
        <p:blipFill>
          <a:blip r:embed="rId3"/>
          <a:srcRect/>
          <a:stretch>
            <a:fillRect/>
          </a:stretch>
        </p:blipFill>
        <p:spPr>
          <a:xfrm>
            <a:off x="11095486" y="-952760"/>
            <a:ext cx="6699438" cy="4911526"/>
          </a:xfrm>
          <a:prstGeom prst="rect">
            <a:avLst/>
          </a:prstGeom>
        </p:spPr>
      </p:pic>
      <p:sp>
        <p:nvSpPr>
          <p:cNvPr id="8" name="TextBox 8"/>
          <p:cNvSpPr txBox="1"/>
          <p:nvPr/>
        </p:nvSpPr>
        <p:spPr>
          <a:xfrm>
            <a:off x="4323990" y="6819900"/>
            <a:ext cx="13542992" cy="2830903"/>
          </a:xfrm>
          <a:prstGeom prst="rect">
            <a:avLst/>
          </a:prstGeom>
        </p:spPr>
        <p:txBody>
          <a:bodyPr lIns="0" tIns="0" rIns="0" bIns="0" rtlCol="0" anchor="t">
            <a:spAutoFit/>
          </a:bodyPr>
          <a:lstStyle/>
          <a:p>
            <a:pPr algn="r">
              <a:lnSpc>
                <a:spcPts val="10900"/>
              </a:lnSpc>
            </a:pPr>
            <a:r>
              <a:rPr lang="en-US" sz="10000" spc="600" dirty="0">
                <a:solidFill>
                  <a:srgbClr val="000000"/>
                </a:solidFill>
                <a:latin typeface="League Spartan Bold"/>
              </a:rPr>
              <a:t>PYTHON-POWERED EXCEL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2709"/>
            <a:ext cx="3419237" cy="341376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4" name="Group 4"/>
          <p:cNvGrpSpPr/>
          <p:nvPr/>
        </p:nvGrpSpPr>
        <p:grpSpPr>
          <a:xfrm rot="-10800000">
            <a:off x="-2110659" y="-189185"/>
            <a:ext cx="4221318" cy="365566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6" name="Picture 6"/>
          <p:cNvPicPr>
            <a:picLocks noChangeAspect="1"/>
          </p:cNvPicPr>
          <p:nvPr/>
        </p:nvPicPr>
        <p:blipFill>
          <a:blip r:embed="rId3"/>
          <a:srcRect b="44190"/>
          <a:stretch>
            <a:fillRect/>
          </a:stretch>
        </p:blipFill>
        <p:spPr>
          <a:xfrm>
            <a:off x="16095120" y="9265255"/>
            <a:ext cx="2013122" cy="823680"/>
          </a:xfrm>
          <a:prstGeom prst="rect">
            <a:avLst/>
          </a:prstGeom>
        </p:spPr>
      </p:pic>
      <p:sp>
        <p:nvSpPr>
          <p:cNvPr id="8" name="TextBox 9">
            <a:extLst>
              <a:ext uri="{FF2B5EF4-FFF2-40B4-BE49-F238E27FC236}">
                <a16:creationId xmlns:a16="http://schemas.microsoft.com/office/drawing/2014/main" id="{95DBBB79-AB62-4C82-8897-C99065FDD683}"/>
              </a:ext>
            </a:extLst>
          </p:cNvPr>
          <p:cNvSpPr txBox="1"/>
          <p:nvPr/>
        </p:nvSpPr>
        <p:spPr>
          <a:xfrm>
            <a:off x="1333353" y="1272248"/>
            <a:ext cx="15621294" cy="6865341"/>
          </a:xfrm>
          <a:prstGeom prst="rect">
            <a:avLst/>
          </a:prstGeom>
        </p:spPr>
        <p:txBody>
          <a:bodyPr wrap="square" lIns="0" tIns="0" rIns="0" bIns="0" rtlCol="0" anchor="t">
            <a:spAutoFit/>
          </a:bodyPr>
          <a:lstStyle/>
          <a:p>
            <a:pPr algn="ctr">
              <a:lnSpc>
                <a:spcPct val="150000"/>
              </a:lnSpc>
            </a:pPr>
            <a:r>
              <a:rPr lang="en-US" sz="9600" spc="375" dirty="0">
                <a:solidFill>
                  <a:srgbClr val="000000"/>
                </a:solidFill>
                <a:latin typeface="League Spartan Bold"/>
              </a:rPr>
              <a:t>HOUSE RULES ON JUPYTER: </a:t>
            </a:r>
          </a:p>
          <a:p>
            <a:pPr algn="ctr">
              <a:lnSpc>
                <a:spcPct val="150000"/>
              </a:lnSpc>
            </a:pPr>
            <a:r>
              <a:rPr lang="en-US" sz="11500" spc="375" dirty="0">
                <a:solidFill>
                  <a:schemeClr val="bg1">
                    <a:lumMod val="50000"/>
                  </a:schemeClr>
                </a:solidFill>
                <a:latin typeface="League Spartan Bold"/>
              </a:rPr>
              <a:t>DON’T PANIC</a:t>
            </a:r>
          </a:p>
        </p:txBody>
      </p:sp>
    </p:spTree>
    <p:extLst>
      <p:ext uri="{BB962C8B-B14F-4D97-AF65-F5344CB8AC3E}">
        <p14:creationId xmlns:p14="http://schemas.microsoft.com/office/powerpoint/2010/main" val="225306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08994" y="579839"/>
            <a:ext cx="6868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90293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0401" y="0"/>
            <a:ext cx="18485333" cy="10287000"/>
          </a:xfrm>
          <a:prstGeom prst="rect">
            <a:avLst/>
          </a:prstGeom>
          <a:solidFill>
            <a:srgbClr val="CF3338"/>
          </a:solidFill>
        </p:spPr>
      </p:sp>
      <p:grpSp>
        <p:nvGrpSpPr>
          <p:cNvPr id="3" name="Group 3"/>
          <p:cNvGrpSpPr/>
          <p:nvPr/>
        </p:nvGrpSpPr>
        <p:grpSpPr>
          <a:xfrm>
            <a:off x="-100401" y="2725793"/>
            <a:ext cx="7565692" cy="755358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5" name="Group 5"/>
          <p:cNvGrpSpPr/>
          <p:nvPr/>
        </p:nvGrpSpPr>
        <p:grpSpPr>
          <a:xfrm rot="-10800000">
            <a:off x="-3031757" y="5143500"/>
            <a:ext cx="6063514" cy="5251003"/>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8513159" y="495300"/>
            <a:ext cx="9593207" cy="1154162"/>
          </a:xfrm>
          <a:prstGeom prst="rect">
            <a:avLst/>
          </a:prstGeom>
        </p:spPr>
        <p:txBody>
          <a:bodyPr wrap="square" lIns="0" tIns="0" rIns="0" bIns="0" rtlCol="0" anchor="t">
            <a:spAutoFit/>
          </a:bodyPr>
          <a:lstStyle/>
          <a:p>
            <a:pPr algn="r">
              <a:lnSpc>
                <a:spcPts val="9000"/>
              </a:lnSpc>
            </a:pPr>
            <a:r>
              <a:rPr lang="en-US" sz="7500" spc="375" dirty="0">
                <a:solidFill>
                  <a:srgbClr val="FFFFFF"/>
                </a:solidFill>
                <a:latin typeface="League Spartan Bold"/>
              </a:rPr>
              <a:t>4. CONCLUSION</a:t>
            </a:r>
          </a:p>
        </p:txBody>
      </p:sp>
    </p:spTree>
    <p:extLst>
      <p:ext uri="{BB962C8B-B14F-4D97-AF65-F5344CB8AC3E}">
        <p14:creationId xmlns:p14="http://schemas.microsoft.com/office/powerpoint/2010/main" val="249646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6019800" y="628449"/>
            <a:ext cx="12088442" cy="1095300"/>
          </a:xfrm>
          <a:prstGeom prst="rect">
            <a:avLst/>
          </a:prstGeom>
        </p:spPr>
        <p:txBody>
          <a:bodyPr wrap="square" lIns="0" tIns="0" rIns="0" bIns="0" rtlCol="0" anchor="t">
            <a:spAutoFit/>
          </a:bodyPr>
          <a:lstStyle/>
          <a:p>
            <a:pPr algn="r">
              <a:lnSpc>
                <a:spcPts val="9100"/>
              </a:lnSpc>
            </a:pPr>
            <a:r>
              <a:rPr lang="en-US" sz="6500" spc="195" dirty="0">
                <a:solidFill>
                  <a:srgbClr val="F2F0F4"/>
                </a:solidFill>
                <a:latin typeface="League Spartan Italics"/>
              </a:rPr>
              <a:t>Future learning</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14" name="TextBox 13">
            <a:extLst>
              <a:ext uri="{FF2B5EF4-FFF2-40B4-BE49-F238E27FC236}">
                <a16:creationId xmlns:a16="http://schemas.microsoft.com/office/drawing/2014/main" id="{40161230-BA4B-40C9-829B-F86096634FDB}"/>
              </a:ext>
            </a:extLst>
          </p:cNvPr>
          <p:cNvSpPr txBox="1"/>
          <p:nvPr/>
        </p:nvSpPr>
        <p:spPr>
          <a:xfrm>
            <a:off x="1066800" y="4000500"/>
            <a:ext cx="15028320" cy="1754326"/>
          </a:xfrm>
          <a:prstGeom prst="rect">
            <a:avLst/>
          </a:prstGeom>
          <a:noFill/>
        </p:spPr>
        <p:txBody>
          <a:bodyPr wrap="square" rtlCol="0">
            <a:spAutoFit/>
          </a:bodyPr>
          <a:lstStyle/>
          <a:p>
            <a:pPr marL="285750" indent="-285750">
              <a:buFont typeface="Arial" panose="020B0604020202020204" pitchFamily="34" charset="0"/>
              <a:buChar char="•"/>
            </a:pPr>
            <a:r>
              <a:rPr lang="en-US" sz="3600" dirty="0">
                <a:latin typeface="Gidole" panose="020B0604020202020204" charset="0"/>
              </a:rPr>
              <a:t>Explore the </a:t>
            </a:r>
            <a:r>
              <a:rPr lang="en-US" sz="3600" dirty="0" err="1">
                <a:latin typeface="Consolas" panose="020B0609020204030204" pitchFamily="49" charset="0"/>
                <a:hlinkClick r:id="rId4"/>
              </a:rPr>
              <a:t>xlsxwriter</a:t>
            </a:r>
            <a:r>
              <a:rPr lang="en-US" sz="3600" dirty="0">
                <a:latin typeface="Gidole" panose="020B0604020202020204" charset="0"/>
                <a:hlinkClick r:id="rId4"/>
              </a:rPr>
              <a:t> documentation</a:t>
            </a:r>
            <a:r>
              <a:rPr lang="en-US" sz="3600" dirty="0">
                <a:latin typeface="Gidole" panose="020B0604020202020204" charset="0"/>
              </a:rPr>
              <a:t> (617 pages!)</a:t>
            </a:r>
          </a:p>
          <a:p>
            <a:pPr marL="285750" indent="-285750">
              <a:buFont typeface="Arial" panose="020B0604020202020204" pitchFamily="34" charset="0"/>
              <a:buChar char="•"/>
            </a:pPr>
            <a:r>
              <a:rPr lang="en-US" sz="3600" dirty="0">
                <a:latin typeface="Gidole" panose="020B0604020202020204" charset="0"/>
              </a:rPr>
              <a:t>Creating and manipulating Python data structures: lists, dictionaries</a:t>
            </a:r>
          </a:p>
          <a:p>
            <a:pPr marL="285750" indent="-285750">
              <a:buFont typeface="Arial" panose="020B0604020202020204" pitchFamily="34" charset="0"/>
              <a:buChar char="•"/>
            </a:pPr>
            <a:r>
              <a:rPr lang="en-US" sz="3600" dirty="0">
                <a:latin typeface="Consolas" panose="020B0609020204030204" pitchFamily="49" charset="0"/>
              </a:rPr>
              <a:t>pandas</a:t>
            </a:r>
            <a:r>
              <a:rPr lang="en-US" sz="3600" dirty="0">
                <a:latin typeface="Gidole" panose="020B0604020202020204" charset="0"/>
              </a:rPr>
              <a:t> for data analysis</a:t>
            </a:r>
          </a:p>
        </p:txBody>
      </p:sp>
    </p:spTree>
    <p:extLst>
      <p:ext uri="{BB962C8B-B14F-4D97-AF65-F5344CB8AC3E}">
        <p14:creationId xmlns:p14="http://schemas.microsoft.com/office/powerpoint/2010/main" val="217681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4394850"/>
            <a:ext cx="7624318" cy="1680012"/>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Download for free at https://www.anaconda.com/products/individual  </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Download a local Anaconda distribution of Python</a:t>
            </a:r>
          </a:p>
        </p:txBody>
      </p:sp>
      <p:pic>
        <p:nvPicPr>
          <p:cNvPr id="11" name="Picture 10" descr="A picture containing drawing, window&#10;&#10;Description automatically generated">
            <a:extLst>
              <a:ext uri="{FF2B5EF4-FFF2-40B4-BE49-F238E27FC236}">
                <a16:creationId xmlns:a16="http://schemas.microsoft.com/office/drawing/2014/main" id="{C7D1A1AD-4579-46E0-A0F5-889BF92B6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0" y="3375343"/>
            <a:ext cx="6567898" cy="3276600"/>
          </a:xfrm>
          <a:prstGeom prst="rect">
            <a:avLst/>
          </a:prstGeom>
        </p:spPr>
      </p:pic>
    </p:spTree>
    <p:extLst>
      <p:ext uri="{BB962C8B-B14F-4D97-AF65-F5344CB8AC3E}">
        <p14:creationId xmlns:p14="http://schemas.microsoft.com/office/powerpoint/2010/main" val="2285539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5494822"/>
            <a:ext cx="7624318" cy="225709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On O’Reilly Learning at https://learning.oreilly.com/library/view/automate-the-boring/9781098122584/</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2242280"/>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Automate the Boring Stuff with Python</a:t>
            </a:r>
            <a:r>
              <a:rPr lang="en-US" sz="4200" dirty="0">
                <a:solidFill>
                  <a:srgbClr val="FFFFFF"/>
                </a:solidFill>
                <a:latin typeface="League Spartan"/>
              </a:rPr>
              <a:t>, 2</a:t>
            </a:r>
            <a:r>
              <a:rPr lang="en-US" sz="4200" baseline="30000" dirty="0">
                <a:solidFill>
                  <a:srgbClr val="FFFFFF"/>
                </a:solidFill>
                <a:latin typeface="League Spartan"/>
              </a:rPr>
              <a:t>nd</a:t>
            </a:r>
            <a:r>
              <a:rPr lang="en-US" sz="4200" dirty="0">
                <a:solidFill>
                  <a:srgbClr val="FFFFFF"/>
                </a:solidFill>
                <a:latin typeface="League Spartan"/>
              </a:rPr>
              <a:t> </a:t>
            </a:r>
            <a:r>
              <a:rPr lang="en-US" sz="4200" dirty="0" err="1">
                <a:solidFill>
                  <a:srgbClr val="FFFFFF"/>
                </a:solidFill>
                <a:latin typeface="League Spartan"/>
              </a:rPr>
              <a:t>Editition</a:t>
            </a:r>
            <a:r>
              <a:rPr lang="en-US" sz="4200" dirty="0">
                <a:solidFill>
                  <a:srgbClr val="FFFFFF"/>
                </a:solidFill>
                <a:latin typeface="League Spartan"/>
              </a:rPr>
              <a:t> </a:t>
            </a:r>
          </a:p>
          <a:p>
            <a:pPr>
              <a:lnSpc>
                <a:spcPts val="5880"/>
              </a:lnSpc>
              <a:spcBef>
                <a:spcPct val="0"/>
              </a:spcBef>
            </a:pPr>
            <a:r>
              <a:rPr lang="en-US" sz="4200" dirty="0">
                <a:solidFill>
                  <a:srgbClr val="FFFFFF"/>
                </a:solidFill>
                <a:latin typeface="League Spartan"/>
              </a:rPr>
              <a:t>by Al </a:t>
            </a:r>
            <a:r>
              <a:rPr lang="en-US" sz="4200" dirty="0" err="1">
                <a:solidFill>
                  <a:srgbClr val="FFFFFF"/>
                </a:solidFill>
                <a:latin typeface="League Spartan"/>
              </a:rPr>
              <a:t>Sweigart</a:t>
            </a:r>
            <a:endParaRPr lang="en-US" sz="4200" dirty="0">
              <a:solidFill>
                <a:srgbClr val="FFFFFF"/>
              </a:solidFill>
              <a:latin typeface="League Spartan"/>
            </a:endParaRPr>
          </a:p>
        </p:txBody>
      </p:sp>
      <p:pic>
        <p:nvPicPr>
          <p:cNvPr id="2050" name="Picture 2" descr="Image">
            <a:extLst>
              <a:ext uri="{FF2B5EF4-FFF2-40B4-BE49-F238E27FC236}">
                <a16:creationId xmlns:a16="http://schemas.microsoft.com/office/drawing/2014/main" id="{3A21AE0E-56A4-48E8-8B0F-5481B210C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0" y="1112520"/>
            <a:ext cx="6096000" cy="806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2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5494822"/>
            <a:ext cx="7624318" cy="225709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On O’Reilly Learning at https://learning.oreilly.com/library/view/python-for-data/9781491957653/</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Python for Data Analysis</a:t>
            </a:r>
            <a:r>
              <a:rPr lang="en-US" sz="4200" dirty="0">
                <a:solidFill>
                  <a:srgbClr val="FFFFFF"/>
                </a:solidFill>
                <a:latin typeface="League Spartan"/>
              </a:rPr>
              <a:t>, </a:t>
            </a:r>
          </a:p>
          <a:p>
            <a:pPr>
              <a:lnSpc>
                <a:spcPts val="5880"/>
              </a:lnSpc>
              <a:spcBef>
                <a:spcPct val="0"/>
              </a:spcBef>
            </a:pPr>
            <a:r>
              <a:rPr lang="en-US" sz="4200" dirty="0">
                <a:solidFill>
                  <a:srgbClr val="FFFFFF"/>
                </a:solidFill>
                <a:latin typeface="League Spartan"/>
              </a:rPr>
              <a:t>2</a:t>
            </a:r>
            <a:r>
              <a:rPr lang="en-US" sz="4200" baseline="30000" dirty="0">
                <a:solidFill>
                  <a:srgbClr val="FFFFFF"/>
                </a:solidFill>
                <a:latin typeface="League Spartan"/>
              </a:rPr>
              <a:t>nd</a:t>
            </a:r>
            <a:r>
              <a:rPr lang="en-US" sz="4200" dirty="0">
                <a:solidFill>
                  <a:srgbClr val="FFFFFF"/>
                </a:solidFill>
                <a:latin typeface="League Spartan"/>
              </a:rPr>
              <a:t> Edition by Wes McKinney</a:t>
            </a:r>
          </a:p>
        </p:txBody>
      </p:sp>
      <p:pic>
        <p:nvPicPr>
          <p:cNvPr id="3076" name="Picture 4">
            <a:extLst>
              <a:ext uri="{FF2B5EF4-FFF2-40B4-BE49-F238E27FC236}">
                <a16:creationId xmlns:a16="http://schemas.microsoft.com/office/drawing/2014/main" id="{DB00A478-9174-4D26-B70A-7FE032FCD2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5645" y="1257300"/>
            <a:ext cx="5568623" cy="729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180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LET'S TALK</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GITHUB</a:t>
            </a:r>
          </a:p>
        </p:txBody>
      </p:sp>
      <p:sp>
        <p:nvSpPr>
          <p:cNvPr id="16" name="TextBox 16"/>
          <p:cNvSpPr txBox="1"/>
          <p:nvPr/>
        </p:nvSpPr>
        <p:spPr>
          <a:xfrm>
            <a:off x="1028700" y="8924925"/>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github.com/summerofgeorge</a:t>
            </a: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08994" y="579839"/>
            <a:ext cx="6868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110989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1158" r="16875"/>
          <a:stretch>
            <a:fillRect/>
          </a:stretch>
        </p:blipFill>
        <p:spPr>
          <a:xfrm>
            <a:off x="0" y="0"/>
            <a:ext cx="7565692" cy="10612298"/>
          </a:xfrm>
          <a:prstGeom prst="rect">
            <a:avLst/>
          </a:prstGeom>
        </p:spPr>
      </p:pic>
      <p:sp>
        <p:nvSpPr>
          <p:cNvPr id="3" name="AutoShape 3"/>
          <p:cNvSpPr/>
          <p:nvPr/>
        </p:nvSpPr>
        <p:spPr>
          <a:xfrm>
            <a:off x="7565692" y="3304848"/>
            <a:ext cx="10820975" cy="7070413"/>
          </a:xfrm>
          <a:prstGeom prst="rect">
            <a:avLst/>
          </a:prstGeom>
          <a:solidFill>
            <a:srgbClr val="3D3935">
              <a:alpha val="19607"/>
            </a:srgbClr>
          </a:solidFill>
        </p:spPr>
      </p:sp>
      <p:grpSp>
        <p:nvGrpSpPr>
          <p:cNvPr id="4" name="Group 4"/>
          <p:cNvGrpSpPr/>
          <p:nvPr/>
        </p:nvGrpSpPr>
        <p:grpSpPr>
          <a:xfrm>
            <a:off x="0" y="5689091"/>
            <a:ext cx="3782846" cy="459790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2926980" y="7657663"/>
            <a:ext cx="4542492" cy="3933798"/>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grpSp>
        <p:nvGrpSpPr>
          <p:cNvPr id="8" name="Group 8"/>
          <p:cNvGrpSpPr/>
          <p:nvPr/>
        </p:nvGrpSpPr>
        <p:grpSpPr>
          <a:xfrm>
            <a:off x="8367928" y="1155137"/>
            <a:ext cx="9556398" cy="8681703"/>
            <a:chOff x="0" y="0"/>
            <a:chExt cx="12741864" cy="11575604"/>
          </a:xfrm>
        </p:grpSpPr>
        <p:sp>
          <p:nvSpPr>
            <p:cNvPr id="9" name="TextBox 9"/>
            <p:cNvSpPr txBox="1"/>
            <p:nvPr/>
          </p:nvSpPr>
          <p:spPr>
            <a:xfrm>
              <a:off x="0" y="-133350"/>
              <a:ext cx="12741864" cy="1449917"/>
            </a:xfrm>
            <a:prstGeom prst="rect">
              <a:avLst/>
            </a:prstGeom>
          </p:spPr>
          <p:txBody>
            <a:bodyPr lIns="0" tIns="0" rIns="0" bIns="0" rtlCol="0" anchor="t">
              <a:spAutoFit/>
            </a:bodyPr>
            <a:lstStyle/>
            <a:p>
              <a:pPr algn="r">
                <a:lnSpc>
                  <a:spcPts val="9100"/>
                </a:lnSpc>
              </a:pPr>
              <a:r>
                <a:rPr lang="en-US" sz="6500" spc="195">
                  <a:solidFill>
                    <a:srgbClr val="000000"/>
                  </a:solidFill>
                  <a:latin typeface="League Spartan Italics"/>
                </a:rPr>
                <a:t>George Mount</a:t>
              </a:r>
            </a:p>
          </p:txBody>
        </p:sp>
        <p:sp>
          <p:nvSpPr>
            <p:cNvPr id="10" name="TextBox 10"/>
            <p:cNvSpPr txBox="1"/>
            <p:nvPr/>
          </p:nvSpPr>
          <p:spPr>
            <a:xfrm>
              <a:off x="0" y="1717229"/>
              <a:ext cx="12741864" cy="9858375"/>
            </a:xfrm>
            <a:prstGeom prst="rect">
              <a:avLst/>
            </a:prstGeom>
          </p:spPr>
          <p:txBody>
            <a:bodyPr lIns="0" tIns="0" rIns="0" bIns="0" rtlCol="0" anchor="t">
              <a:spAutoFit/>
            </a:bodyPr>
            <a:lstStyle/>
            <a:p>
              <a:pPr algn="r">
                <a:lnSpc>
                  <a:spcPts val="4500"/>
                </a:lnSpc>
              </a:pPr>
              <a:r>
                <a:rPr lang="en-US" sz="3000" spc="30">
                  <a:solidFill>
                    <a:srgbClr val="000000"/>
                  </a:solidFill>
                  <a:latin typeface="Gidole"/>
                </a:rPr>
                <a:t>Data Analyst &amp; Educator at Stringfest Analytics</a:t>
              </a:r>
            </a:p>
            <a:p>
              <a:pPr algn="r">
                <a:lnSpc>
                  <a:spcPts val="4500"/>
                </a:lnSpc>
              </a:pPr>
              <a:endParaRPr lang="en-US" sz="3000" spc="30">
                <a:solidFill>
                  <a:srgbClr val="000000"/>
                </a:solidFill>
                <a:latin typeface="Gidole"/>
              </a:endParaRPr>
            </a:p>
            <a:p>
              <a:pPr algn="r">
                <a:lnSpc>
                  <a:spcPts val="4500"/>
                </a:lnSpc>
              </a:pPr>
              <a:r>
                <a:rPr lang="en-US" sz="3000" spc="30">
                  <a:solidFill>
                    <a:srgbClr val="000000"/>
                  </a:solidFill>
                  <a:latin typeface="Gidole"/>
                </a:rPr>
                <a:t>George works as an independent analyst and data analytics educator with the goal to help clients manage their data so they think more creatively. He serves as a technical expert and lead curriculum developer for Thinkful’s data analytics program and is the instructor of the DataCamp course “Survey and Measure Development in R.” </a:t>
              </a:r>
            </a:p>
            <a:p>
              <a:pPr algn="r">
                <a:lnSpc>
                  <a:spcPts val="4500"/>
                </a:lnSpc>
              </a:pPr>
              <a:endParaRPr lang="en-US" sz="3000" spc="30">
                <a:solidFill>
                  <a:srgbClr val="000000"/>
                </a:solidFill>
                <a:latin typeface="Gidole"/>
              </a:endParaRPr>
            </a:p>
            <a:p>
              <a:pPr algn="r">
                <a:lnSpc>
                  <a:spcPts val="4500"/>
                </a:lnSpc>
              </a:pPr>
              <a:r>
                <a:rPr lang="en-US" sz="3000" spc="30">
                  <a:solidFill>
                    <a:srgbClr val="000000"/>
                  </a:solidFill>
                  <a:latin typeface="Gidole"/>
                </a:rPr>
                <a:t>George blogs about data, innovation, and career development at georgejmount.com. He holds a master’s degree in information systems with a certificate of achievement in quantitative methods from Case Western Reserve University</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a:solidFill>
                  <a:srgbClr val="000000"/>
                </a:solidFill>
                <a:latin typeface="League Spartan Bold"/>
              </a:rPr>
              <a:t>COURSE OBJECTIVES</a:t>
            </a:r>
            <a:endParaRPr lang="en-US" sz="7500" spc="375" dirty="0">
              <a:solidFill>
                <a:srgbClr val="000000"/>
              </a:solidFill>
              <a:latin typeface="League Spartan Bold"/>
            </a:endParaRP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Python-Powered Excel</a:t>
            </a:r>
          </a:p>
        </p:txBody>
      </p:sp>
      <p:sp>
        <p:nvSpPr>
          <p:cNvPr id="10" name="TextBox 10"/>
          <p:cNvSpPr txBox="1"/>
          <p:nvPr/>
        </p:nvSpPr>
        <p:spPr>
          <a:xfrm>
            <a:off x="3420038" y="3316520"/>
            <a:ext cx="5905084" cy="5330242"/>
          </a:xfrm>
          <a:prstGeom prst="rect">
            <a:avLst/>
          </a:prstGeom>
        </p:spPr>
        <p:txBody>
          <a:bodyPr lIns="0" tIns="0" rIns="0" bIns="0" rtlCol="0" anchor="t">
            <a:spAutoFit/>
          </a:bodyPr>
          <a:lstStyle/>
          <a:p>
            <a:pPr marL="457200" indent="-457200">
              <a:lnSpc>
                <a:spcPts val="3750"/>
              </a:lnSpc>
              <a:buFont typeface="Arial" panose="020B0604020202020204" pitchFamily="34" charset="0"/>
              <a:buChar char="•"/>
            </a:pPr>
            <a:r>
              <a:rPr lang="en-US" sz="3200" spc="30" dirty="0">
                <a:solidFill>
                  <a:srgbClr val="000000"/>
                </a:solidFill>
                <a:latin typeface="Gidole"/>
              </a:rPr>
              <a:t>Load, view and write workbooks to and from Python</a:t>
            </a:r>
          </a:p>
          <a:p>
            <a:pPr>
              <a:lnSpc>
                <a:spcPts val="3750"/>
              </a:lnSpc>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Add custom formats, protections and metadata to workbooks from Python</a:t>
            </a:r>
          </a:p>
          <a:p>
            <a:pPr>
              <a:lnSpc>
                <a:spcPts val="3750"/>
              </a:lnSpc>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Navigate and execute code in </a:t>
            </a:r>
            <a:r>
              <a:rPr lang="en-US" sz="3200" spc="30" dirty="0" err="1">
                <a:solidFill>
                  <a:srgbClr val="000000"/>
                </a:solidFill>
                <a:latin typeface="Gidole"/>
              </a:rPr>
              <a:t>Jupyter</a:t>
            </a:r>
            <a:r>
              <a:rPr lang="en-US" sz="3200" spc="30" dirty="0">
                <a:solidFill>
                  <a:srgbClr val="000000"/>
                </a:solidFill>
                <a:latin typeface="Gidole"/>
              </a:rPr>
              <a:t> notebooks</a:t>
            </a:r>
          </a:p>
          <a:p>
            <a:pPr>
              <a:lnSpc>
                <a:spcPts val="3750"/>
              </a:lnSpc>
            </a:pPr>
            <a:endParaRPr lang="en-US" sz="3000" spc="30" dirty="0">
              <a:solidFill>
                <a:srgbClr val="000000"/>
              </a:solidFill>
              <a:latin typeface="Gidole"/>
            </a:endParaRPr>
          </a:p>
          <a:p>
            <a:pPr>
              <a:lnSpc>
                <a:spcPts val="3750"/>
              </a:lnSpc>
            </a:pPr>
            <a:endParaRPr lang="en-US" sz="3000" spc="30" dirty="0">
              <a:solidFill>
                <a:srgbClr val="000000"/>
              </a:solidFill>
              <a:latin typeface="Gido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Python-Powered Excel</a:t>
            </a:r>
          </a:p>
        </p:txBody>
      </p:sp>
      <p:sp>
        <p:nvSpPr>
          <p:cNvPr id="10" name="TextBox 10"/>
          <p:cNvSpPr txBox="1"/>
          <p:nvPr/>
        </p:nvSpPr>
        <p:spPr>
          <a:xfrm>
            <a:off x="3420038" y="3316520"/>
            <a:ext cx="5905084" cy="4833374"/>
          </a:xfrm>
          <a:prstGeom prst="rect">
            <a:avLst/>
          </a:prstGeom>
        </p:spPr>
        <p:txBody>
          <a:bodyPr lIns="0" tIns="0" rIns="0" bIns="0" rtlCol="0" anchor="t">
            <a:spAutoFit/>
          </a:bodyPr>
          <a:lstStyle/>
          <a:p>
            <a:pPr marL="457200" indent="-457200">
              <a:lnSpc>
                <a:spcPts val="3750"/>
              </a:lnSpc>
              <a:buFont typeface="Arial" panose="020B0604020202020204" pitchFamily="34" charset="0"/>
              <a:buChar char="•"/>
            </a:pPr>
            <a:r>
              <a:rPr lang="en-US" sz="3200" spc="30" dirty="0">
                <a:solidFill>
                  <a:srgbClr val="000000"/>
                </a:solidFill>
                <a:latin typeface="Gidole"/>
              </a:rPr>
              <a:t>Each section is a sub-folder</a:t>
            </a:r>
          </a:p>
          <a:p>
            <a:pPr>
              <a:lnSpc>
                <a:spcPts val="3750"/>
              </a:lnSpc>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Demos = follow along with me</a:t>
            </a:r>
          </a:p>
          <a:p>
            <a:pPr marL="457200" indent="-457200">
              <a:lnSpc>
                <a:spcPts val="3750"/>
              </a:lnSpc>
              <a:buFont typeface="Arial" panose="020B0604020202020204" pitchFamily="34" charset="0"/>
              <a:buChar char="•"/>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Drills = try it yourself</a:t>
            </a:r>
          </a:p>
          <a:p>
            <a:pPr marL="914400" lvl="1" indent="-457200">
              <a:lnSpc>
                <a:spcPts val="3750"/>
              </a:lnSpc>
              <a:buFont typeface="Arial" panose="020B0604020202020204" pitchFamily="34" charset="0"/>
              <a:buChar char="•"/>
            </a:pPr>
            <a:r>
              <a:rPr lang="en-US" sz="3200" spc="30" dirty="0">
                <a:solidFill>
                  <a:srgbClr val="000000"/>
                </a:solidFill>
                <a:latin typeface="Gidole"/>
              </a:rPr>
              <a:t>Refresh your memory with the demo notes</a:t>
            </a:r>
          </a:p>
          <a:p>
            <a:pPr lvl="1">
              <a:lnSpc>
                <a:spcPts val="3750"/>
              </a:lnSpc>
            </a:pPr>
            <a:endParaRPr lang="en-US" sz="3200" spc="30" dirty="0">
              <a:solidFill>
                <a:srgbClr val="000000"/>
              </a:solidFill>
              <a:latin typeface="Gidole"/>
            </a:endParaRPr>
          </a:p>
          <a:p>
            <a:pPr>
              <a:lnSpc>
                <a:spcPts val="3750"/>
              </a:lnSpc>
            </a:pPr>
            <a:endParaRPr lang="en-US" sz="3000" spc="30" dirty="0">
              <a:solidFill>
                <a:srgbClr val="000000"/>
              </a:solidFill>
              <a:latin typeface="Gidole"/>
            </a:endParaRPr>
          </a:p>
          <a:p>
            <a:pPr>
              <a:lnSpc>
                <a:spcPts val="3750"/>
              </a:lnSpc>
            </a:pPr>
            <a:endParaRPr lang="en-US" sz="3000" spc="30" dirty="0">
              <a:solidFill>
                <a:srgbClr val="000000"/>
              </a:solidFill>
              <a:latin typeface="Gidole"/>
            </a:endParaRPr>
          </a:p>
        </p:txBody>
      </p:sp>
    </p:spTree>
    <p:extLst>
      <p:ext uri="{BB962C8B-B14F-4D97-AF65-F5344CB8AC3E}">
        <p14:creationId xmlns:p14="http://schemas.microsoft.com/office/powerpoint/2010/main" val="392600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0401" y="0"/>
            <a:ext cx="18485333" cy="10287000"/>
          </a:xfrm>
          <a:prstGeom prst="rect">
            <a:avLst/>
          </a:prstGeom>
          <a:solidFill>
            <a:srgbClr val="CF3338"/>
          </a:solidFill>
        </p:spPr>
      </p:sp>
      <p:grpSp>
        <p:nvGrpSpPr>
          <p:cNvPr id="3" name="Group 3"/>
          <p:cNvGrpSpPr/>
          <p:nvPr/>
        </p:nvGrpSpPr>
        <p:grpSpPr>
          <a:xfrm>
            <a:off x="-100401" y="2733413"/>
            <a:ext cx="7565692" cy="755358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5" name="Group 5"/>
          <p:cNvGrpSpPr/>
          <p:nvPr/>
        </p:nvGrpSpPr>
        <p:grpSpPr>
          <a:xfrm rot="-10800000">
            <a:off x="-3132158" y="5143500"/>
            <a:ext cx="6063514" cy="5251003"/>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8312768" y="425089"/>
            <a:ext cx="9593207" cy="4616648"/>
          </a:xfrm>
          <a:prstGeom prst="rect">
            <a:avLst/>
          </a:prstGeom>
        </p:spPr>
        <p:txBody>
          <a:bodyPr wrap="square" lIns="0" tIns="0" rIns="0" bIns="0" rtlCol="0" anchor="t">
            <a:spAutoFit/>
          </a:bodyPr>
          <a:lstStyle/>
          <a:p>
            <a:pPr algn="r">
              <a:lnSpc>
                <a:spcPts val="9000"/>
              </a:lnSpc>
            </a:pPr>
            <a:r>
              <a:rPr lang="en-US" sz="7500" spc="375" dirty="0">
                <a:solidFill>
                  <a:srgbClr val="FFFFFF"/>
                </a:solidFill>
                <a:latin typeface="League Spartan Bold"/>
              </a:rPr>
              <a:t>1. UP AND RUNNING WITH PYTHON IN EXCEL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08994" y="579839"/>
            <a:ext cx="7401606" cy="3693255"/>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PYTHON IS:</a:t>
            </a:r>
          </a:p>
          <a:p>
            <a:pPr marL="857250" indent="-857250">
              <a:lnSpc>
                <a:spcPts val="10080"/>
              </a:lnSpc>
              <a:spcBef>
                <a:spcPct val="0"/>
              </a:spcBef>
              <a:buFont typeface="Arial" panose="020B0604020202020204" pitchFamily="34" charset="0"/>
              <a:buChar char="•"/>
            </a:pPr>
            <a:r>
              <a:rPr lang="en-US" sz="4800" dirty="0">
                <a:solidFill>
                  <a:srgbClr val="000000"/>
                </a:solidFill>
                <a:latin typeface="Gidole" panose="02000503000000000000" pitchFamily="50" charset="0"/>
              </a:rPr>
              <a:t>A programming language</a:t>
            </a:r>
          </a:p>
          <a:p>
            <a:pPr marL="857250" indent="-857250">
              <a:lnSpc>
                <a:spcPts val="10080"/>
              </a:lnSpc>
              <a:spcBef>
                <a:spcPct val="0"/>
              </a:spcBef>
              <a:buFont typeface="Arial" panose="020B0604020202020204" pitchFamily="34" charset="0"/>
              <a:buChar char="•"/>
            </a:pPr>
            <a:r>
              <a:rPr lang="en-US" sz="4800" dirty="0">
                <a:solidFill>
                  <a:srgbClr val="000000"/>
                </a:solidFill>
                <a:latin typeface="Gidole" panose="02000503000000000000" pitchFamily="50" charset="0"/>
              </a:rPr>
              <a:t>Open source</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9">
            <a:extLst>
              <a:ext uri="{FF2B5EF4-FFF2-40B4-BE49-F238E27FC236}">
                <a16:creationId xmlns:a16="http://schemas.microsoft.com/office/drawing/2014/main" id="{AA0CBBA6-253E-446B-B9FC-26799B41EE18}"/>
              </a:ext>
            </a:extLst>
          </p:cNvPr>
          <p:cNvSpPr txBox="1"/>
          <p:nvPr/>
        </p:nvSpPr>
        <p:spPr>
          <a:xfrm>
            <a:off x="9525000" y="579839"/>
            <a:ext cx="8305800" cy="3693255"/>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PYTHON IS NOT:</a:t>
            </a:r>
          </a:p>
          <a:p>
            <a:pPr marL="857250" indent="-857250">
              <a:lnSpc>
                <a:spcPts val="10080"/>
              </a:lnSpc>
              <a:spcBef>
                <a:spcPct val="0"/>
              </a:spcBef>
              <a:buFont typeface="Arial" panose="020B0604020202020204" pitchFamily="34" charset="0"/>
              <a:buChar char="•"/>
            </a:pPr>
            <a:r>
              <a:rPr lang="en-US" sz="4800" dirty="0">
                <a:solidFill>
                  <a:srgbClr val="000000"/>
                </a:solidFill>
                <a:latin typeface="Gidole" panose="02000503000000000000" pitchFamily="50" charset="0"/>
              </a:rPr>
              <a:t>Commercially supported</a:t>
            </a:r>
          </a:p>
          <a:p>
            <a:pPr marL="857250" indent="-857250">
              <a:lnSpc>
                <a:spcPts val="10080"/>
              </a:lnSpc>
              <a:spcBef>
                <a:spcPct val="0"/>
              </a:spcBef>
              <a:buFont typeface="Arial" panose="020B0604020202020204" pitchFamily="34" charset="0"/>
              <a:buChar char="•"/>
            </a:pPr>
            <a:r>
              <a:rPr lang="en-US" sz="4800" dirty="0">
                <a:solidFill>
                  <a:srgbClr val="000000"/>
                </a:solidFill>
                <a:latin typeface="Gidole" panose="02000503000000000000" pitchFamily="50" charset="0"/>
              </a:rPr>
              <a:t>A spreadsheet or database</a:t>
            </a:r>
          </a:p>
        </p:txBody>
      </p:sp>
    </p:spTree>
    <p:extLst>
      <p:ext uri="{BB962C8B-B14F-4D97-AF65-F5344CB8AC3E}">
        <p14:creationId xmlns:p14="http://schemas.microsoft.com/office/powerpoint/2010/main" val="244605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95400" y="261320"/>
            <a:ext cx="16012206" cy="1209818"/>
          </a:xfrm>
          <a:prstGeom prst="rect">
            <a:avLst/>
          </a:prstGeom>
        </p:spPr>
        <p:txBody>
          <a:bodyPr wrap="square" lIns="0" tIns="0" rIns="0" bIns="0" rtlCol="0" anchor="t">
            <a:spAutoFit/>
          </a:bodyPr>
          <a:lstStyle/>
          <a:p>
            <a:pPr algn="ctr">
              <a:lnSpc>
                <a:spcPts val="10080"/>
              </a:lnSpc>
              <a:spcBef>
                <a:spcPct val="0"/>
              </a:spcBef>
            </a:pPr>
            <a:r>
              <a:rPr lang="en-US" sz="7200" dirty="0">
                <a:solidFill>
                  <a:srgbClr val="000000"/>
                </a:solidFill>
                <a:latin typeface="Open Sans Extra Bold"/>
              </a:rPr>
              <a:t>THE DATA ANALYTICS STACK</a:t>
            </a:r>
          </a:p>
        </p:txBody>
      </p:sp>
      <p:pic>
        <p:nvPicPr>
          <p:cNvPr id="1026" name="Picture 2">
            <a:extLst>
              <a:ext uri="{FF2B5EF4-FFF2-40B4-BE49-F238E27FC236}">
                <a16:creationId xmlns:a16="http://schemas.microsoft.com/office/drawing/2014/main" id="{8FCBDFD7-F826-4AF2-9DC4-4E015E43E2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2342" y="1831535"/>
            <a:ext cx="7498321" cy="7410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77ADF9C-E54E-44A4-801B-532359868A14}"/>
              </a:ext>
            </a:extLst>
          </p:cNvPr>
          <p:cNvSpPr/>
          <p:nvPr/>
        </p:nvSpPr>
        <p:spPr>
          <a:xfrm>
            <a:off x="152400" y="9710625"/>
            <a:ext cx="8340809" cy="369332"/>
          </a:xfrm>
          <a:prstGeom prst="rect">
            <a:avLst/>
          </a:prstGeom>
        </p:spPr>
        <p:txBody>
          <a:bodyPr wrap="none">
            <a:spAutoFit/>
          </a:bodyPr>
          <a:lstStyle/>
          <a:p>
            <a:r>
              <a:rPr lang="en-US" dirty="0">
                <a:solidFill>
                  <a:srgbClr val="333333"/>
                </a:solidFill>
                <a:latin typeface="PT Sans"/>
                <a:hlinkClick r:id="rId5"/>
              </a:rPr>
              <a:t>http://www.datacommunitydc.org/blog/2013/09/the-data-products-venn-diagram</a:t>
            </a:r>
            <a:r>
              <a:rPr lang="en-US" dirty="0">
                <a:solidFill>
                  <a:srgbClr val="222222"/>
                </a:solidFill>
                <a:latin typeface="PT Sans"/>
              </a:rPr>
              <a:t> </a:t>
            </a:r>
            <a:endParaRPr lang="en-US" dirty="0"/>
          </a:p>
        </p:txBody>
      </p:sp>
      <p:grpSp>
        <p:nvGrpSpPr>
          <p:cNvPr id="6" name="Group 4">
            <a:extLst>
              <a:ext uri="{FF2B5EF4-FFF2-40B4-BE49-F238E27FC236}">
                <a16:creationId xmlns:a16="http://schemas.microsoft.com/office/drawing/2014/main" id="{8A06119D-A287-4FCD-AFE5-AFCB53500FE9}"/>
              </a:ext>
            </a:extLst>
          </p:cNvPr>
          <p:cNvGrpSpPr/>
          <p:nvPr/>
        </p:nvGrpSpPr>
        <p:grpSpPr>
          <a:xfrm rot="-10800000">
            <a:off x="-2110659" y="-189185"/>
            <a:ext cx="4221318" cy="3655661"/>
            <a:chOff x="0" y="0"/>
            <a:chExt cx="6350000" cy="5499100"/>
          </a:xfrm>
        </p:grpSpPr>
        <p:sp>
          <p:nvSpPr>
            <p:cNvPr id="7" name="Freeform 5">
              <a:extLst>
                <a:ext uri="{FF2B5EF4-FFF2-40B4-BE49-F238E27FC236}">
                  <a16:creationId xmlns:a16="http://schemas.microsoft.com/office/drawing/2014/main" id="{2D6A2F1C-1AD1-4541-BE81-C70B25F95570}"/>
                </a:ext>
              </a:extLst>
            </p:cNvPr>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Tree>
    <p:extLst>
      <p:ext uri="{BB962C8B-B14F-4D97-AF65-F5344CB8AC3E}">
        <p14:creationId xmlns:p14="http://schemas.microsoft.com/office/powerpoint/2010/main" val="401508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00401" y="5129474"/>
            <a:ext cx="18485333" cy="5157526"/>
          </a:xfrm>
          <a:prstGeom prst="rect">
            <a:avLst/>
          </a:prstGeom>
          <a:solidFill>
            <a:srgbClr val="CF3338"/>
          </a:solidFill>
        </p:spPr>
      </p:sp>
      <p:grpSp>
        <p:nvGrpSpPr>
          <p:cNvPr id="4" name="Group 4"/>
          <p:cNvGrpSpPr/>
          <p:nvPr/>
        </p:nvGrpSpPr>
        <p:grpSpPr>
          <a:xfrm>
            <a:off x="-121817"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9071302" y="264557"/>
            <a:ext cx="8187998" cy="4616648"/>
          </a:xfrm>
          <a:prstGeom prst="rect">
            <a:avLst/>
          </a:prstGeom>
        </p:spPr>
        <p:txBody>
          <a:bodyPr lIns="0" tIns="0" rIns="0" bIns="0" rtlCol="0" anchor="t">
            <a:spAutoFit/>
          </a:bodyPr>
          <a:lstStyle/>
          <a:p>
            <a:pPr algn="r">
              <a:lnSpc>
                <a:spcPts val="9000"/>
              </a:lnSpc>
            </a:pPr>
            <a:r>
              <a:rPr lang="en-US" sz="7500" spc="375" dirty="0">
                <a:solidFill>
                  <a:srgbClr val="000000"/>
                </a:solidFill>
                <a:latin typeface="League Spartan Bold"/>
              </a:rPr>
              <a:t>PYTHON &amp; EXCEL: “YES, AND” DATA ANALYSIS</a:t>
            </a:r>
          </a:p>
        </p:txBody>
      </p:sp>
      <p:pic>
        <p:nvPicPr>
          <p:cNvPr id="2050" name="Picture 2" descr="Children, Happy, Siblings, Hide, Play, Fun, Cheeks">
            <a:extLst>
              <a:ext uri="{FF2B5EF4-FFF2-40B4-BE49-F238E27FC236}">
                <a16:creationId xmlns:a16="http://schemas.microsoft.com/office/drawing/2014/main" id="{67617760-E695-460B-9E05-039F31636F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 y="0"/>
            <a:ext cx="7694211" cy="5129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93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2709"/>
            <a:ext cx="3419237" cy="341376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4" name="Group 4"/>
          <p:cNvGrpSpPr/>
          <p:nvPr/>
        </p:nvGrpSpPr>
        <p:grpSpPr>
          <a:xfrm rot="-10800000">
            <a:off x="-2110659" y="-189185"/>
            <a:ext cx="4221318" cy="365566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6" name="Picture 6"/>
          <p:cNvPicPr>
            <a:picLocks noChangeAspect="1"/>
          </p:cNvPicPr>
          <p:nvPr/>
        </p:nvPicPr>
        <p:blipFill>
          <a:blip r:embed="rId3"/>
          <a:srcRect b="44190"/>
          <a:stretch>
            <a:fillRect/>
          </a:stretch>
        </p:blipFill>
        <p:spPr>
          <a:xfrm>
            <a:off x="16095120" y="9265255"/>
            <a:ext cx="2013122" cy="823680"/>
          </a:xfrm>
          <a:prstGeom prst="rect">
            <a:avLst/>
          </a:prstGeom>
        </p:spPr>
      </p:pic>
      <p:sp>
        <p:nvSpPr>
          <p:cNvPr id="8" name="TextBox 9">
            <a:extLst>
              <a:ext uri="{FF2B5EF4-FFF2-40B4-BE49-F238E27FC236}">
                <a16:creationId xmlns:a16="http://schemas.microsoft.com/office/drawing/2014/main" id="{95DBBB79-AB62-4C82-8897-C99065FDD683}"/>
              </a:ext>
            </a:extLst>
          </p:cNvPr>
          <p:cNvSpPr txBox="1"/>
          <p:nvPr/>
        </p:nvSpPr>
        <p:spPr>
          <a:xfrm>
            <a:off x="1333353" y="1272248"/>
            <a:ext cx="15621294" cy="5087931"/>
          </a:xfrm>
          <a:prstGeom prst="rect">
            <a:avLst/>
          </a:prstGeom>
        </p:spPr>
        <p:txBody>
          <a:bodyPr wrap="square" lIns="0" tIns="0" rIns="0" bIns="0" rtlCol="0" anchor="t">
            <a:spAutoFit/>
          </a:bodyPr>
          <a:lstStyle/>
          <a:p>
            <a:pPr algn="ctr">
              <a:lnSpc>
                <a:spcPct val="150000"/>
              </a:lnSpc>
            </a:pPr>
            <a:r>
              <a:rPr lang="en-US" sz="11500" spc="375" dirty="0">
                <a:solidFill>
                  <a:srgbClr val="000000"/>
                </a:solidFill>
                <a:latin typeface="League Spartan Bold"/>
              </a:rPr>
              <a:t>SEE YOU ON JUPYTER</a:t>
            </a:r>
          </a:p>
        </p:txBody>
      </p:sp>
    </p:spTree>
    <p:extLst>
      <p:ext uri="{BB962C8B-B14F-4D97-AF65-F5344CB8AC3E}">
        <p14:creationId xmlns:p14="http://schemas.microsoft.com/office/powerpoint/2010/main" val="3784458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3041</TotalTime>
  <Words>1781</Words>
  <Application>Microsoft Office PowerPoint</Application>
  <PresentationFormat>Custom</PresentationFormat>
  <Paragraphs>120</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League Spartan Bold</vt:lpstr>
      <vt:lpstr>Open Sans Extra Bold</vt:lpstr>
      <vt:lpstr>Arial</vt:lpstr>
      <vt:lpstr>Gidole</vt:lpstr>
      <vt:lpstr>PT Sans</vt:lpstr>
      <vt:lpstr>League Spartan Italics</vt:lpstr>
      <vt:lpstr>Consolas</vt:lpstr>
      <vt:lpstr>Calibri</vt:lpstr>
      <vt:lpstr>League Spartan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268</cp:revision>
  <dcterms:created xsi:type="dcterms:W3CDTF">2006-08-16T00:00:00Z</dcterms:created>
  <dcterms:modified xsi:type="dcterms:W3CDTF">2020-07-01T21:57:35Z</dcterms:modified>
  <dc:identifier>DADurESpNu8</dc:identifier>
</cp:coreProperties>
</file>