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60" r:id="rId2"/>
    <p:sldId id="442" r:id="rId3"/>
    <p:sldId id="441" r:id="rId4"/>
    <p:sldId id="357" r:id="rId5"/>
    <p:sldId id="443" r:id="rId6"/>
    <p:sldId id="444" r:id="rId7"/>
    <p:sldId id="395" r:id="rId8"/>
    <p:sldId id="435" r:id="rId9"/>
    <p:sldId id="393" r:id="rId10"/>
    <p:sldId id="412" r:id="rId11"/>
    <p:sldId id="436" r:id="rId12"/>
    <p:sldId id="438" r:id="rId13"/>
    <p:sldId id="325" r:id="rId14"/>
    <p:sldId id="439" r:id="rId15"/>
    <p:sldId id="326" r:id="rId16"/>
    <p:sldId id="327" r:id="rId17"/>
    <p:sldId id="437" r:id="rId18"/>
    <p:sldId id="328" r:id="rId19"/>
    <p:sldId id="275" r:id="rId20"/>
    <p:sldId id="350"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Gidole" panose="020B0604020202020204" charset="0"/>
      <p:regular r:id="rId31"/>
    </p:embeddedFont>
    <p:embeddedFont>
      <p:font typeface="League Spartan" panose="020B0604020202020204" charset="0"/>
      <p:regular r:id="rId32"/>
    </p:embeddedFont>
    <p:embeddedFont>
      <p:font typeface="Open Sans Extra Bold" panose="020B0604020202020204" charset="0"/>
      <p:regular r:id="rId33"/>
    </p:embeddedFont>
    <p:embeddedFont>
      <p:font typeface="Roboto Mono"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8" clrIdx="0">
    <p:extLst>
      <p:ext uri="{19B8F6BF-5375-455C-9EA6-DF929625EA0E}">
        <p15:presenceInfo xmlns:p15="http://schemas.microsoft.com/office/powerpoint/2012/main" userId="57d2ab2a84d54c81" providerId="Windows Live"/>
      </p:ext>
    </p:extLst>
  </p:cmAuthor>
  <p:cmAuthor id="2" name="George Mount" initials="GM [2]" lastIdx="2" clrIdx="1">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606" autoAdjust="0"/>
  </p:normalViewPr>
  <p:slideViewPr>
    <p:cSldViewPr>
      <p:cViewPr varScale="1">
        <p:scale>
          <a:sx n="66" d="100"/>
          <a:sy n="66" d="100"/>
        </p:scale>
        <p:origin x="1014" y="90"/>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take a moment to situate Python and Excel with what we are achieving here. One thing I want you to take away from this is that I am NOT suggesting you abandon Excel from your daily workflow. So let’s do some comparing, contrasting and situating these tools in the context of data analysis. </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192804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begin our </a:t>
            </a:r>
            <a:r>
              <a:rPr lang="en-US" dirty="0" err="1"/>
              <a:t>Jupyter</a:t>
            </a:r>
            <a:r>
              <a:rPr lang="en-US" dirty="0"/>
              <a:t> journey and learn about Python! But one last thing…</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16010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house rule on </a:t>
            </a:r>
            <a:r>
              <a:rPr lang="en-US" dirty="0" err="1"/>
              <a:t>Jupyter</a:t>
            </a:r>
            <a:r>
              <a:rPr lang="en-US" dirty="0"/>
              <a:t> which is to not panic.  There will be a LOT of stuff thrown at you and some of the code may not be familiar to you at all. You may be confused at some of the code we have and I will tell you to not pay attention to it.</a:t>
            </a:r>
          </a:p>
          <a:p>
            <a:endParaRPr lang="en-US" dirty="0"/>
          </a:p>
          <a:p>
            <a:r>
              <a:rPr lang="en-US" dirty="0"/>
              <a:t>Again the focus of this course is to get you excited about how you can drive and automate Excel from Python. I definitely suggest you take some time to learn more Python after the course, and I have some recommended resources for you in the conclusion. But until then, let’s head to </a:t>
            </a:r>
            <a:r>
              <a:rPr lang="en-US" dirty="0" err="1"/>
              <a:t>Jupyter</a:t>
            </a:r>
            <a:r>
              <a:rPr lang="en-US" dirty="0"/>
              <a:t>.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1134773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28418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are at the end of our whirlwind tour! Here is some future learning for you and some things to check out on the O’Reilly learning platform.</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2090990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really just covered the tip of </a:t>
            </a:r>
            <a:r>
              <a:rPr lang="en-US"/>
              <a:t>the iceberg</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131587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If you are interested in learning more, I suggest your first order of busines be to download this </a:t>
            </a:r>
            <a:r>
              <a:rPr lang="en-US" i="0" dirty="0" err="1"/>
              <a:t>xlsxwriter</a:t>
            </a:r>
            <a:r>
              <a:rPr lang="en-US" i="0" dirty="0"/>
              <a:t> documentation. We really scratched the surface of what’s possible with the package. There’s a lot more that is available, so if you are working on automating an Excel report, I would check the guide to see what steps are available for you. </a:t>
            </a:r>
          </a:p>
          <a:p>
            <a:endParaRPr lang="en-US" i="0" dirty="0"/>
          </a:p>
          <a:p>
            <a:r>
              <a:rPr lang="en-US" i="0" dirty="0"/>
              <a:t>I would also suggest spending some more time with Python itself and getting comfortable with the Pythonic way of operating with data.  You’ve also seen some of pandas at the beginning and end of this course, this package will blow your mind with how it can help you analyze data.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480504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been operating on a shared O’Reilly server, but if you want to practice on your own computer, you can download Python a few ways, but I suggest downloading it from Anaconda. Remember that anyone can take the Python code and do what they want with it.  This Anaconda group has bundled the code with some other awesome functionalities, and they offer a starter version to individuals for free. So then you can have it on your own computer to use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316071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book because it can show you how to automate all sorts of things in Python, including spreadsheets – and in fact, this book uses a different free package to automate Excel, so that is interesting to get a different perspective like that. But this will show you how to manipulate Google Sheets, send emails, Word Docs, </a:t>
            </a:r>
            <a:r>
              <a:rPr lang="en-US" dirty="0" err="1"/>
              <a:t>etc</a:t>
            </a:r>
            <a:r>
              <a:rPr lang="en-US" dirty="0"/>
              <a:t>, so maybe you would want to not just write the workbook from Python but then send it out over email,  read this book and learn how.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83759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will teach you more about using Python for data analysis, so for example maybe you want to read in some data and then run the descriptive statistics and re-calculate any columns. This book will have a lot about `pandas` which is going to be your ally for anytime you are working with spreadsheet-like data in Python.</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2954757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2559985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73742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Unfortunately Mac doesn’t work </a:t>
            </a:r>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317071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here, and don’t forget about the demo notes!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1017059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here, and don’t forget about the demo notes!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5062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here, and don’t forget about the demo notes!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75170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“Data Products” </a:t>
            </a:r>
            <a:r>
              <a:rPr lang="en-US" dirty="0" err="1"/>
              <a:t>venn</a:t>
            </a:r>
            <a:r>
              <a:rPr lang="en-US" dirty="0"/>
              <a:t> diagram that compares and contrasts the types of tools when we work with data. You see that we have spreadsheets in one ring, databases in another and statistical programming in the last one. We can use these tools in tandem to build data products. In our case, we may pull data from databases, perform analysis and then push that to our end users as Excel reports, and then finally our end users can perform quick envelope-math calculations from spreadsheets. They all connect, it’s important to see these as part of a </a:t>
            </a:r>
            <a:r>
              <a:rPr lang="en-US" dirty="0" err="1"/>
              <a:t>venn</a:t>
            </a:r>
            <a:r>
              <a:rPr lang="en-US" dirty="0"/>
              <a:t> diagram or a pipeline.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41406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know this by now but yes, Python is a coding language, and we will be coding in this class, and I really hope you take the opportunity in the drills to make this knowledge your own.</a:t>
            </a:r>
          </a:p>
          <a:p>
            <a:endParaRPr lang="en-US" dirty="0"/>
          </a:p>
          <a:p>
            <a:r>
              <a:rPr lang="en-US" dirty="0"/>
              <a:t>One important trait of Python which in fact our course really depends on is that Python is open-source: that is, anyone can repurpose, re-use and remix the Python code as they will. In our case, a guy named John McNamara came up with this software that anyone can load to drive Excel workbooks from Python. </a:t>
            </a:r>
          </a:p>
          <a:p>
            <a:endParaRPr lang="en-US" dirty="0"/>
          </a:p>
          <a:p>
            <a:r>
              <a:rPr lang="en-US" dirty="0"/>
              <a:t>That is great that there are is so much generous, free software out there,  but remember that these are volunteer and not commercial products. There is no 800 number to call when things break. All that said, I would not make that limitation preclude you from using Python, but I do think it’s important to place where Python is coming from as an open-source project and what the implications for that are. </a:t>
            </a:r>
          </a:p>
          <a:p>
            <a:endParaRPr lang="en-US" dirty="0"/>
          </a:p>
          <a:p>
            <a:r>
              <a:rPr lang="en-US" dirty="0"/>
              <a:t>Finally, Python itself is not a spreadsheet or database in itself; we can gather and interact with data from these sources using Python but we don’t want to use Python itself to really store and distribute data. So you are already starting to see some of the differences across these tools. Let’s look at a great visualization to add further context.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9372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I will absolutely not be suggesting that you delete Excel from your computer. Anything but that. You are going to make Excel even more powerful by combining it with Python, and vice versa. </a:t>
            </a:r>
          </a:p>
          <a:p>
            <a:endParaRPr lang="en-US" i="0" dirty="0"/>
          </a:p>
          <a:p>
            <a:r>
              <a:rPr lang="en-US" i="0" dirty="0"/>
              <a:t>We want to see them as friends.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83100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github.com/jmcnamara/XlsxWriter/blob/master/docs/XlsxWriter.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3341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132158"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312768" y="425089"/>
            <a:ext cx="9593207" cy="1154162"/>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UDFs in </a:t>
            </a:r>
            <a:r>
              <a:rPr lang="en-US" sz="7500" spc="375" dirty="0" err="1">
                <a:solidFill>
                  <a:srgbClr val="FFFFFF"/>
                </a:solidFill>
                <a:latin typeface="Consolas" panose="020B0609020204030204" pitchFamily="49" charset="0"/>
              </a:rPr>
              <a:t>xlwings</a:t>
            </a:r>
            <a:endParaRPr lang="en-US" sz="7500" spc="375" dirty="0">
              <a:solidFill>
                <a:srgbClr val="FFFFFF"/>
              </a:solidFill>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333353" y="1272248"/>
            <a:ext cx="15621294" cy="5087931"/>
          </a:xfrm>
          <a:prstGeom prst="rect">
            <a:avLst/>
          </a:prstGeom>
        </p:spPr>
        <p:txBody>
          <a:bodyPr wrap="square" lIns="0" tIns="0" rIns="0" bIns="0" rtlCol="0" anchor="t">
            <a:spAutoFit/>
          </a:bodyPr>
          <a:lstStyle/>
          <a:p>
            <a:pPr algn="ctr">
              <a:lnSpc>
                <a:spcPct val="150000"/>
              </a:lnSpc>
            </a:pPr>
            <a:r>
              <a:rPr lang="en-US" sz="11500" spc="375" dirty="0">
                <a:solidFill>
                  <a:srgbClr val="000000"/>
                </a:solidFill>
                <a:latin typeface="League Spartan Bold"/>
              </a:rPr>
              <a:t>SEE YOU ON JUPYTER</a:t>
            </a:r>
          </a:p>
        </p:txBody>
      </p:sp>
    </p:spTree>
    <p:extLst>
      <p:ext uri="{BB962C8B-B14F-4D97-AF65-F5344CB8AC3E}">
        <p14:creationId xmlns:p14="http://schemas.microsoft.com/office/powerpoint/2010/main" val="378445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333353" y="1272248"/>
            <a:ext cx="15621294" cy="6865341"/>
          </a:xfrm>
          <a:prstGeom prst="rect">
            <a:avLst/>
          </a:prstGeom>
        </p:spPr>
        <p:txBody>
          <a:bodyPr wrap="square" lIns="0" tIns="0" rIns="0" bIns="0" rtlCol="0" anchor="t">
            <a:spAutoFit/>
          </a:bodyPr>
          <a:lstStyle/>
          <a:p>
            <a:pPr algn="ctr">
              <a:lnSpc>
                <a:spcPct val="150000"/>
              </a:lnSpc>
            </a:pPr>
            <a:r>
              <a:rPr lang="en-US" sz="9600" spc="375" dirty="0">
                <a:solidFill>
                  <a:srgbClr val="000000"/>
                </a:solidFill>
                <a:latin typeface="League Spartan Bold"/>
              </a:rPr>
              <a:t>HOUSE RULES ON JUPYTER: </a:t>
            </a:r>
          </a:p>
          <a:p>
            <a:pPr algn="ctr">
              <a:lnSpc>
                <a:spcPct val="150000"/>
              </a:lnSpc>
            </a:pPr>
            <a:r>
              <a:rPr lang="en-US" sz="11500" spc="375" dirty="0">
                <a:solidFill>
                  <a:schemeClr val="bg1">
                    <a:lumMod val="50000"/>
                  </a:schemeClr>
                </a:solidFill>
                <a:latin typeface="League Spartan Bold"/>
              </a:rPr>
              <a:t>DON’T PANIC</a:t>
            </a:r>
          </a:p>
        </p:txBody>
      </p:sp>
    </p:spTree>
    <p:extLst>
      <p:ext uri="{BB962C8B-B14F-4D97-AF65-F5344CB8AC3E}">
        <p14:creationId xmlns:p14="http://schemas.microsoft.com/office/powerpoint/2010/main" val="22530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9029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2579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031757"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513159" y="495300"/>
            <a:ext cx="9593207" cy="1154162"/>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4. CONCLUSION</a:t>
            </a:r>
          </a:p>
        </p:txBody>
      </p:sp>
    </p:spTree>
    <p:extLst>
      <p:ext uri="{BB962C8B-B14F-4D97-AF65-F5344CB8AC3E}">
        <p14:creationId xmlns:p14="http://schemas.microsoft.com/office/powerpoint/2010/main" val="249646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228600" y="0"/>
            <a:ext cx="92304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FUTURE LEARNING</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1026" name="Picture 2">
            <a:extLst>
              <a:ext uri="{FF2B5EF4-FFF2-40B4-BE49-F238E27FC236}">
                <a16:creationId xmlns:a16="http://schemas.microsoft.com/office/drawing/2014/main" id="{1A2D7D99-8A82-4F7E-8E34-288505F75D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083" y="2445301"/>
            <a:ext cx="4783834" cy="72618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1A180247-8CAF-48A7-AE36-B3E45184D4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249" y="2445301"/>
            <a:ext cx="4783834" cy="72618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58D3351-E1F9-48A6-BE8E-E5F1FF7721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4583" y="2445301"/>
            <a:ext cx="4783834" cy="72618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F6EF01BD-4879-4F52-8452-7C7449BDBC19}"/>
              </a:ext>
            </a:extLst>
          </p:cNvPr>
          <p:cNvCxnSpPr/>
          <p:nvPr/>
        </p:nvCxnSpPr>
        <p:spPr>
          <a:xfrm flipH="1">
            <a:off x="10058400" y="2019300"/>
            <a:ext cx="1143000" cy="1828800"/>
          </a:xfrm>
          <a:prstGeom prst="straightConnector1">
            <a:avLst/>
          </a:prstGeom>
          <a:ln w="57150">
            <a:solidFill>
              <a:srgbClr val="3D393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AD4968-D6A4-4F63-9149-6904A0B5BBC6}"/>
              </a:ext>
            </a:extLst>
          </p:cNvPr>
          <p:cNvSpPr txBox="1"/>
          <p:nvPr/>
        </p:nvSpPr>
        <p:spPr>
          <a:xfrm>
            <a:off x="10292103" y="1188303"/>
            <a:ext cx="2667000" cy="830997"/>
          </a:xfrm>
          <a:prstGeom prst="rect">
            <a:avLst/>
          </a:prstGeom>
          <a:noFill/>
        </p:spPr>
        <p:txBody>
          <a:bodyPr wrap="square" rtlCol="0">
            <a:spAutoFit/>
          </a:bodyPr>
          <a:lstStyle/>
          <a:p>
            <a:r>
              <a:rPr lang="en-US" sz="2400" b="1" dirty="0">
                <a:latin typeface="Gidole" panose="02000503000000000000" pitchFamily="2" charset="0"/>
              </a:rPr>
              <a:t>The </a:t>
            </a:r>
            <a:r>
              <a:rPr lang="en-US" sz="2400" b="1" dirty="0" err="1">
                <a:latin typeface="Consolas" panose="020B0609020204030204" pitchFamily="49" charset="0"/>
              </a:rPr>
              <a:t>xlsxwriter</a:t>
            </a:r>
            <a:r>
              <a:rPr lang="en-US" sz="2400" b="1" dirty="0">
                <a:latin typeface="Consolas" panose="020B0609020204030204" pitchFamily="49" charset="0"/>
              </a:rPr>
              <a:t> </a:t>
            </a:r>
            <a:r>
              <a:rPr lang="en-US" sz="2400" b="1" dirty="0">
                <a:latin typeface="Gidole" panose="02000503000000000000" pitchFamily="2" charset="0"/>
              </a:rPr>
              <a:t>covered today</a:t>
            </a:r>
          </a:p>
        </p:txBody>
      </p:sp>
      <p:sp>
        <p:nvSpPr>
          <p:cNvPr id="12" name="TextBox 11">
            <a:extLst>
              <a:ext uri="{FF2B5EF4-FFF2-40B4-BE49-F238E27FC236}">
                <a16:creationId xmlns:a16="http://schemas.microsoft.com/office/drawing/2014/main" id="{A063C2F5-DD81-4D9C-9DEB-1035B5A43091}"/>
              </a:ext>
            </a:extLst>
          </p:cNvPr>
          <p:cNvSpPr txBox="1"/>
          <p:nvPr/>
        </p:nvSpPr>
        <p:spPr>
          <a:xfrm>
            <a:off x="8125506" y="6743700"/>
            <a:ext cx="2667000" cy="830997"/>
          </a:xfrm>
          <a:prstGeom prst="rect">
            <a:avLst/>
          </a:prstGeom>
          <a:noFill/>
        </p:spPr>
        <p:txBody>
          <a:bodyPr wrap="square" rtlCol="0">
            <a:spAutoFit/>
          </a:bodyPr>
          <a:lstStyle/>
          <a:p>
            <a:r>
              <a:rPr lang="en-US" sz="2400" b="1" dirty="0">
                <a:solidFill>
                  <a:schemeClr val="bg1"/>
                </a:solidFill>
                <a:latin typeface="Gidole" panose="02000503000000000000" pitchFamily="2" charset="0"/>
              </a:rPr>
              <a:t>The rest of </a:t>
            </a:r>
            <a:r>
              <a:rPr lang="en-US" sz="2400" b="1" dirty="0" err="1">
                <a:solidFill>
                  <a:schemeClr val="bg1"/>
                </a:solidFill>
                <a:latin typeface="Consolas" panose="020B0609020204030204" pitchFamily="49" charset="0"/>
              </a:rPr>
              <a:t>xlsxwriter</a:t>
            </a:r>
            <a:endParaRPr lang="en-US" sz="2400" b="1" dirty="0">
              <a:solidFill>
                <a:schemeClr val="bg1"/>
              </a:solidFill>
              <a:latin typeface="Gidole" panose="02000503000000000000" pitchFamily="2" charset="0"/>
            </a:endParaRPr>
          </a:p>
        </p:txBody>
      </p:sp>
      <p:sp>
        <p:nvSpPr>
          <p:cNvPr id="14" name="TextBox 13">
            <a:extLst>
              <a:ext uri="{FF2B5EF4-FFF2-40B4-BE49-F238E27FC236}">
                <a16:creationId xmlns:a16="http://schemas.microsoft.com/office/drawing/2014/main" id="{F379F325-B752-42E7-99B9-554C33B88BF7}"/>
              </a:ext>
            </a:extLst>
          </p:cNvPr>
          <p:cNvSpPr txBox="1"/>
          <p:nvPr/>
        </p:nvSpPr>
        <p:spPr>
          <a:xfrm>
            <a:off x="3608758" y="4681835"/>
            <a:ext cx="2667000" cy="461665"/>
          </a:xfrm>
          <a:prstGeom prst="rect">
            <a:avLst/>
          </a:prstGeom>
          <a:noFill/>
        </p:spPr>
        <p:txBody>
          <a:bodyPr wrap="square" rtlCol="0">
            <a:spAutoFit/>
          </a:bodyPr>
          <a:lstStyle/>
          <a:p>
            <a:r>
              <a:rPr lang="en-US" sz="2400" b="1" dirty="0">
                <a:solidFill>
                  <a:schemeClr val="bg1"/>
                </a:solidFill>
                <a:latin typeface="Consolas" panose="020B0609020204030204" pitchFamily="49" charset="0"/>
              </a:rPr>
              <a:t>pandas</a:t>
            </a:r>
          </a:p>
        </p:txBody>
      </p:sp>
      <p:sp>
        <p:nvSpPr>
          <p:cNvPr id="16" name="TextBox 15">
            <a:extLst>
              <a:ext uri="{FF2B5EF4-FFF2-40B4-BE49-F238E27FC236}">
                <a16:creationId xmlns:a16="http://schemas.microsoft.com/office/drawing/2014/main" id="{2E0000A2-57A6-47C8-9D6C-D08A3ADB0C22}"/>
              </a:ext>
            </a:extLst>
          </p:cNvPr>
          <p:cNvSpPr txBox="1"/>
          <p:nvPr/>
        </p:nvSpPr>
        <p:spPr>
          <a:xfrm>
            <a:off x="13106401" y="4681835"/>
            <a:ext cx="2667000" cy="461665"/>
          </a:xfrm>
          <a:prstGeom prst="rect">
            <a:avLst/>
          </a:prstGeom>
          <a:noFill/>
        </p:spPr>
        <p:txBody>
          <a:bodyPr wrap="square" rtlCol="0">
            <a:spAutoFit/>
          </a:bodyPr>
          <a:lstStyle/>
          <a:p>
            <a:r>
              <a:rPr lang="en-US" sz="2400" b="1" dirty="0">
                <a:solidFill>
                  <a:schemeClr val="bg1"/>
                </a:solidFill>
                <a:latin typeface="Consolas" panose="020B0609020204030204" pitchFamily="49" charset="0"/>
              </a:rPr>
              <a:t>seaborn</a:t>
            </a:r>
          </a:p>
        </p:txBody>
      </p:sp>
    </p:spTree>
    <p:extLst>
      <p:ext uri="{BB962C8B-B14F-4D97-AF65-F5344CB8AC3E}">
        <p14:creationId xmlns:p14="http://schemas.microsoft.com/office/powerpoint/2010/main" val="100544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6019800" y="628449"/>
            <a:ext cx="12088442" cy="1095300"/>
          </a:xfrm>
          <a:prstGeom prst="rect">
            <a:avLst/>
          </a:prstGeom>
        </p:spPr>
        <p:txBody>
          <a:bodyPr wrap="square" lIns="0" tIns="0" rIns="0" bIns="0" rtlCol="0" anchor="t">
            <a:spAutoFit/>
          </a:bodyPr>
          <a:lstStyle/>
          <a:p>
            <a:pPr algn="r">
              <a:lnSpc>
                <a:spcPts val="9100"/>
              </a:lnSpc>
            </a:pPr>
            <a:r>
              <a:rPr lang="en-US" sz="6500" spc="195" dirty="0">
                <a:solidFill>
                  <a:srgbClr val="F2F0F4"/>
                </a:solidFill>
                <a:latin typeface="League Spartan Italics"/>
              </a:rPr>
              <a:t>Future learning</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14" name="TextBox 13">
            <a:extLst>
              <a:ext uri="{FF2B5EF4-FFF2-40B4-BE49-F238E27FC236}">
                <a16:creationId xmlns:a16="http://schemas.microsoft.com/office/drawing/2014/main" id="{40161230-BA4B-40C9-829B-F86096634FDB}"/>
              </a:ext>
            </a:extLst>
          </p:cNvPr>
          <p:cNvSpPr txBox="1"/>
          <p:nvPr/>
        </p:nvSpPr>
        <p:spPr>
          <a:xfrm>
            <a:off x="1066800" y="4000500"/>
            <a:ext cx="15028320" cy="1754326"/>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Gidole" panose="020B0604020202020204" charset="0"/>
              </a:rPr>
              <a:t>Explore the </a:t>
            </a:r>
            <a:r>
              <a:rPr lang="en-US" sz="3600" dirty="0" err="1">
                <a:latin typeface="Consolas" panose="020B0609020204030204" pitchFamily="49" charset="0"/>
                <a:hlinkClick r:id="rId4"/>
              </a:rPr>
              <a:t>xlsxwriter</a:t>
            </a:r>
            <a:r>
              <a:rPr lang="en-US" sz="3600" dirty="0">
                <a:latin typeface="Gidole" panose="020B0604020202020204" charset="0"/>
                <a:hlinkClick r:id="rId4"/>
              </a:rPr>
              <a:t> documentation</a:t>
            </a:r>
            <a:r>
              <a:rPr lang="en-US" sz="3600" dirty="0">
                <a:latin typeface="Gidole" panose="020B0604020202020204" charset="0"/>
              </a:rPr>
              <a:t> (617 pages!)</a:t>
            </a:r>
          </a:p>
          <a:p>
            <a:pPr marL="285750" indent="-285750">
              <a:buFont typeface="Arial" panose="020B0604020202020204" pitchFamily="34" charset="0"/>
              <a:buChar char="•"/>
            </a:pPr>
            <a:r>
              <a:rPr lang="en-US" sz="3600" dirty="0">
                <a:latin typeface="Gidole" panose="020B0604020202020204" charset="0"/>
              </a:rPr>
              <a:t>Creating and manipulating Python data structures: lists, dictionaries</a:t>
            </a:r>
          </a:p>
          <a:p>
            <a:pPr marL="285750" indent="-285750">
              <a:buFont typeface="Arial" panose="020B0604020202020204" pitchFamily="34" charset="0"/>
              <a:buChar char="•"/>
            </a:pPr>
            <a:r>
              <a:rPr lang="en-US" sz="3600" dirty="0">
                <a:latin typeface="Consolas" panose="020B0609020204030204" pitchFamily="49" charset="0"/>
              </a:rPr>
              <a:t>pandas</a:t>
            </a:r>
            <a:r>
              <a:rPr lang="en-US" sz="3600" dirty="0">
                <a:latin typeface="Gidole" panose="020B0604020202020204" charset="0"/>
              </a:rPr>
              <a:t> for data analysis</a:t>
            </a:r>
          </a:p>
        </p:txBody>
      </p:sp>
    </p:spTree>
    <p:extLst>
      <p:ext uri="{BB962C8B-B14F-4D97-AF65-F5344CB8AC3E}">
        <p14:creationId xmlns:p14="http://schemas.microsoft.com/office/powerpoint/2010/main" val="217681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4394850"/>
            <a:ext cx="7624318" cy="1680012"/>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for free at https://www.anaconda.com/products/individual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Download a local Anaconda distribution of Python</a:t>
            </a:r>
          </a:p>
        </p:txBody>
      </p:sp>
      <p:pic>
        <p:nvPicPr>
          <p:cNvPr id="11" name="Picture 10" descr="A picture containing drawing, window&#10;&#10;Description automatically generated">
            <a:extLst>
              <a:ext uri="{FF2B5EF4-FFF2-40B4-BE49-F238E27FC236}">
                <a16:creationId xmlns:a16="http://schemas.microsoft.com/office/drawing/2014/main" id="{C7D1A1AD-4579-46E0-A0F5-889BF92B6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3375343"/>
            <a:ext cx="6567898" cy="3276600"/>
          </a:xfrm>
          <a:prstGeom prst="rect">
            <a:avLst/>
          </a:prstGeom>
        </p:spPr>
      </p:pic>
    </p:spTree>
    <p:extLst>
      <p:ext uri="{BB962C8B-B14F-4D97-AF65-F5344CB8AC3E}">
        <p14:creationId xmlns:p14="http://schemas.microsoft.com/office/powerpoint/2010/main" val="228553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https://learning.oreilly.com/library/view/automate-the-boring/9781098122584/</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2242280"/>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Automate the Boring Stuff with Python</a:t>
            </a:r>
            <a:r>
              <a:rPr lang="en-US" sz="4200" dirty="0">
                <a:solidFill>
                  <a:srgbClr val="FFFFFF"/>
                </a:solidFill>
                <a:latin typeface="League Spartan"/>
              </a:rPr>
              <a:t>, 2</a:t>
            </a:r>
            <a:r>
              <a:rPr lang="en-US" sz="4200" baseline="30000" dirty="0">
                <a:solidFill>
                  <a:srgbClr val="FFFFFF"/>
                </a:solidFill>
                <a:latin typeface="League Spartan"/>
              </a:rPr>
              <a:t>nd</a:t>
            </a:r>
            <a:r>
              <a:rPr lang="en-US" sz="4200" dirty="0">
                <a:solidFill>
                  <a:srgbClr val="FFFFFF"/>
                </a:solidFill>
                <a:latin typeface="League Spartan"/>
              </a:rPr>
              <a:t> </a:t>
            </a:r>
            <a:r>
              <a:rPr lang="en-US" sz="4200" dirty="0" err="1">
                <a:solidFill>
                  <a:srgbClr val="FFFFFF"/>
                </a:solidFill>
                <a:latin typeface="League Spartan"/>
              </a:rPr>
              <a:t>Editition</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by Al </a:t>
            </a:r>
            <a:r>
              <a:rPr lang="en-US" sz="4200" dirty="0" err="1">
                <a:solidFill>
                  <a:srgbClr val="FFFFFF"/>
                </a:solidFill>
                <a:latin typeface="League Spartan"/>
              </a:rPr>
              <a:t>Sweigart</a:t>
            </a:r>
            <a:endParaRPr lang="en-US" sz="4200" dirty="0">
              <a:solidFill>
                <a:srgbClr val="FFFFFF"/>
              </a:solidFill>
              <a:latin typeface="League Spartan"/>
            </a:endParaRPr>
          </a:p>
        </p:txBody>
      </p:sp>
      <p:pic>
        <p:nvPicPr>
          <p:cNvPr id="2050" name="Picture 2" descr="Image">
            <a:extLst>
              <a:ext uri="{FF2B5EF4-FFF2-40B4-BE49-F238E27FC236}">
                <a16:creationId xmlns:a16="http://schemas.microsoft.com/office/drawing/2014/main" id="{3A21AE0E-56A4-48E8-8B0F-5481B210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112520"/>
            <a:ext cx="6096000" cy="806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2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https://learning.oreilly.com/library/view/python-for-data/9781491957653/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Data Analysis</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2</a:t>
            </a:r>
            <a:r>
              <a:rPr lang="en-US" sz="4200" baseline="30000" dirty="0">
                <a:solidFill>
                  <a:srgbClr val="FFFFFF"/>
                </a:solidFill>
                <a:latin typeface="League Spartan"/>
              </a:rPr>
              <a:t>nd</a:t>
            </a:r>
            <a:r>
              <a:rPr lang="en-US" sz="4200" dirty="0">
                <a:solidFill>
                  <a:srgbClr val="FFFFFF"/>
                </a:solidFill>
                <a:latin typeface="League Spartan"/>
              </a:rPr>
              <a:t> Edition by Wes McKinney</a:t>
            </a:r>
          </a:p>
        </p:txBody>
      </p:sp>
      <p:pic>
        <p:nvPicPr>
          <p:cNvPr id="3076" name="Picture 4">
            <a:extLst>
              <a:ext uri="{FF2B5EF4-FFF2-40B4-BE49-F238E27FC236}">
                <a16:creationId xmlns:a16="http://schemas.microsoft.com/office/drawing/2014/main" id="{DB00A478-9174-4D26-B70A-7FE032FCD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5645" y="1257300"/>
            <a:ext cx="5568623" cy="729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80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1295400" y="261320"/>
            <a:ext cx="16012206" cy="1209818"/>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0000"/>
                </a:solidFill>
                <a:latin typeface="Consolas" panose="020B0609020204030204" pitchFamily="49" charset="0"/>
              </a:rPr>
              <a:t>xl</a:t>
            </a:r>
            <a:r>
              <a:rPr lang="en-US" sz="7200" dirty="0">
                <a:solidFill>
                  <a:srgbClr val="000000"/>
                </a:solidFill>
                <a:latin typeface="Open Sans Extra Bold"/>
              </a:rPr>
              <a:t> is given </a:t>
            </a:r>
            <a:r>
              <a:rPr lang="en-US" sz="7200" dirty="0">
                <a:solidFill>
                  <a:srgbClr val="000000"/>
                </a:solidFill>
                <a:latin typeface="Consolas" panose="020B0609020204030204" pitchFamily="49" charset="0"/>
              </a:rPr>
              <a:t>wings</a:t>
            </a:r>
            <a:r>
              <a:rPr lang="en-US" sz="7200" dirty="0">
                <a:solidFill>
                  <a:srgbClr val="000000"/>
                </a:solidFill>
                <a:latin typeface="Open Sans Extra Bold"/>
              </a:rPr>
              <a:t>!</a:t>
            </a:r>
          </a:p>
        </p:txBody>
      </p:sp>
      <p:grpSp>
        <p:nvGrpSpPr>
          <p:cNvPr id="6" name="Group 4">
            <a:extLst>
              <a:ext uri="{FF2B5EF4-FFF2-40B4-BE49-F238E27FC236}">
                <a16:creationId xmlns:a16="http://schemas.microsoft.com/office/drawing/2014/main" id="{8A06119D-A287-4FCD-AFE5-AFCB53500FE9}"/>
              </a:ext>
            </a:extLst>
          </p:cNvPr>
          <p:cNvGrpSpPr/>
          <p:nvPr/>
        </p:nvGrpSpPr>
        <p:grpSpPr>
          <a:xfrm rot="-10800000">
            <a:off x="-2110659" y="-189185"/>
            <a:ext cx="4221318" cy="3655661"/>
            <a:chOff x="0" y="0"/>
            <a:chExt cx="6350000" cy="5499100"/>
          </a:xfrm>
        </p:grpSpPr>
        <p:sp>
          <p:nvSpPr>
            <p:cNvPr id="7" name="Freeform 5">
              <a:extLst>
                <a:ext uri="{FF2B5EF4-FFF2-40B4-BE49-F238E27FC236}">
                  <a16:creationId xmlns:a16="http://schemas.microsoft.com/office/drawing/2014/main" id="{2D6A2F1C-1AD1-4541-BE81-C70B25F95570}"/>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10" name="Picture 6">
            <a:extLst>
              <a:ext uri="{FF2B5EF4-FFF2-40B4-BE49-F238E27FC236}">
                <a16:creationId xmlns:a16="http://schemas.microsoft.com/office/drawing/2014/main" id="{A02F9A95-7C7E-4E45-9F34-F86F68410F2F}"/>
              </a:ext>
            </a:extLst>
          </p:cNvPr>
          <p:cNvPicPr>
            <a:picLocks noChangeAspect="1"/>
          </p:cNvPicPr>
          <p:nvPr/>
        </p:nvPicPr>
        <p:blipFill>
          <a:blip r:embed="rId3"/>
          <a:srcRect b="44190"/>
          <a:stretch>
            <a:fillRect/>
          </a:stretch>
        </p:blipFill>
        <p:spPr>
          <a:xfrm>
            <a:off x="16095120" y="9265255"/>
            <a:ext cx="2013122" cy="823680"/>
          </a:xfrm>
          <a:prstGeom prst="rect">
            <a:avLst/>
          </a:prstGeom>
        </p:spPr>
      </p:pic>
      <p:pic>
        <p:nvPicPr>
          <p:cNvPr id="2" name="Picture 1">
            <a:extLst>
              <a:ext uri="{FF2B5EF4-FFF2-40B4-BE49-F238E27FC236}">
                <a16:creationId xmlns:a16="http://schemas.microsoft.com/office/drawing/2014/main" id="{DF8635F2-44F6-4F7D-8F6F-DD261CCE9A6B}"/>
              </a:ext>
            </a:extLst>
          </p:cNvPr>
          <p:cNvPicPr>
            <a:picLocks noChangeAspect="1"/>
          </p:cNvPicPr>
          <p:nvPr/>
        </p:nvPicPr>
        <p:blipFill>
          <a:blip r:embed="rId4"/>
          <a:stretch>
            <a:fillRect/>
          </a:stretch>
        </p:blipFill>
        <p:spPr>
          <a:xfrm>
            <a:off x="304800" y="3624787"/>
            <a:ext cx="9773439" cy="4789403"/>
          </a:xfrm>
          <a:prstGeom prst="rect">
            <a:avLst/>
          </a:prstGeom>
        </p:spPr>
      </p:pic>
      <p:sp>
        <p:nvSpPr>
          <p:cNvPr id="3" name="TextBox 2">
            <a:extLst>
              <a:ext uri="{FF2B5EF4-FFF2-40B4-BE49-F238E27FC236}">
                <a16:creationId xmlns:a16="http://schemas.microsoft.com/office/drawing/2014/main" id="{04BBD925-11C7-4EFE-A989-E5D27DD5D6FD}"/>
              </a:ext>
            </a:extLst>
          </p:cNvPr>
          <p:cNvSpPr txBox="1"/>
          <p:nvPr/>
        </p:nvSpPr>
        <p:spPr>
          <a:xfrm>
            <a:off x="326571" y="8445033"/>
            <a:ext cx="7315200" cy="369332"/>
          </a:xfrm>
          <a:prstGeom prst="rect">
            <a:avLst/>
          </a:prstGeom>
          <a:noFill/>
        </p:spPr>
        <p:txBody>
          <a:bodyPr wrap="square" rtlCol="0">
            <a:spAutoFit/>
          </a:bodyPr>
          <a:lstStyle/>
          <a:p>
            <a:r>
              <a:rPr lang="en-US" dirty="0"/>
              <a:t>https://nyc2016.fpq.io/fpq_felix_zumstein_xlwings.pdf</a:t>
            </a:r>
          </a:p>
        </p:txBody>
      </p:sp>
      <p:sp>
        <p:nvSpPr>
          <p:cNvPr id="4" name="TextBox 3">
            <a:extLst>
              <a:ext uri="{FF2B5EF4-FFF2-40B4-BE49-F238E27FC236}">
                <a16:creationId xmlns:a16="http://schemas.microsoft.com/office/drawing/2014/main" id="{D13C5C27-A9E3-466A-81F3-D8AF8F276DE4}"/>
              </a:ext>
            </a:extLst>
          </p:cNvPr>
          <p:cNvSpPr txBox="1"/>
          <p:nvPr/>
        </p:nvSpPr>
        <p:spPr>
          <a:xfrm>
            <a:off x="11049000" y="2857500"/>
            <a:ext cx="5486400"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Gidole" panose="020B0604020202020204" charset="0"/>
              </a:rPr>
              <a:t>Automate Excel reports</a:t>
            </a:r>
          </a:p>
          <a:p>
            <a:pPr marL="285750" indent="-285750">
              <a:buFont typeface="Arial" panose="020B0604020202020204" pitchFamily="34" charset="0"/>
              <a:buChar char="•"/>
            </a:pPr>
            <a:r>
              <a:rPr lang="en-US" sz="3200" dirty="0">
                <a:latin typeface="Gidole" panose="020B0604020202020204" charset="0"/>
              </a:rPr>
              <a:t>Call Python from Excel</a:t>
            </a:r>
          </a:p>
          <a:p>
            <a:pPr marL="285750" indent="-285750">
              <a:buFont typeface="Arial" panose="020B0604020202020204" pitchFamily="34" charset="0"/>
              <a:buChar char="•"/>
            </a:pPr>
            <a:r>
              <a:rPr lang="en-US" sz="3200" dirty="0">
                <a:latin typeface="Gidole" panose="020B0604020202020204" charset="0"/>
              </a:rPr>
              <a:t>Expose workbook as API</a:t>
            </a:r>
          </a:p>
          <a:p>
            <a:pPr marL="285750" indent="-285750">
              <a:buFont typeface="Arial" panose="020B0604020202020204" pitchFamily="34" charset="0"/>
              <a:buChar char="•"/>
            </a:pPr>
            <a:r>
              <a:rPr lang="en-US" sz="3200" dirty="0">
                <a:solidFill>
                  <a:srgbClr val="CF3338"/>
                </a:solidFill>
                <a:latin typeface="Gidole" panose="020B0604020202020204" charset="0"/>
              </a:rPr>
              <a:t>Write user-defined functions</a:t>
            </a:r>
          </a:p>
        </p:txBody>
      </p:sp>
    </p:spTree>
    <p:extLst>
      <p:ext uri="{BB962C8B-B14F-4D97-AF65-F5344CB8AC3E}">
        <p14:creationId xmlns:p14="http://schemas.microsoft.com/office/powerpoint/2010/main" val="3079855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110989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121817"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187998" cy="4616648"/>
          </a:xfrm>
          <a:prstGeom prst="rect">
            <a:avLst/>
          </a:prstGeom>
        </p:spPr>
        <p:txBody>
          <a:bodyPr lIns="0" tIns="0" rIns="0" bIns="0" rtlCol="0" anchor="t">
            <a:spAutoFit/>
          </a:bodyPr>
          <a:lstStyle/>
          <a:p>
            <a:pPr algn="r">
              <a:lnSpc>
                <a:spcPts val="9000"/>
              </a:lnSpc>
            </a:pPr>
            <a:r>
              <a:rPr lang="en-US" sz="7500" spc="375" dirty="0">
                <a:solidFill>
                  <a:srgbClr val="000000"/>
                </a:solidFill>
                <a:latin typeface="League Spartan Bold"/>
              </a:rPr>
              <a:t>FOR THIS NEXT PART… WINDOWS ONLY</a:t>
            </a:r>
          </a:p>
        </p:txBody>
      </p:sp>
      <p:pic>
        <p:nvPicPr>
          <p:cNvPr id="1026" name="Picture 2" descr="Apple, Macbook, Logo, Apple Logo, Technology">
            <a:extLst>
              <a:ext uri="{FF2B5EF4-FFF2-40B4-BE49-F238E27FC236}">
                <a16:creationId xmlns:a16="http://schemas.microsoft.com/office/drawing/2014/main" id="{235D5112-AB32-46D0-B284-62151B077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026"/>
            <a:ext cx="7755819" cy="5157526"/>
          </a:xfrm>
          <a:prstGeom prst="rect">
            <a:avLst/>
          </a:prstGeom>
          <a:noFill/>
          <a:extLst>
            <a:ext uri="{909E8E84-426E-40DD-AFC4-6F175D3DCCD1}">
              <a14:hiddenFill xmlns:a14="http://schemas.microsoft.com/office/drawing/2010/main">
                <a:solidFill>
                  <a:srgbClr val="FFFFFF"/>
                </a:solidFill>
              </a14:hiddenFill>
            </a:ext>
          </a:extLst>
        </p:spPr>
      </p:pic>
      <p:sp>
        <p:nvSpPr>
          <p:cNvPr id="2" name="Multiplication Sign 1">
            <a:extLst>
              <a:ext uri="{FF2B5EF4-FFF2-40B4-BE49-F238E27FC236}">
                <a16:creationId xmlns:a16="http://schemas.microsoft.com/office/drawing/2014/main" id="{06FAD5BD-FB72-48F0-A3B7-8F9A86F5C8EB}"/>
              </a:ext>
            </a:extLst>
          </p:cNvPr>
          <p:cNvSpPr/>
          <p:nvPr/>
        </p:nvSpPr>
        <p:spPr>
          <a:xfrm>
            <a:off x="1223579" y="204740"/>
            <a:ext cx="4874899" cy="4800600"/>
          </a:xfrm>
          <a:prstGeom prst="mathMultiply">
            <a:avLst>
              <a:gd name="adj1" fmla="val 2727"/>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04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12202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SETUP: INSTALLATIONS</a:t>
            </a:r>
          </a:p>
        </p:txBody>
      </p:sp>
      <p:sp>
        <p:nvSpPr>
          <p:cNvPr id="10" name="TextBox 10"/>
          <p:cNvSpPr txBox="1"/>
          <p:nvPr/>
        </p:nvSpPr>
        <p:spPr>
          <a:xfrm>
            <a:off x="1208994" y="1720934"/>
            <a:ext cx="14031006" cy="4708981"/>
          </a:xfrm>
          <a:prstGeom prst="rect">
            <a:avLst/>
          </a:prstGeom>
        </p:spPr>
        <p:txBody>
          <a:bodyPr wrap="square" lIns="0" tIns="0" rIns="0" bIns="0" rtlCol="0" anchor="t">
            <a:spAutoFit/>
          </a:bodyPr>
          <a:lstStyle/>
          <a:p>
            <a:pPr marL="1028700" lvl="1" indent="-571500">
              <a:lnSpc>
                <a:spcPct val="150000"/>
              </a:lnSpc>
              <a:buFont typeface="Arial" panose="020B0604020202020204" pitchFamily="34" charset="0"/>
              <a:buChar char="•"/>
            </a:pPr>
            <a:r>
              <a:rPr lang="en-US" sz="3600" dirty="0">
                <a:latin typeface="Gidole" panose="020B0604020202020204" charset="0"/>
              </a:rPr>
              <a:t>Install Anaconda distribution on your computer (this installs </a:t>
            </a:r>
            <a:r>
              <a:rPr lang="en-US" sz="3600" dirty="0" err="1">
                <a:latin typeface="Consolas" panose="020B0609020204030204" pitchFamily="49" charset="0"/>
              </a:rPr>
              <a:t>xlwings</a:t>
            </a:r>
            <a:r>
              <a:rPr lang="en-US" sz="3600" dirty="0">
                <a:latin typeface="Gidole" panose="020B0604020202020204" charset="0"/>
              </a:rPr>
              <a:t>)</a:t>
            </a:r>
          </a:p>
          <a:p>
            <a:pPr marL="1028700" lvl="1" indent="-571500">
              <a:lnSpc>
                <a:spcPct val="150000"/>
              </a:lnSpc>
              <a:buFont typeface="Arial" panose="020B0604020202020204" pitchFamily="34" charset="0"/>
              <a:buChar char="•"/>
            </a:pPr>
            <a:r>
              <a:rPr lang="en-US" sz="3600" dirty="0">
                <a:latin typeface="Gidole" panose="020B0604020202020204" charset="0"/>
              </a:rPr>
              <a:t>Install Visual Studio Code</a:t>
            </a:r>
          </a:p>
          <a:p>
            <a:pPr marL="1028700" lvl="1" indent="-571500">
              <a:lnSpc>
                <a:spcPct val="150000"/>
              </a:lnSpc>
              <a:buFont typeface="Arial" panose="020B0604020202020204" pitchFamily="34" charset="0"/>
              <a:buChar char="•"/>
            </a:pPr>
            <a:r>
              <a:rPr lang="en-US" sz="3600" dirty="0">
                <a:latin typeface="Gidole" panose="020B0604020202020204" charset="0"/>
              </a:rPr>
              <a:t>Install </a:t>
            </a:r>
            <a:r>
              <a:rPr lang="en-US" sz="3600" dirty="0" err="1">
                <a:latin typeface="Consolas" panose="020B0609020204030204" pitchFamily="49" charset="0"/>
              </a:rPr>
              <a:t>xlwings</a:t>
            </a:r>
            <a:r>
              <a:rPr lang="en-US" sz="3600" dirty="0">
                <a:latin typeface="Gidole" panose="020B0604020202020204" charset="0"/>
              </a:rPr>
              <a:t> add-in</a:t>
            </a:r>
          </a:p>
          <a:p>
            <a:pPr marL="1485900" lvl="2" indent="-571500">
              <a:lnSpc>
                <a:spcPct val="150000"/>
              </a:lnSpc>
              <a:buFont typeface="Arial" panose="020B0604020202020204" pitchFamily="34" charset="0"/>
              <a:buChar char="•"/>
            </a:pPr>
            <a:r>
              <a:rPr lang="en-US" sz="3600" dirty="0">
                <a:latin typeface="Gidole" panose="020B0604020202020204" charset="0"/>
              </a:rPr>
              <a:t>Windows: Anaconda Prompt &gt; </a:t>
            </a:r>
            <a:r>
              <a:rPr lang="en-US" sz="3600" dirty="0" err="1">
                <a:latin typeface="Consolas" panose="020B0609020204030204" pitchFamily="49" charset="0"/>
              </a:rPr>
              <a:t>xlwings</a:t>
            </a:r>
            <a:r>
              <a:rPr lang="en-US" sz="3600" dirty="0">
                <a:latin typeface="Consolas" panose="020B0609020204030204" pitchFamily="49" charset="0"/>
              </a:rPr>
              <a:t> </a:t>
            </a:r>
            <a:r>
              <a:rPr lang="en-US" sz="3600" dirty="0" err="1">
                <a:latin typeface="Consolas" panose="020B0609020204030204" pitchFamily="49" charset="0"/>
              </a:rPr>
              <a:t>addin</a:t>
            </a:r>
            <a:r>
              <a:rPr lang="en-US" sz="3600" dirty="0">
                <a:latin typeface="Consolas" panose="020B0609020204030204" pitchFamily="49" charset="0"/>
              </a:rPr>
              <a:t> install</a:t>
            </a:r>
          </a:p>
          <a:p>
            <a:pPr marL="1485900" lvl="2" indent="-571500">
              <a:lnSpc>
                <a:spcPct val="150000"/>
              </a:lnSpc>
              <a:buFont typeface="Arial" panose="020B0604020202020204" pitchFamily="34" charset="0"/>
              <a:buChar char="•"/>
            </a:pPr>
            <a:r>
              <a:rPr lang="en-US" sz="3600" dirty="0">
                <a:latin typeface="Gidole" panose="020B0604020202020204" charset="0"/>
              </a:rPr>
              <a:t>Mac: Terminal &gt; </a:t>
            </a:r>
            <a:r>
              <a:rPr lang="en-US" sz="3600" dirty="0" err="1">
                <a:latin typeface="Consolas" panose="020B0609020204030204" pitchFamily="49" charset="0"/>
              </a:rPr>
              <a:t>xlwings</a:t>
            </a:r>
            <a:r>
              <a:rPr lang="en-US" sz="3600" dirty="0">
                <a:latin typeface="Consolas" panose="020B0609020204030204" pitchFamily="49" charset="0"/>
              </a:rPr>
              <a:t> </a:t>
            </a:r>
            <a:r>
              <a:rPr lang="en-US" sz="3600" dirty="0" err="1">
                <a:latin typeface="Consolas" panose="020B0609020204030204" pitchFamily="49" charset="0"/>
              </a:rPr>
              <a:t>addin</a:t>
            </a:r>
            <a:r>
              <a:rPr lang="en-US" sz="3600" dirty="0">
                <a:latin typeface="Consolas" panose="020B0609020204030204" pitchFamily="49" charset="0"/>
              </a:rPr>
              <a:t> install</a:t>
            </a:r>
            <a:endParaRPr lang="en-US" sz="3600" dirty="0">
              <a:latin typeface="Gidole" panose="020B0604020202020204" charset="0"/>
            </a:endParaRPr>
          </a:p>
          <a:p>
            <a:pPr marL="1028700" lvl="1"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97968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12202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MORE SETUP…</a:t>
            </a:r>
          </a:p>
        </p:txBody>
      </p:sp>
      <p:sp>
        <p:nvSpPr>
          <p:cNvPr id="10" name="TextBox 10"/>
          <p:cNvSpPr txBox="1"/>
          <p:nvPr/>
        </p:nvSpPr>
        <p:spPr>
          <a:xfrm>
            <a:off x="1208994" y="1720934"/>
            <a:ext cx="14031006" cy="4708981"/>
          </a:xfrm>
          <a:prstGeom prst="rect">
            <a:avLst/>
          </a:prstGeom>
        </p:spPr>
        <p:txBody>
          <a:bodyPr wrap="square" lIns="0" tIns="0" rIns="0" bIns="0" rtlCol="0" anchor="t">
            <a:spAutoFit/>
          </a:bodyPr>
          <a:lstStyle/>
          <a:p>
            <a:pPr marL="1028700" lvl="1" indent="-571500">
              <a:lnSpc>
                <a:spcPct val="150000"/>
              </a:lnSpc>
              <a:buFont typeface="Arial" panose="020B0604020202020204" pitchFamily="34" charset="0"/>
              <a:buChar char="•"/>
            </a:pPr>
            <a:r>
              <a:rPr lang="en-US" sz="3600" dirty="0">
                <a:latin typeface="Gidole" panose="020B0604020202020204" charset="0"/>
              </a:rPr>
              <a:t>Trust access to VBA project object model</a:t>
            </a:r>
          </a:p>
          <a:p>
            <a:pPr marL="1485900" lvl="2" indent="-571500">
              <a:lnSpc>
                <a:spcPct val="150000"/>
              </a:lnSpc>
              <a:buFont typeface="Arial" panose="020B0604020202020204" pitchFamily="34" charset="0"/>
              <a:buChar char="•"/>
            </a:pPr>
            <a:r>
              <a:rPr lang="en-US" sz="3600" dirty="0">
                <a:latin typeface="Gidole" panose="020B0604020202020204" charset="0"/>
              </a:rPr>
              <a:t>File &gt; Options &gt; Trust Center &gt; Trust Center Settings &gt; Macro Settings</a:t>
            </a:r>
          </a:p>
          <a:p>
            <a:pPr marL="1943100" lvl="3" indent="-571500">
              <a:lnSpc>
                <a:spcPct val="150000"/>
              </a:lnSpc>
              <a:buFont typeface="Arial" panose="020B0604020202020204" pitchFamily="34" charset="0"/>
              <a:buChar char="•"/>
            </a:pPr>
            <a:r>
              <a:rPr lang="en-US" sz="3600" dirty="0">
                <a:latin typeface="Gidole" panose="020B0604020202020204" charset="0"/>
              </a:rPr>
              <a:t>Turn on checkbox: “Trust access to the VBA project object model”</a:t>
            </a:r>
          </a:p>
          <a:p>
            <a:pPr marL="1028700" lvl="1" indent="-571500">
              <a:lnSpc>
                <a:spcPct val="150000"/>
              </a:lnSpc>
              <a:buFont typeface="Arial" panose="020B0604020202020204" pitchFamily="34" charset="0"/>
              <a:buChar char="•"/>
            </a:pPr>
            <a:r>
              <a:rPr lang="en-US" sz="3600" dirty="0">
                <a:latin typeface="Gidole" panose="020B0604020202020204" charset="0"/>
              </a:rPr>
              <a:t>UDF </a:t>
            </a:r>
            <a:r>
              <a:rPr lang="en-US" sz="3600" dirty="0" err="1">
                <a:latin typeface="Gidole" panose="020B0604020202020204" charset="0"/>
              </a:rPr>
              <a:t>quickstart</a:t>
            </a:r>
            <a:r>
              <a:rPr lang="en-US" sz="3600" dirty="0">
                <a:latin typeface="Gidole" panose="020B0604020202020204" charset="0"/>
              </a:rPr>
              <a:t> from command line:</a:t>
            </a:r>
          </a:p>
          <a:p>
            <a:pPr marL="1485900" lvl="2" indent="-571500">
              <a:lnSpc>
                <a:spcPct val="150000"/>
              </a:lnSpc>
              <a:buFont typeface="Arial" panose="020B0604020202020204" pitchFamily="34" charset="0"/>
              <a:buChar char="•"/>
            </a:pPr>
            <a:r>
              <a:rPr lang="en-US" sz="3600" dirty="0" err="1">
                <a:latin typeface="Consolas" panose="020B0609020204030204" pitchFamily="49" charset="0"/>
              </a:rPr>
              <a:t>xlwings</a:t>
            </a:r>
            <a:r>
              <a:rPr lang="en-US" sz="3600" dirty="0">
                <a:latin typeface="Consolas" panose="020B0609020204030204" pitchFamily="49" charset="0"/>
              </a:rPr>
              <a:t> </a:t>
            </a:r>
            <a:r>
              <a:rPr lang="en-US" sz="3600" dirty="0" err="1">
                <a:latin typeface="Consolas" panose="020B0609020204030204" pitchFamily="49" charset="0"/>
              </a:rPr>
              <a:t>quickstart</a:t>
            </a:r>
            <a:r>
              <a:rPr lang="en-US" sz="3600" dirty="0">
                <a:latin typeface="Consolas" panose="020B0609020204030204" pitchFamily="49" charset="0"/>
              </a:rPr>
              <a:t> </a:t>
            </a:r>
            <a:r>
              <a:rPr lang="en-US" sz="3600" dirty="0" err="1">
                <a:latin typeface="Consolas" panose="020B0609020204030204" pitchFamily="49" charset="0"/>
              </a:rPr>
              <a:t>first_udf</a:t>
            </a:r>
            <a:endParaRPr lang="en-US" sz="3600" dirty="0">
              <a:latin typeface="Consolas" panose="020B0609020204030204" pitchFamily="49" charset="0"/>
            </a:endParaRPr>
          </a:p>
          <a:p>
            <a:pPr marL="1028700" lvl="1"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221155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12202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a:t>
            </a:r>
          </a:p>
        </p:txBody>
      </p:sp>
      <p:sp>
        <p:nvSpPr>
          <p:cNvPr id="10" name="TextBox 10"/>
          <p:cNvSpPr txBox="1"/>
          <p:nvPr/>
        </p:nvSpPr>
        <p:spPr>
          <a:xfrm>
            <a:off x="1208994" y="1720934"/>
            <a:ext cx="14031006" cy="3214726"/>
          </a:xfrm>
          <a:prstGeom prst="rect">
            <a:avLst/>
          </a:prstGeom>
        </p:spPr>
        <p:txBody>
          <a:bodyPr wrap="square" lIns="0" tIns="0" rIns="0" bIns="0" rtlCol="0" anchor="t">
            <a:spAutoFit/>
          </a:bodyPr>
          <a:lstStyle/>
          <a:p>
            <a:pPr marL="1028700" lvl="1" indent="-571500">
              <a:lnSpc>
                <a:spcPct val="150000"/>
              </a:lnSpc>
              <a:buFont typeface="Arial" panose="020B0604020202020204" pitchFamily="34" charset="0"/>
              <a:buChar char="•"/>
            </a:pPr>
            <a:r>
              <a:rPr lang="en-US" sz="3600" dirty="0">
                <a:latin typeface="Gidole" panose="020B0604020202020204" charset="0"/>
              </a:rPr>
              <a:t>Open your </a:t>
            </a:r>
            <a:r>
              <a:rPr lang="en-US" sz="3600" dirty="0" err="1">
                <a:latin typeface="Gidole" panose="020B0604020202020204" charset="0"/>
              </a:rPr>
              <a:t>quickstart</a:t>
            </a:r>
            <a:r>
              <a:rPr lang="en-US" sz="3600" dirty="0">
                <a:latin typeface="Gidole" panose="020B0604020202020204" charset="0"/>
              </a:rPr>
              <a:t> files:</a:t>
            </a:r>
          </a:p>
          <a:p>
            <a:pPr marL="1485900" lvl="2" indent="-571500">
              <a:lnSpc>
                <a:spcPct val="150000"/>
              </a:lnSpc>
              <a:buFont typeface="Arial" panose="020B0604020202020204" pitchFamily="34" charset="0"/>
              <a:buChar char="•"/>
            </a:pPr>
            <a:r>
              <a:rPr lang="en-US" sz="3600" dirty="0">
                <a:latin typeface="Consolas" panose="020B0609020204030204" pitchFamily="49" charset="0"/>
              </a:rPr>
              <a:t>first_udf.py  </a:t>
            </a:r>
            <a:r>
              <a:rPr lang="en-US" sz="3600" dirty="0">
                <a:latin typeface="Gidole" panose="020B0604020202020204" charset="0"/>
              </a:rPr>
              <a:t>(Use VS Code)</a:t>
            </a:r>
          </a:p>
          <a:p>
            <a:pPr marL="1485900" lvl="2" indent="-571500">
              <a:lnSpc>
                <a:spcPct val="150000"/>
              </a:lnSpc>
              <a:buFont typeface="Arial" panose="020B0604020202020204" pitchFamily="34" charset="0"/>
              <a:buChar char="•"/>
            </a:pPr>
            <a:r>
              <a:rPr lang="en-US" sz="3600" dirty="0">
                <a:latin typeface="Consolas" panose="020B0609020204030204" pitchFamily="49" charset="0"/>
              </a:rPr>
              <a:t>first_udf.xlsm </a:t>
            </a:r>
            <a:r>
              <a:rPr lang="en-US" sz="3600" dirty="0">
                <a:latin typeface="Gidole" panose="020B0604020202020204" charset="0"/>
              </a:rPr>
              <a:t>(Guess which file?)</a:t>
            </a:r>
          </a:p>
          <a:p>
            <a:pPr marL="1028700" lvl="1" indent="-571500">
              <a:lnSpc>
                <a:spcPct val="150000"/>
              </a:lnSpc>
              <a:buFont typeface="Arial" panose="020B0604020202020204" pitchFamily="34" charset="0"/>
              <a:buChar char="•"/>
            </a:pPr>
            <a:r>
              <a:rPr lang="en-US" sz="3600" dirty="0">
                <a:latin typeface="Gidole" panose="020B0604020202020204" charset="0"/>
              </a:rPr>
              <a:t>Run and write our own UDFs</a:t>
            </a:r>
          </a:p>
        </p:txBody>
      </p:sp>
    </p:spTree>
    <p:extLst>
      <p:ext uri="{BB962C8B-B14F-4D97-AF65-F5344CB8AC3E}">
        <p14:creationId xmlns:p14="http://schemas.microsoft.com/office/powerpoint/2010/main" val="111124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8A06119D-A287-4FCD-AFE5-AFCB53500FE9}"/>
              </a:ext>
            </a:extLst>
          </p:cNvPr>
          <p:cNvGrpSpPr/>
          <p:nvPr/>
        </p:nvGrpSpPr>
        <p:grpSpPr>
          <a:xfrm rot="-10800000">
            <a:off x="-2110659" y="-189185"/>
            <a:ext cx="4221318" cy="3655661"/>
            <a:chOff x="0" y="0"/>
            <a:chExt cx="6350000" cy="5499100"/>
          </a:xfrm>
        </p:grpSpPr>
        <p:sp>
          <p:nvSpPr>
            <p:cNvPr id="7" name="Freeform 5">
              <a:extLst>
                <a:ext uri="{FF2B5EF4-FFF2-40B4-BE49-F238E27FC236}">
                  <a16:creationId xmlns:a16="http://schemas.microsoft.com/office/drawing/2014/main" id="{2D6A2F1C-1AD1-4541-BE81-C70B25F95570}"/>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10" name="Picture 6">
            <a:extLst>
              <a:ext uri="{FF2B5EF4-FFF2-40B4-BE49-F238E27FC236}">
                <a16:creationId xmlns:a16="http://schemas.microsoft.com/office/drawing/2014/main" id="{A02F9A95-7C7E-4E45-9F34-F86F68410F2F}"/>
              </a:ext>
            </a:extLst>
          </p:cNvPr>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10">
            <a:extLst>
              <a:ext uri="{FF2B5EF4-FFF2-40B4-BE49-F238E27FC236}">
                <a16:creationId xmlns:a16="http://schemas.microsoft.com/office/drawing/2014/main" id="{15E1022F-DDA1-4F07-8450-27974B6709C8}"/>
              </a:ext>
            </a:extLst>
          </p:cNvPr>
          <p:cNvSpPr txBox="1"/>
          <p:nvPr/>
        </p:nvSpPr>
        <p:spPr>
          <a:xfrm>
            <a:off x="1061697" y="1880338"/>
            <a:ext cx="8239806" cy="1107996"/>
          </a:xfrm>
          <a:prstGeom prst="rect">
            <a:avLst/>
          </a:prstGeom>
        </p:spPr>
        <p:txBody>
          <a:bodyPr wrap="square" lIns="0" tIns="0" rIns="0" bIns="0" rtlCol="0" anchor="t">
            <a:spAutoFit/>
          </a:bodyPr>
          <a:lstStyle/>
          <a:p>
            <a:pPr marL="1028700" lvl="1" indent="-571500">
              <a:buFont typeface="Arial" panose="020B0604020202020204" pitchFamily="34" charset="0"/>
              <a:buChar char="•"/>
            </a:pPr>
            <a:r>
              <a:rPr lang="en-US" sz="3600" dirty="0">
                <a:latin typeface="Gidole" panose="020B0604020202020204" charset="0"/>
              </a:rPr>
              <a:t>Demo: </a:t>
            </a:r>
            <a:r>
              <a:rPr lang="en-US" sz="3600" dirty="0">
                <a:solidFill>
                  <a:srgbClr val="000000"/>
                </a:solidFill>
                <a:latin typeface="Roboto Mono" pitchFamily="2" charset="0"/>
                <a:ea typeface="Roboto Mono" pitchFamily="2" charset="0"/>
              </a:rPr>
              <a:t>wages.xlsx</a:t>
            </a:r>
          </a:p>
          <a:p>
            <a:pPr marL="1485900" lvl="2" indent="-571500">
              <a:buFont typeface="Arial" panose="020B0604020202020204" pitchFamily="34" charset="0"/>
              <a:buChar char="•"/>
            </a:pPr>
            <a:r>
              <a:rPr lang="en-US" sz="3600" dirty="0">
                <a:solidFill>
                  <a:srgbClr val="000000"/>
                </a:solidFill>
                <a:latin typeface="Gidole" panose="020B0604020202020204" charset="0"/>
                <a:ea typeface="Roboto Mono" pitchFamily="2" charset="0"/>
              </a:rPr>
              <a:t>(Don’t forget about the demo notes)</a:t>
            </a:r>
            <a:endParaRPr lang="en-US" sz="3600" dirty="0">
              <a:latin typeface="Gidole" panose="020B0604020202020204" charset="0"/>
            </a:endParaRPr>
          </a:p>
        </p:txBody>
      </p:sp>
    </p:spTree>
    <p:extLst>
      <p:ext uri="{BB962C8B-B14F-4D97-AF65-F5344CB8AC3E}">
        <p14:creationId xmlns:p14="http://schemas.microsoft.com/office/powerpoint/2010/main" val="40150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7401606" cy="3693255"/>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A programming language</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Open source</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9">
            <a:extLst>
              <a:ext uri="{FF2B5EF4-FFF2-40B4-BE49-F238E27FC236}">
                <a16:creationId xmlns:a16="http://schemas.microsoft.com/office/drawing/2014/main" id="{AA0CBBA6-253E-446B-B9FC-26799B41EE18}"/>
              </a:ext>
            </a:extLst>
          </p:cNvPr>
          <p:cNvSpPr txBox="1"/>
          <p:nvPr/>
        </p:nvSpPr>
        <p:spPr>
          <a:xfrm>
            <a:off x="9525000" y="579839"/>
            <a:ext cx="8305800" cy="3693255"/>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 NOT:</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Commercially supported</a:t>
            </a:r>
          </a:p>
          <a:p>
            <a:pPr marL="857250" indent="-857250">
              <a:lnSpc>
                <a:spcPts val="10080"/>
              </a:lnSpc>
              <a:spcBef>
                <a:spcPct val="0"/>
              </a:spcBef>
              <a:buFont typeface="Arial" panose="020B0604020202020204" pitchFamily="34" charset="0"/>
              <a:buChar char="•"/>
            </a:pPr>
            <a:r>
              <a:rPr lang="en-US" sz="4800" dirty="0">
                <a:solidFill>
                  <a:srgbClr val="000000"/>
                </a:solidFill>
                <a:latin typeface="Gidole" panose="02000503000000000000" pitchFamily="50" charset="0"/>
              </a:rPr>
              <a:t>A spreadsheet or database</a:t>
            </a:r>
          </a:p>
        </p:txBody>
      </p:sp>
    </p:spTree>
    <p:extLst>
      <p:ext uri="{BB962C8B-B14F-4D97-AF65-F5344CB8AC3E}">
        <p14:creationId xmlns:p14="http://schemas.microsoft.com/office/powerpoint/2010/main" val="244605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121817"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187998" cy="4616648"/>
          </a:xfrm>
          <a:prstGeom prst="rect">
            <a:avLst/>
          </a:prstGeom>
        </p:spPr>
        <p:txBody>
          <a:bodyPr lIns="0" tIns="0" rIns="0" bIns="0" rtlCol="0" anchor="t">
            <a:spAutoFit/>
          </a:bodyPr>
          <a:lstStyle/>
          <a:p>
            <a:pPr algn="r">
              <a:lnSpc>
                <a:spcPts val="9000"/>
              </a:lnSpc>
            </a:pPr>
            <a:r>
              <a:rPr lang="en-US" sz="7500" spc="375" dirty="0">
                <a:solidFill>
                  <a:srgbClr val="000000"/>
                </a:solidFill>
                <a:latin typeface="League Spartan Bold"/>
              </a:rPr>
              <a:t>PYTHON &amp; EXCEL: “YES, AND” DATA ANALYSIS</a:t>
            </a:r>
          </a:p>
        </p:txBody>
      </p:sp>
      <p:pic>
        <p:nvPicPr>
          <p:cNvPr id="2050" name="Picture 2" descr="Children, Happy, Siblings, Hide, Play, Fun, Cheeks">
            <a:extLst>
              <a:ext uri="{FF2B5EF4-FFF2-40B4-BE49-F238E27FC236}">
                <a16:creationId xmlns:a16="http://schemas.microsoft.com/office/drawing/2014/main" id="{67617760-E695-460B-9E05-039F31636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 y="0"/>
            <a:ext cx="7694211" cy="512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3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1509</Words>
  <Application>Microsoft Office PowerPoint</Application>
  <PresentationFormat>Custom</PresentationFormat>
  <Paragraphs>120</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Open Sans Extra Bold</vt:lpstr>
      <vt:lpstr>League Spartan</vt:lpstr>
      <vt:lpstr>Calibri</vt:lpstr>
      <vt:lpstr>League Spartan Italics</vt:lpstr>
      <vt:lpstr>Gidole</vt:lpstr>
      <vt:lpstr>Arial</vt:lpstr>
      <vt:lpstr>Consolas</vt:lpstr>
      <vt:lpstr>Roboto Mono</vt:lpstr>
      <vt:lpstr>League Spartan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cp:lastModifiedBy>
  <cp:revision>280</cp:revision>
  <dcterms:created xsi:type="dcterms:W3CDTF">2006-08-16T00:00:00Z</dcterms:created>
  <dcterms:modified xsi:type="dcterms:W3CDTF">2021-05-17T12:23:13Z</dcterms:modified>
  <dc:identifier>DADurESpNu8</dc:identifier>
</cp:coreProperties>
</file>