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58" r:id="rId3"/>
    <p:sldId id="258" r:id="rId4"/>
    <p:sldId id="362" r:id="rId5"/>
    <p:sldId id="257" r:id="rId6"/>
    <p:sldId id="266" r:id="rId7"/>
    <p:sldId id="359" r:id="rId8"/>
    <p:sldId id="360" r:id="rId9"/>
    <p:sldId id="361" r:id="rId10"/>
    <p:sldId id="369" r:id="rId11"/>
    <p:sldId id="374" r:id="rId12"/>
    <p:sldId id="375" r:id="rId13"/>
    <p:sldId id="373" r:id="rId14"/>
    <p:sldId id="363" r:id="rId15"/>
    <p:sldId id="364" r:id="rId16"/>
    <p:sldId id="365" r:id="rId17"/>
    <p:sldId id="366" r:id="rId18"/>
    <p:sldId id="382" r:id="rId19"/>
    <p:sldId id="376" r:id="rId20"/>
    <p:sldId id="381" r:id="rId21"/>
    <p:sldId id="367" r:id="rId22"/>
    <p:sldId id="371" r:id="rId23"/>
    <p:sldId id="372" r:id="rId24"/>
    <p:sldId id="380" r:id="rId25"/>
    <p:sldId id="379" r:id="rId26"/>
    <p:sldId id="378" r:id="rId27"/>
    <p:sldId id="370" r:id="rId28"/>
    <p:sldId id="350" r:id="rId29"/>
    <p:sldId id="351" r:id="rId30"/>
    <p:sldId id="352" r:id="rId31"/>
    <p:sldId id="354" r:id="rId32"/>
    <p:sldId id="35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 initials="GM" lastIdx="1" clrIdx="0">
    <p:extLst>
      <p:ext uri="{19B8F6BF-5375-455C-9EA6-DF929625EA0E}">
        <p15:presenceInfo xmlns:p15="http://schemas.microsoft.com/office/powerpoint/2012/main" userId="S::george@georgejmount.com::f62b7f9a-d362-4c96-927b-ee32451ab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BAA783"/>
    <a:srgbClr val="CF3338"/>
    <a:srgbClr val="628EA9"/>
    <a:srgbClr val="FCA426"/>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4" autoAdjust="0"/>
    <p:restoredTop sz="94660"/>
  </p:normalViewPr>
  <p:slideViewPr>
    <p:cSldViewPr snapToGrid="0">
      <p:cViewPr varScale="1">
        <p:scale>
          <a:sx n="67" d="100"/>
          <a:sy n="67" d="100"/>
        </p:scale>
        <p:origin x="69"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34BD0-1400-4EBA-BBA1-04F52AB31B36}"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0335D-9F13-4B80-ADC5-B0EA3E10FF6B}" type="slidenum">
              <a:rPr lang="en-US" smtClean="0"/>
              <a:t>‹#›</a:t>
            </a:fld>
            <a:endParaRPr lang="en-US"/>
          </a:p>
        </p:txBody>
      </p:sp>
    </p:spTree>
    <p:extLst>
      <p:ext uri="{BB962C8B-B14F-4D97-AF65-F5344CB8AC3E}">
        <p14:creationId xmlns:p14="http://schemas.microsoft.com/office/powerpoint/2010/main" val="132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2</a:t>
            </a:fld>
            <a:endParaRPr lang="en-US"/>
          </a:p>
        </p:txBody>
      </p:sp>
    </p:spTree>
    <p:extLst>
      <p:ext uri="{BB962C8B-B14F-4D97-AF65-F5344CB8AC3E}">
        <p14:creationId xmlns:p14="http://schemas.microsoft.com/office/powerpoint/2010/main" val="3313789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16</a:t>
            </a:fld>
            <a:endParaRPr lang="en-US"/>
          </a:p>
        </p:txBody>
      </p:sp>
    </p:spTree>
    <p:extLst>
      <p:ext uri="{BB962C8B-B14F-4D97-AF65-F5344CB8AC3E}">
        <p14:creationId xmlns:p14="http://schemas.microsoft.com/office/powerpoint/2010/main" val="240742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17</a:t>
            </a:fld>
            <a:endParaRPr lang="en-US"/>
          </a:p>
        </p:txBody>
      </p:sp>
    </p:spTree>
    <p:extLst>
      <p:ext uri="{BB962C8B-B14F-4D97-AF65-F5344CB8AC3E}">
        <p14:creationId xmlns:p14="http://schemas.microsoft.com/office/powerpoint/2010/main" val="216702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18</a:t>
            </a:fld>
            <a:endParaRPr lang="en-US"/>
          </a:p>
        </p:txBody>
      </p:sp>
    </p:spTree>
    <p:extLst>
      <p:ext uri="{BB962C8B-B14F-4D97-AF65-F5344CB8AC3E}">
        <p14:creationId xmlns:p14="http://schemas.microsoft.com/office/powerpoint/2010/main" val="2753828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19</a:t>
            </a:fld>
            <a:endParaRPr lang="en-US"/>
          </a:p>
        </p:txBody>
      </p:sp>
    </p:spTree>
    <p:extLst>
      <p:ext uri="{BB962C8B-B14F-4D97-AF65-F5344CB8AC3E}">
        <p14:creationId xmlns:p14="http://schemas.microsoft.com/office/powerpoint/2010/main" val="267955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let’s see how people feel about these and they can become guided to the right extent </a:t>
            </a:r>
          </a:p>
        </p:txBody>
      </p:sp>
      <p:sp>
        <p:nvSpPr>
          <p:cNvPr id="4" name="Slide Number Placeholder 3"/>
          <p:cNvSpPr>
            <a:spLocks noGrp="1"/>
          </p:cNvSpPr>
          <p:nvPr>
            <p:ph type="sldNum" sz="quarter" idx="5"/>
          </p:nvPr>
        </p:nvSpPr>
        <p:spPr/>
        <p:txBody>
          <a:bodyPr/>
          <a:lstStyle/>
          <a:p>
            <a:fld id="{1300335D-9F13-4B80-ADC5-B0EA3E10FF6B}" type="slidenum">
              <a:rPr lang="en-US" smtClean="0"/>
              <a:t>20</a:t>
            </a:fld>
            <a:endParaRPr lang="en-US"/>
          </a:p>
        </p:txBody>
      </p:sp>
    </p:spTree>
    <p:extLst>
      <p:ext uri="{BB962C8B-B14F-4D97-AF65-F5344CB8AC3E}">
        <p14:creationId xmlns:p14="http://schemas.microsoft.com/office/powerpoint/2010/main" val="227277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23</a:t>
            </a:fld>
            <a:endParaRPr lang="en-US"/>
          </a:p>
        </p:txBody>
      </p:sp>
    </p:spTree>
    <p:extLst>
      <p:ext uri="{BB962C8B-B14F-4D97-AF65-F5344CB8AC3E}">
        <p14:creationId xmlns:p14="http://schemas.microsoft.com/office/powerpoint/2010/main" val="1608172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like the Power Pivot PDQ stuff. </a:t>
            </a:r>
          </a:p>
        </p:txBody>
      </p:sp>
      <p:sp>
        <p:nvSpPr>
          <p:cNvPr id="4" name="Slide Number Placeholder 3"/>
          <p:cNvSpPr>
            <a:spLocks noGrp="1"/>
          </p:cNvSpPr>
          <p:nvPr>
            <p:ph type="sldNum" sz="quarter" idx="5"/>
          </p:nvPr>
        </p:nvSpPr>
        <p:spPr/>
        <p:txBody>
          <a:bodyPr/>
          <a:lstStyle/>
          <a:p>
            <a:fld id="{1300335D-9F13-4B80-ADC5-B0EA3E10FF6B}" type="slidenum">
              <a:rPr lang="en-US" smtClean="0"/>
              <a:t>24</a:t>
            </a:fld>
            <a:endParaRPr lang="en-US"/>
          </a:p>
        </p:txBody>
      </p:sp>
    </p:spTree>
    <p:extLst>
      <p:ext uri="{BB962C8B-B14F-4D97-AF65-F5344CB8AC3E}">
        <p14:creationId xmlns:p14="http://schemas.microsoft.com/office/powerpoint/2010/main" val="162121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25</a:t>
            </a:fld>
            <a:endParaRPr lang="en-US"/>
          </a:p>
        </p:txBody>
      </p:sp>
    </p:spTree>
    <p:extLst>
      <p:ext uri="{BB962C8B-B14F-4D97-AF65-F5344CB8AC3E}">
        <p14:creationId xmlns:p14="http://schemas.microsoft.com/office/powerpoint/2010/main" val="379784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26</a:t>
            </a:fld>
            <a:endParaRPr lang="en-US"/>
          </a:p>
        </p:txBody>
      </p:sp>
    </p:spTree>
    <p:extLst>
      <p:ext uri="{BB962C8B-B14F-4D97-AF65-F5344CB8AC3E}">
        <p14:creationId xmlns:p14="http://schemas.microsoft.com/office/powerpoint/2010/main" val="2767374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27</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28750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rolling up and drilling down</a:t>
            </a:r>
          </a:p>
          <a:p>
            <a:r>
              <a:rPr lang="en-US" dirty="0"/>
              <a:t>This is slicing and dicing</a:t>
            </a:r>
          </a:p>
          <a:p>
            <a:r>
              <a:rPr lang="en-US" dirty="0"/>
              <a:t>This is unpivoting and pivoting</a:t>
            </a:r>
          </a:p>
        </p:txBody>
      </p:sp>
      <p:sp>
        <p:nvSpPr>
          <p:cNvPr id="4" name="Slide Number Placeholder 3"/>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01408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12154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9</a:t>
            </a:fld>
            <a:endParaRPr lang="en-US"/>
          </a:p>
        </p:txBody>
      </p:sp>
    </p:spTree>
    <p:extLst>
      <p:ext uri="{BB962C8B-B14F-4D97-AF65-F5344CB8AC3E}">
        <p14:creationId xmlns:p14="http://schemas.microsoft.com/office/powerpoint/2010/main" val="142804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0568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196776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13</a:t>
            </a:fld>
            <a:endParaRPr lang="en-US"/>
          </a:p>
        </p:txBody>
      </p:sp>
    </p:spTree>
    <p:extLst>
      <p:ext uri="{BB962C8B-B14F-4D97-AF65-F5344CB8AC3E}">
        <p14:creationId xmlns:p14="http://schemas.microsoft.com/office/powerpoint/2010/main" val="345543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15</a:t>
            </a:fld>
            <a:endParaRPr lang="en-US"/>
          </a:p>
        </p:txBody>
      </p:sp>
    </p:spTree>
    <p:extLst>
      <p:ext uri="{BB962C8B-B14F-4D97-AF65-F5344CB8AC3E}">
        <p14:creationId xmlns:p14="http://schemas.microsoft.com/office/powerpoint/2010/main" val="237881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3adaptive.com/2014/09/what-is-power-bi/"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wiy.co/mcweva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200329"/>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Mastering PivotTable Dashboards &amp; Reports</a:t>
            </a:r>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Heavy cleaning is a job for Power Query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What is Power BI? - P3 Adaptive">
            <a:extLst>
              <a:ext uri="{FF2B5EF4-FFF2-40B4-BE49-F238E27FC236}">
                <a16:creationId xmlns:a16="http://schemas.microsoft.com/office/drawing/2014/main" id="{9A257B7B-6DB2-4728-A411-0CC2AECF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54" y="1106373"/>
            <a:ext cx="8810861" cy="49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80D48-4340-3965-75D0-F93CDB3DF105}"/>
              </a:ext>
            </a:extLst>
          </p:cNvPr>
          <p:cNvSpPr txBox="1"/>
          <p:nvPr/>
        </p:nvSpPr>
        <p:spPr>
          <a:xfrm>
            <a:off x="100532" y="6375280"/>
            <a:ext cx="6096896" cy="369332"/>
          </a:xfrm>
          <a:prstGeom prst="rect">
            <a:avLst/>
          </a:prstGeom>
          <a:noFill/>
        </p:spPr>
        <p:txBody>
          <a:bodyPr wrap="square">
            <a:spAutoFit/>
          </a:bodyPr>
          <a:lstStyle/>
          <a:p>
            <a:r>
              <a:rPr lang="en-US" dirty="0">
                <a:hlinkClick r:id="rId5"/>
              </a:rPr>
              <a:t>https://p3adaptive.com/2014/09/</a:t>
            </a:r>
            <a:r>
              <a:rPr lang="en-US">
                <a:hlinkClick r:id="rId5"/>
              </a:rPr>
              <a:t>what-is-power-bi/</a:t>
            </a:r>
            <a:r>
              <a:rPr lang="en-US"/>
              <a:t>  </a:t>
            </a:r>
            <a:endParaRPr lang="en-US" dirty="0"/>
          </a:p>
        </p:txBody>
      </p:sp>
    </p:spTree>
    <p:extLst>
      <p:ext uri="{BB962C8B-B14F-4D97-AF65-F5344CB8AC3E}">
        <p14:creationId xmlns:p14="http://schemas.microsoft.com/office/powerpoint/2010/main" val="29646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38273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sales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configure, reformat PivotTables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Update, refresh, maintain data sources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calculated columns</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75065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1183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354" y="0"/>
            <a:ext cx="3384645"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8365329" cy="6032421"/>
          </a:xfrm>
          <a:prstGeom prst="rect">
            <a:avLst/>
          </a:prstGeom>
          <a:noFill/>
        </p:spPr>
        <p:txBody>
          <a:bodyPr wrap="square" rtlCol="0">
            <a:spAutoFit/>
          </a:bodyPr>
          <a:lstStyle/>
          <a:p>
            <a:r>
              <a:rPr lang="en-US" sz="3200" b="1" dirty="0">
                <a:solidFill>
                  <a:srgbClr val="CF3338"/>
                </a:solidFill>
                <a:latin typeface="Pragmatica" panose="020B0403040502020204" pitchFamily="34" charset="0"/>
              </a:rPr>
              <a:t>Exercises</a:t>
            </a:r>
          </a:p>
          <a:p>
            <a:r>
              <a:rPr lang="en-US" dirty="0">
                <a:solidFill>
                  <a:srgbClr val="CF3338"/>
                </a:solidFill>
                <a:latin typeface="Consolas" panose="020B0609020204030204" pitchFamily="49" charset="0"/>
              </a:rPr>
              <a:t>housing</a:t>
            </a:r>
            <a:r>
              <a:rPr lang="en-US" dirty="0">
                <a:solidFill>
                  <a:srgbClr val="CF3338"/>
                </a:solidFill>
                <a:latin typeface="Pragmatica" panose="020B0403040502020204" pitchFamily="34" charset="0"/>
              </a:rPr>
              <a:t> worksheet:</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each sale condition.</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number of homes with each roof type for each neighborhood. Hint: Count the number of homes as the count of record ID’s.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number of above grade bathrooms for each year built. Hint: Calculate the total number of bathrooms as the number of full baths + 1/2 * the number of half baths.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maximum lot area for each combination of street type and building type.</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total number of homes with an alley for each neighborhood.</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homes with each type of garage, along with the number of cars the garage can hold.</a:t>
            </a:r>
            <a:br>
              <a:rPr lang="en-US" sz="2000" dirty="0">
                <a:solidFill>
                  <a:srgbClr val="C00000"/>
                </a:solidFill>
                <a:latin typeface="Pragmatica" panose="020B0403040502020204"/>
              </a:rPr>
            </a:br>
            <a:endParaRPr lang="en-US" sz="2000" dirty="0">
              <a:solidFill>
                <a:srgbClr val="C00000"/>
              </a:solidFill>
              <a:latin typeface="Pragmatica" panose="020B0403040502020204"/>
            </a:endParaRPr>
          </a:p>
          <a:p>
            <a:r>
              <a:rPr lang="en-US" sz="2000" dirty="0">
                <a:solidFill>
                  <a:srgbClr val="CF3338"/>
                </a:solidFill>
                <a:latin typeface="Pragmatica" panose="020B0403040502020204"/>
              </a:rPr>
              <a:t>Solutions: </a:t>
            </a:r>
            <a:r>
              <a:rPr lang="en-US" sz="2000" dirty="0">
                <a:solidFill>
                  <a:srgbClr val="CF3338"/>
                </a:solidFill>
                <a:latin typeface="Consolas" panose="020B0609020204030204" pitchFamily="49" charset="0"/>
              </a:rPr>
              <a:t>housing-pivot-table-solutions.xlsx</a:t>
            </a:r>
            <a:endParaRPr lang="en-US" sz="2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152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2. </a:t>
            </a:r>
            <a:r>
              <a:rPr lang="en-US" sz="6600" b="1" dirty="0" err="1">
                <a:solidFill>
                  <a:schemeClr val="bg1"/>
                </a:solidFill>
                <a:latin typeface="Normafixed Tryout" panose="00000409000000000000" pitchFamily="49" charset="0"/>
              </a:rPr>
              <a:t>PivotCharts</a:t>
            </a:r>
            <a:r>
              <a:rPr lang="en-US" sz="6600" b="1" dirty="0">
                <a:solidFill>
                  <a:schemeClr val="bg1"/>
                </a:solidFill>
                <a:latin typeface="Normafixed Tryout" panose="00000409000000000000" pitchFamily="49" charset="0"/>
              </a:rPr>
              <a:t> and visualizations</a:t>
            </a:r>
          </a:p>
        </p:txBody>
      </p:sp>
    </p:spTree>
    <p:extLst>
      <p:ext uri="{BB962C8B-B14F-4D97-AF65-F5344CB8AC3E}">
        <p14:creationId xmlns:p14="http://schemas.microsoft.com/office/powerpoint/2010/main" val="5672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How can we master </a:t>
            </a:r>
            <a:r>
              <a:rPr lang="en-US" sz="4800" dirty="0" err="1">
                <a:latin typeface="Aliens &amp; cows" panose="00000500000000000000" pitchFamily="2" charset="0"/>
              </a:rPr>
              <a:t>PivotCharts</a:t>
            </a:r>
            <a:r>
              <a:rPr lang="en-US" sz="4800" dirty="0">
                <a:latin typeface="Aliens &amp; cows" panose="00000500000000000000" pitchFamily="2" charset="0"/>
              </a:rPr>
              <a:t>?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156855"/>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Pros: Pivot + Charts</a:t>
            </a:r>
          </a:p>
          <a:p>
            <a:pPr marL="457200" marR="190500" lvl="0" indent="-381000">
              <a:lnSpc>
                <a:spcPct val="115000"/>
              </a:lnSpc>
              <a:spcBef>
                <a:spcPts val="800"/>
              </a:spcBef>
              <a:buClr>
                <a:srgbClr val="CF3338"/>
              </a:buClr>
              <a:buSzPts val="2400"/>
              <a:buChar char="•"/>
            </a:pPr>
            <a:r>
              <a:rPr lang="en-US" sz="2800" dirty="0">
                <a:solidFill>
                  <a:srgbClr val="505050"/>
                </a:solidFill>
              </a:rPr>
              <a:t>Cons: </a:t>
            </a:r>
            <a:r>
              <a:rPr lang="en-US" sz="2800" i="1" dirty="0">
                <a:solidFill>
                  <a:srgbClr val="505050"/>
                </a:solidFill>
              </a:rPr>
              <a:t>Chartjunk</a:t>
            </a:r>
            <a:r>
              <a:rPr lang="en-US" sz="2800" dirty="0">
                <a:solidFill>
                  <a:srgbClr val="505050"/>
                </a:solidFill>
              </a:rPr>
              <a:t> </a:t>
            </a:r>
          </a:p>
        </p:txBody>
      </p:sp>
      <p:sp>
        <p:nvSpPr>
          <p:cNvPr id="3" name="TextBox 2">
            <a:extLst>
              <a:ext uri="{FF2B5EF4-FFF2-40B4-BE49-F238E27FC236}">
                <a16:creationId xmlns:a16="http://schemas.microsoft.com/office/drawing/2014/main" id="{90BD8ADA-4CC3-1809-7D0A-9A6DF34213D3}"/>
              </a:ext>
            </a:extLst>
          </p:cNvPr>
          <p:cNvSpPr txBox="1"/>
          <p:nvPr/>
        </p:nvSpPr>
        <p:spPr>
          <a:xfrm>
            <a:off x="1437565" y="2575713"/>
            <a:ext cx="6500884" cy="3539430"/>
          </a:xfrm>
          <a:prstGeom prst="rect">
            <a:avLst/>
          </a:prstGeom>
          <a:noFill/>
        </p:spPr>
        <p:txBody>
          <a:bodyPr wrap="square">
            <a:spAutoFit/>
          </a:bodyPr>
          <a:lstStyle/>
          <a:p>
            <a:r>
              <a:rPr lang="en-US" sz="2800" b="0" i="0" dirty="0">
                <a:solidFill>
                  <a:srgbClr val="707070"/>
                </a:solidFill>
                <a:effectLst/>
                <a:latin typeface="Arial" panose="020B0604020202020204" pitchFamily="34" charset="0"/>
              </a:rPr>
              <a:t>“The purpose of decoration varies—to make the graphic appear more scientific and precise, to enliven the display, to give the designer an opportunity to exercise artistic skills. Regardless of its cause, it is all non-data-ink or redundant data-ink, and it is often chartjunk.”  --Edward Tufte</a:t>
            </a:r>
            <a:endParaRPr lang="en-US" sz="2800" dirty="0">
              <a:solidFill>
                <a:srgbClr val="707070"/>
              </a:solidFill>
            </a:endParaRPr>
          </a:p>
        </p:txBody>
      </p:sp>
      <p:sp>
        <p:nvSpPr>
          <p:cNvPr id="7" name="TextBox 6">
            <a:extLst>
              <a:ext uri="{FF2B5EF4-FFF2-40B4-BE49-F238E27FC236}">
                <a16:creationId xmlns:a16="http://schemas.microsoft.com/office/drawing/2014/main" id="{0646F82A-FAAD-801C-8E5C-B3BFE50CDB73}"/>
              </a:ext>
            </a:extLst>
          </p:cNvPr>
          <p:cNvSpPr txBox="1"/>
          <p:nvPr/>
        </p:nvSpPr>
        <p:spPr>
          <a:xfrm>
            <a:off x="263857" y="6375280"/>
            <a:ext cx="6096000" cy="369332"/>
          </a:xfrm>
          <a:prstGeom prst="rect">
            <a:avLst/>
          </a:prstGeom>
          <a:noFill/>
        </p:spPr>
        <p:txBody>
          <a:bodyPr wrap="square">
            <a:spAutoFit/>
          </a:bodyPr>
          <a:lstStyle/>
          <a:p>
            <a:r>
              <a:rPr lang="en-US" dirty="0"/>
              <a:t>https://en.wikipedia.org/wiki/Chartjunk</a:t>
            </a:r>
          </a:p>
        </p:txBody>
      </p:sp>
      <p:pic>
        <p:nvPicPr>
          <p:cNvPr id="1026" name="Picture 2">
            <a:extLst>
              <a:ext uri="{FF2B5EF4-FFF2-40B4-BE49-F238E27FC236}">
                <a16:creationId xmlns:a16="http://schemas.microsoft.com/office/drawing/2014/main" id="{AE4D7872-C6F8-B6EA-B286-B002804D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796" y="3194785"/>
            <a:ext cx="2553150" cy="21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a:rPr>
              <a:t>File:</a:t>
            </a:r>
            <a:r>
              <a:rPr lang="en-US" sz="2800" dirty="0">
                <a:solidFill>
                  <a:srgbClr val="CF3338"/>
                </a:solidFill>
                <a:latin typeface="Consolas" panose="020B0609020204030204" pitchFamily="49" charset="0"/>
              </a:rPr>
              <a:t> pivot-charts-start.xlsx</a:t>
            </a:r>
            <a:endParaRPr lang="en-US" sz="2800" b="1" dirty="0">
              <a:solidFill>
                <a:srgbClr val="CF3338"/>
              </a:solidFill>
              <a:latin typeface="Pragmatica" panose="020B0403040502020204" pitchFamily="34" charset="0"/>
            </a:endParaRPr>
          </a:p>
          <a:p>
            <a:r>
              <a:rPr lang="en-US" sz="2800" dirty="0">
                <a:solidFill>
                  <a:srgbClr val="CF3338"/>
                </a:solidFill>
                <a:latin typeface="Consolas" panose="020B0609020204030204" pitchFamily="49" charset="0"/>
              </a:rPr>
              <a:t>computers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rPr>
              <a:t>Compare the distribution of computer prices w/ and w/o a CD-ROM</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9650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70487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Exercises</a:t>
            </a:r>
          </a:p>
          <a:p>
            <a:r>
              <a:rPr lang="en-US" sz="2800" dirty="0">
                <a:solidFill>
                  <a:srgbClr val="CF3338"/>
                </a:solidFill>
                <a:latin typeface="Consolas" panose="020B0609020204030204" pitchFamily="49" charset="0"/>
              </a:rPr>
              <a:t>tips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Visualize the distribution of tips for lunch vs dinner bills as overlapping histograms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stacked bar chart comparing total dinner vs lunch bills for each day of service</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7975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70325"/>
          </a:xfrm>
          <a:prstGeom prst="rect">
            <a:avLst/>
          </a:prstGeom>
          <a:noFill/>
        </p:spPr>
        <p:txBody>
          <a:bodyPr wrap="square" rtlCol="0">
            <a:spAutoFit/>
          </a:bodyPr>
          <a:lstStyle/>
          <a:p>
            <a:r>
              <a:rPr lang="en-US" sz="4000" b="1" dirty="0">
                <a:solidFill>
                  <a:schemeClr val="tx1">
                    <a:lumMod val="95000"/>
                    <a:lumOff val="5000"/>
                  </a:schemeClr>
                </a:solidFill>
                <a:latin typeface="Pragmatica" panose="020B0403040502020204" pitchFamily="34" charset="0"/>
              </a:rPr>
              <a:t>MID-COURSE EVALS</a:t>
            </a:r>
          </a:p>
          <a:p>
            <a:endParaRPr lang="en-US" sz="4000" b="1" dirty="0">
              <a:solidFill>
                <a:srgbClr val="CF3338"/>
              </a:solidFill>
              <a:latin typeface="Pragmatica" panose="020B0403040502020204" pitchFamily="34" charset="0"/>
            </a:endParaRPr>
          </a:p>
          <a:p>
            <a:r>
              <a:rPr lang="en-US" sz="3200" dirty="0">
                <a:solidFill>
                  <a:srgbClr val="CF3338"/>
                </a:solidFill>
                <a:latin typeface="Pragmatica" panose="020B0403040502020204" pitchFamily="34" charset="0"/>
                <a:hlinkClick r:id="rId4"/>
              </a:rPr>
              <a:t>https://swiy.co/mcweval</a:t>
            </a:r>
            <a:r>
              <a:rPr lang="en-US" sz="3200" dirty="0">
                <a:solidFill>
                  <a:srgbClr val="CF3338"/>
                </a:solidFill>
                <a:latin typeface="Pragmatica" panose="020B0403040502020204" pitchFamily="34" charset="0"/>
              </a:rPr>
              <a:t>  </a:t>
            </a:r>
          </a:p>
          <a:p>
            <a:endParaRPr lang="en-US" sz="2800" dirty="0">
              <a:solidFill>
                <a:srgbClr val="CF3338"/>
              </a:solidFill>
              <a:latin typeface="Pragmatica" panose="020B0403040502020204" pitchFamily="34" charset="0"/>
            </a:endParaRPr>
          </a:p>
          <a:p>
            <a:pPr marL="95250" lvl="0">
              <a:lnSpc>
                <a:spcPct val="115000"/>
              </a:lnSpc>
              <a:spcBef>
                <a:spcPts val="750"/>
              </a:spcBef>
              <a:buClr>
                <a:srgbClr val="C00000"/>
              </a:buClr>
              <a:buSzPts val="2100"/>
            </a:pPr>
            <a:r>
              <a:rPr lang="en-US" sz="2800" dirty="0">
                <a:solidFill>
                  <a:srgbClr val="CF3338"/>
                </a:solidFill>
                <a:latin typeface="Pragmatica" panose="020B0403040502020204" pitchFamily="34" charset="0"/>
                <a:sym typeface="Consolas"/>
              </a:rPr>
              <a:t>Anonymous pulse check</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Pacing</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Depth/breadth topics</a:t>
            </a:r>
          </a:p>
          <a:p>
            <a:pPr marL="438150" lvl="0" indent="-342900">
              <a:lnSpc>
                <a:spcPct val="115000"/>
              </a:lnSpc>
              <a:spcBef>
                <a:spcPts val="750"/>
              </a:spcBef>
              <a:buClr>
                <a:srgbClr val="C00000"/>
              </a:buClr>
              <a:buSzPts val="2100"/>
              <a:buFont typeface="Arial" panose="020B0604020202020204" pitchFamily="34" charset="0"/>
              <a:buChar char="•"/>
            </a:pPr>
            <a:r>
              <a:rPr lang="en-US" sz="2800" dirty="0">
                <a:solidFill>
                  <a:srgbClr val="CF3338"/>
                </a:solidFill>
                <a:latin typeface="Pragmatica" panose="020B0403040502020204" pitchFamily="34" charset="0"/>
                <a:ea typeface="Consolas"/>
                <a:cs typeface="Consolas"/>
                <a:sym typeface="Consolas"/>
              </a:rPr>
              <a:t>What else would you like to know?</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00616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364493"/>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000" dirty="0" err="1">
                <a:solidFill>
                  <a:srgbClr val="CF3338"/>
                </a:solidFill>
                <a:latin typeface="Consolas" panose="020B0609020204030204" pitchFamily="49" charset="0"/>
              </a:rPr>
              <a:t>hstarts</a:t>
            </a:r>
            <a:r>
              <a:rPr lang="en-US" sz="2000" dirty="0">
                <a:solidFill>
                  <a:srgbClr val="CF3338"/>
                </a:solidFill>
                <a:latin typeface="Consolas" panose="020B0609020204030204" pitchFamily="49" charset="0"/>
              </a:rPr>
              <a:t> </a:t>
            </a:r>
            <a:r>
              <a:rPr lang="en-US" sz="2000" dirty="0">
                <a:solidFill>
                  <a:srgbClr val="CF3338"/>
                </a:solidFill>
                <a:latin typeface="Pragmatica" panose="020B0403040502020204"/>
              </a:rPr>
              <a:t>worksheet:</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Visualize &amp; resample trends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Summarize &amp; visualize segments as % to total</a:t>
            </a:r>
          </a:p>
        </p:txBody>
      </p:sp>
    </p:spTree>
    <p:extLst>
      <p:ext uri="{BB962C8B-B14F-4D97-AF65-F5344CB8AC3E}">
        <p14:creationId xmlns:p14="http://schemas.microsoft.com/office/powerpoint/2010/main" val="155802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8155" y="350009"/>
            <a:ext cx="2830945" cy="3697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70" y="1943693"/>
            <a:ext cx="3690239" cy="2456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9828" y="3896991"/>
            <a:ext cx="4965539" cy="3641787"/>
          </a:xfrm>
          <a:prstGeom prst="rect">
            <a:avLst/>
          </a:prstGeom>
        </p:spPr>
      </p:pic>
      <p:pic>
        <p:nvPicPr>
          <p:cNvPr id="1026" name="Picture 2" descr="Microsoft Most Valuable Professional - Wikipedia">
            <a:extLst>
              <a:ext uri="{FF2B5EF4-FFF2-40B4-BE49-F238E27FC236}">
                <a16:creationId xmlns:a16="http://schemas.microsoft.com/office/drawing/2014/main" id="{773655FF-D872-0F23-5E58-CEC88E947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842166"/>
            <a:ext cx="4996341" cy="201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57757"/>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Demo/Exercises</a:t>
            </a:r>
          </a:p>
          <a:p>
            <a:r>
              <a:rPr lang="en-US" sz="2000" dirty="0">
                <a:solidFill>
                  <a:srgbClr val="CF3338"/>
                </a:solidFill>
                <a:latin typeface="Pragmatica" panose="020B0403040502020204" pitchFamily="34" charset="0"/>
              </a:rPr>
              <a:t>File: </a:t>
            </a:r>
            <a:r>
              <a:rPr lang="en-US" sz="2000" dirty="0">
                <a:solidFill>
                  <a:srgbClr val="CF3338"/>
                </a:solidFill>
                <a:latin typeface="Consolas" panose="020B0609020204030204" pitchFamily="49" charset="0"/>
              </a:rPr>
              <a:t>teams-start.xlsx</a:t>
            </a:r>
          </a:p>
          <a:p>
            <a:pPr marL="95250" lvl="0">
              <a:lnSpc>
                <a:spcPct val="115000"/>
              </a:lnSpc>
              <a:spcBef>
                <a:spcPts val="750"/>
              </a:spcBef>
              <a:buClr>
                <a:srgbClr val="C00000"/>
              </a:buClr>
              <a:buSzPts val="2100"/>
            </a:pPr>
            <a:r>
              <a:rPr lang="en-US" sz="2000" dirty="0">
                <a:solidFill>
                  <a:srgbClr val="CF3338"/>
                </a:solidFill>
                <a:latin typeface="Pragmatica" panose="020B0403040502020204" pitchFamily="34" charset="0"/>
                <a:sym typeface="Consolas"/>
              </a:rPr>
              <a:t>Use PivotTables, charts and more to analyze &amp; visualize MLB data: </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franchises with the 10 most World Series wins since 1903 vs those </a:t>
            </a:r>
            <a:r>
              <a:rPr lang="en-US" sz="2000" dirty="0" err="1">
                <a:solidFill>
                  <a:srgbClr val="CF3338"/>
                </a:solidFill>
                <a:latin typeface="Pragmatica" panose="020B0403040502020204" pitchFamily="34" charset="0"/>
                <a:ea typeface="Consolas"/>
                <a:cs typeface="Consolas"/>
                <a:sym typeface="Consolas"/>
              </a:rPr>
              <a:t>franchses</a:t>
            </a:r>
            <a:r>
              <a:rPr lang="en-US" sz="2000" dirty="0">
                <a:solidFill>
                  <a:srgbClr val="CF3338"/>
                </a:solidFill>
                <a:latin typeface="Pragmatica" panose="020B0403040502020204" pitchFamily="34" charset="0"/>
                <a:ea typeface="Consolas"/>
                <a:cs typeface="Consolas"/>
                <a:sym typeface="Consolas"/>
              </a:rPr>
              <a:t>’ total number of World Series appearances. </a:t>
            </a:r>
            <a:endParaRPr lang="en-US" sz="20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number of stolen bases per game from 1990 to 2017</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Identify which wild card teams have won the World Series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team ERA of AL vs NL teams since 1973</a:t>
            </a:r>
          </a:p>
        </p:txBody>
      </p:sp>
    </p:spTree>
    <p:extLst>
      <p:ext uri="{BB962C8B-B14F-4D97-AF65-F5344CB8AC3E}">
        <p14:creationId xmlns:p14="http://schemas.microsoft.com/office/powerpoint/2010/main" val="2901871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98971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3. Introduction to PowerPivot &amp; Excel dashboards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4462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2C5519E8-A2DF-E3A6-D9D3-18CCCC3A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29160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0747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data folder</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Combine data sources with the Data Model</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“Power” PivotTable</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Open a blank workbook to start…</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5118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2"/>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model continued</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Design a basic Excel dashboard to monitor profitability, regional performance and sales trends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additional measures &amp; KPIs</a:t>
            </a:r>
          </a:p>
          <a:p>
            <a:pPr marL="457200" lvl="0" indent="-361950">
              <a:lnSpc>
                <a:spcPct val="115000"/>
              </a:lnSpc>
              <a:spcBef>
                <a:spcPts val="750"/>
              </a:spcBef>
              <a:buClr>
                <a:srgbClr val="C00000"/>
              </a:buClr>
              <a:buSzPts val="2100"/>
              <a:buFont typeface="Arial" panose="020B0604020202020204" pitchFamily="34" charset="0"/>
              <a:buChar char="•"/>
            </a:pP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1391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492786"/>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400" dirty="0">
                <a:solidFill>
                  <a:srgbClr val="CF3338"/>
                </a:solidFill>
                <a:latin typeface="Pragmatica" panose="020B0403040502020204" pitchFamily="34" charset="0"/>
              </a:rPr>
              <a:t>Folder: </a:t>
            </a:r>
            <a:r>
              <a:rPr lang="en-US" sz="2400" dirty="0">
                <a:solidFill>
                  <a:srgbClr val="CF3338"/>
                </a:solidFill>
                <a:latin typeface="Consolas" panose="020B0609020204030204" pitchFamily="49" charset="0"/>
              </a:rPr>
              <a:t>nycflights13 </a:t>
            </a:r>
            <a:r>
              <a:rPr lang="en-US" sz="2400" dirty="0">
                <a:solidFill>
                  <a:srgbClr val="CF3338"/>
                </a:solidFill>
                <a:latin typeface="Pragmatica" panose="020B0403040502020204"/>
              </a:rPr>
              <a:t>+ blank workbook</a:t>
            </a:r>
            <a:endParaRPr lang="en-US" sz="2400" dirty="0">
              <a:solidFill>
                <a:srgbClr val="CF3338"/>
              </a:solidFill>
              <a:latin typeface="Pragmatica" panose="020B0403040502020204" pitchFamily="34" charset="0"/>
              <a:sym typeface="Consolas"/>
            </a:endParaRPr>
          </a:p>
          <a:p>
            <a:pPr marL="95250" lvl="0">
              <a:lnSpc>
                <a:spcPct val="115000"/>
              </a:lnSpc>
              <a:spcBef>
                <a:spcPts val="750"/>
              </a:spcBef>
              <a:buClr>
                <a:srgbClr val="C00000"/>
              </a:buClr>
              <a:buSzPts val="2100"/>
            </a:pPr>
            <a:endParaRPr lang="en-US" sz="24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Create a Data Model from </a:t>
            </a:r>
            <a:r>
              <a:rPr lang="en-US" sz="2400" dirty="0" err="1">
                <a:solidFill>
                  <a:srgbClr val="CF3338"/>
                </a:solidFill>
                <a:latin typeface="Consolas" panose="020B0609020204030204" pitchFamily="49" charset="0"/>
                <a:ea typeface="Consolas"/>
                <a:cs typeface="Consolas"/>
                <a:sym typeface="Consolas"/>
              </a:rPr>
              <a:t>raw_data</a:t>
            </a:r>
            <a:r>
              <a:rPr lang="en-US" sz="2400" dirty="0">
                <a:solidFill>
                  <a:srgbClr val="CF3338"/>
                </a:solidFill>
                <a:latin typeface="Pragmatica" panose="020B0403040502020204" pitchFamily="34" charset="0"/>
                <a:ea typeface="Consolas"/>
                <a:cs typeface="Consolas"/>
                <a:sym typeface="Consolas"/>
              </a:rPr>
              <a:t> files</a:t>
            </a:r>
            <a:endParaRPr lang="en-US" sz="24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Build a 3D Map</a:t>
            </a: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Analyze cancellation rates by location, carrier, etc. </a:t>
            </a:r>
          </a:p>
          <a:p>
            <a:pPr marL="552450" lvl="0" indent="-457200">
              <a:lnSpc>
                <a:spcPct val="115000"/>
              </a:lnSpc>
              <a:spcBef>
                <a:spcPts val="750"/>
              </a:spcBef>
              <a:buClr>
                <a:srgbClr val="C00000"/>
              </a:buClr>
              <a:buSzPts val="2100"/>
              <a:buFont typeface="+mj-lt"/>
              <a:buAutoNum type="arabicPeriod"/>
            </a:pPr>
            <a:endParaRPr lang="en-US" sz="2400" dirty="0">
              <a:solidFill>
                <a:srgbClr val="CF3338"/>
              </a:solidFill>
              <a:latin typeface="Pragmatica" panose="020B0403040502020204" pitchFamily="34" charset="0"/>
              <a:ea typeface="Consolas"/>
              <a:cs typeface="Consolas"/>
              <a:sym typeface="Consolas"/>
            </a:endParaRPr>
          </a:p>
          <a:p>
            <a:r>
              <a:rPr lang="en-US" sz="2400" dirty="0">
                <a:solidFill>
                  <a:srgbClr val="CF3338"/>
                </a:solidFill>
                <a:latin typeface="Pragmatica" panose="020B0403040502020204" pitchFamily="34" charset="0"/>
              </a:rPr>
              <a:t>Solutions: </a:t>
            </a:r>
            <a:r>
              <a:rPr lang="en-US" sz="2400" dirty="0">
                <a:solidFill>
                  <a:srgbClr val="CF3338"/>
                </a:solidFill>
                <a:latin typeface="Consolas" panose="020B0609020204030204" pitchFamily="49" charset="0"/>
              </a:rPr>
              <a:t>nycflights13-data-model-finish.xlsx</a:t>
            </a: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759630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0972800" y="-66052"/>
            <a:ext cx="1337189" cy="980327"/>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0730080" y="6176837"/>
            <a:ext cx="1342081" cy="54912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Conclusion &amp; Resources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1584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2585323"/>
          </a:xfrm>
          <a:prstGeom prst="rect">
            <a:avLst/>
          </a:prstGeom>
          <a:noFill/>
        </p:spPr>
        <p:txBody>
          <a:bodyPr wrap="square" rtlCol="0">
            <a:spAutoFit/>
          </a:bodyPr>
          <a:lstStyle/>
          <a:p>
            <a:r>
              <a:rPr lang="en-US" sz="5400" i="1" dirty="0">
                <a:latin typeface="Aliens &amp; cows" panose="00000500000000000000" pitchFamily="2" charset="0"/>
              </a:rPr>
              <a:t>Excel Power Pivot &amp; Power Query for Dummies, </a:t>
            </a:r>
            <a:r>
              <a:rPr lang="en-US" sz="5400" dirty="0">
                <a:latin typeface="Aliens &amp; cows" panose="00000500000000000000" pitchFamily="2" charset="0"/>
              </a:rPr>
              <a:t>2</a:t>
            </a:r>
            <a:r>
              <a:rPr lang="en-US" sz="5400" baseline="30000" dirty="0">
                <a:latin typeface="Aliens &amp; cows" panose="00000500000000000000" pitchFamily="2" charset="0"/>
              </a:rPr>
              <a:t>nd</a:t>
            </a:r>
            <a:r>
              <a:rPr lang="en-US" sz="5400" dirty="0">
                <a:latin typeface="Aliens &amp; cows" panose="00000500000000000000" pitchFamily="2" charset="0"/>
              </a:rPr>
              <a:t> Edition</a:t>
            </a:r>
          </a:p>
          <a:p>
            <a:r>
              <a:rPr lang="en-US" sz="5400" dirty="0">
                <a:latin typeface="Aliens &amp; cows" panose="00000500000000000000" pitchFamily="2" charset="0"/>
              </a:rPr>
              <a:t>by Michael Alexander</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Excel Power Pivot &amp; Power Query For Dummies, 2nd Edition | Wiley">
            <a:extLst>
              <a:ext uri="{FF2B5EF4-FFF2-40B4-BE49-F238E27FC236}">
                <a16:creationId xmlns:a16="http://schemas.microsoft.com/office/drawing/2014/main" id="{E8BEF313-D798-61BA-155B-712422A0F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081" y="1450041"/>
            <a:ext cx="3829909" cy="48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2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938992"/>
          </a:xfrm>
          <a:prstGeom prst="rect">
            <a:avLst/>
          </a:prstGeom>
          <a:noFill/>
        </p:spPr>
        <p:txBody>
          <a:bodyPr wrap="square" rtlCol="0">
            <a:spAutoFit/>
          </a:bodyPr>
          <a:lstStyle/>
          <a:p>
            <a:r>
              <a:rPr lang="en-US" sz="6000" dirty="0">
                <a:latin typeface="Aliens &amp; cows" panose="00000500000000000000" pitchFamily="2" charset="0"/>
              </a:rPr>
              <a:t>Objectives for this session</a:t>
            </a:r>
          </a:p>
        </p:txBody>
      </p:sp>
      <p:sp>
        <p:nvSpPr>
          <p:cNvPr id="3" name="TextBox 2"/>
          <p:cNvSpPr txBox="1"/>
          <p:nvPr/>
        </p:nvSpPr>
        <p:spPr>
          <a:xfrm>
            <a:off x="347240" y="2127965"/>
            <a:ext cx="9595413"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Use Pivot Tables to generate summary data, reports, and dashboards in seconds</a:t>
            </a:r>
          </a:p>
          <a:p>
            <a:pPr>
              <a:buClr>
                <a:srgbClr val="CF3338"/>
              </a:buCl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Create connections across data with the Excel Data Model</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data across multiple tabs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1" y="113388"/>
            <a:ext cx="10116044" cy="3416320"/>
          </a:xfrm>
          <a:prstGeom prst="rect">
            <a:avLst/>
          </a:prstGeom>
          <a:noFill/>
        </p:spPr>
        <p:txBody>
          <a:bodyPr wrap="square" rtlCol="0">
            <a:spAutoFit/>
          </a:bodyPr>
          <a:lstStyle/>
          <a:p>
            <a:r>
              <a:rPr lang="en-US" sz="5400" i="1" dirty="0">
                <a:latin typeface="Aliens &amp; cows" panose="00000500000000000000" pitchFamily="2" charset="0"/>
              </a:rPr>
              <a:t>Analyzing Data with Power BI and Power Pivot for Excel</a:t>
            </a:r>
          </a:p>
          <a:p>
            <a:r>
              <a:rPr lang="en-US" sz="5400" dirty="0">
                <a:latin typeface="Aliens &amp; cows" panose="00000500000000000000" pitchFamily="2" charset="0"/>
              </a:rPr>
              <a:t>by Alberto Ferrari and</a:t>
            </a:r>
          </a:p>
          <a:p>
            <a:r>
              <a:rPr lang="en-US" sz="5400" dirty="0">
                <a:latin typeface="Aliens &amp; cows" panose="00000500000000000000" pitchFamily="2" charset="0"/>
              </a:rPr>
              <a:t>Marco Russo</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Analyzing Data with Power BI and Power Pivot for Excel (Business Skills):  Ferrari, Alberto, Russo, Marco: 9781509302765: Amazon.com: Books">
            <a:extLst>
              <a:ext uri="{FF2B5EF4-FFF2-40B4-BE49-F238E27FC236}">
                <a16:creationId xmlns:a16="http://schemas.microsoft.com/office/drawing/2014/main" id="{4286132D-BAA9-776B-515E-7F0A46778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52" y="1564117"/>
            <a:ext cx="3848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85433"/>
          </a:xfrm>
          <a:prstGeom prst="rect">
            <a:avLst/>
          </a:prstGeom>
          <a:noFill/>
        </p:spPr>
        <p:txBody>
          <a:bodyPr wrap="square" rtlCol="0">
            <a:spAutoFit/>
          </a:bodyPr>
          <a:lstStyle/>
          <a:p>
            <a:pPr>
              <a:buClr>
                <a:srgbClr val="CF3338"/>
              </a:buClr>
            </a:pPr>
            <a:r>
              <a:rPr lang="en-US" sz="4400" b="1" dirty="0">
                <a:solidFill>
                  <a:srgbClr val="CF3338"/>
                </a:solidFill>
                <a:latin typeface="Pragmatica" panose="020B0403040502020204" pitchFamily="34" charset="0"/>
              </a:rPr>
              <a:t>Find me</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stringfestanalytics.com  </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a:t>
            </a:r>
            <a:r>
              <a:rPr lang="en-US" sz="3600" dirty="0" err="1">
                <a:solidFill>
                  <a:srgbClr val="707070"/>
                </a:solidFill>
                <a:latin typeface="Pragmatica" panose="020B0403040502020204" pitchFamily="34" charset="0"/>
              </a:rPr>
              <a:t>gjmount</a:t>
            </a:r>
            <a:endParaRPr lang="en-US" sz="3600" dirty="0">
              <a:solidFill>
                <a:srgbClr val="707070"/>
              </a:solidFill>
              <a:latin typeface="Pragmatica" panose="020B0403040502020204" pitchFamily="34" charset="0"/>
            </a:endParaRP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github.com/stringfestdata</a:t>
            </a:r>
          </a:p>
          <a:p>
            <a:endParaRPr lang="en-US" sz="36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77437"/>
          </a:xfrm>
          <a:prstGeom prst="rect">
            <a:avLst/>
          </a:prstGeom>
          <a:noFill/>
        </p:spPr>
        <p:txBody>
          <a:bodyPr wrap="square" rtlCol="0">
            <a:spAutoFit/>
          </a:bodyPr>
          <a:lstStyle/>
          <a:p>
            <a:pPr>
              <a:buClr>
                <a:srgbClr val="CF3338"/>
              </a:buClr>
            </a:pPr>
            <a:r>
              <a:rPr lang="en-US" sz="8000" b="1" dirty="0">
                <a:solidFill>
                  <a:srgbClr val="CF3338"/>
                </a:solidFill>
                <a:latin typeface="Pragmatica" panose="020B0403040502020204" pitchFamily="34" charset="0"/>
              </a:rPr>
              <a:t>Thank you</a:t>
            </a:r>
          </a:p>
          <a:p>
            <a:pPr>
              <a:buClr>
                <a:srgbClr val="CF3338"/>
              </a:buClr>
            </a:pPr>
            <a:r>
              <a:rPr lang="en-US" sz="3600" b="1" dirty="0">
                <a:solidFill>
                  <a:srgbClr val="CF3338"/>
                </a:solidFill>
                <a:latin typeface="Pragmatica" panose="020B0403040502020204" pitchFamily="34" charset="0"/>
              </a:rPr>
              <a:t>I hope to see you at future workshops!</a:t>
            </a:r>
          </a:p>
        </p:txBody>
      </p:sp>
    </p:spTree>
    <p:extLst>
      <p:ext uri="{BB962C8B-B14F-4D97-AF65-F5344CB8AC3E}">
        <p14:creationId xmlns:p14="http://schemas.microsoft.com/office/powerpoint/2010/main" val="19310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3" name="TextBox 2"/>
          <p:cNvSpPr txBox="1"/>
          <p:nvPr/>
        </p:nvSpPr>
        <p:spPr>
          <a:xfrm>
            <a:off x="347240" y="2127965"/>
            <a:ext cx="9595413"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Each section is a workbook</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Solutions in separate workbooks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Follow along with demo notes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273113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1. PivotTables: The WD-40 of Excel</a:t>
            </a:r>
          </a:p>
        </p:txBody>
      </p:sp>
    </p:spTree>
    <p:extLst>
      <p:ext uri="{BB962C8B-B14F-4D97-AF65-F5344CB8AC3E}">
        <p14:creationId xmlns:p14="http://schemas.microsoft.com/office/powerpoint/2010/main" val="499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1569660"/>
          </a:xfrm>
          <a:prstGeom prst="rect">
            <a:avLst/>
          </a:prstGeom>
          <a:noFill/>
        </p:spPr>
        <p:txBody>
          <a:bodyPr wrap="square" rtlCol="0">
            <a:spAutoFit/>
          </a:bodyPr>
          <a:lstStyle/>
          <a:p>
            <a:r>
              <a:rPr lang="en-US" sz="4800" dirty="0">
                <a:latin typeface="Aliens &amp; cows" panose="00000500000000000000" pitchFamily="2" charset="0"/>
              </a:rPr>
              <a:t>Every PivotTable operation is one of these… </a:t>
            </a:r>
          </a:p>
        </p:txBody>
      </p:sp>
      <p:sp>
        <p:nvSpPr>
          <p:cNvPr id="3" name="TextBox 2"/>
          <p:cNvSpPr txBox="1"/>
          <p:nvPr/>
        </p:nvSpPr>
        <p:spPr>
          <a:xfrm>
            <a:off x="3749040" y="2127965"/>
            <a:ext cx="6193613"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Slice and dice</a:t>
            </a:r>
          </a:p>
          <a:p>
            <a:pPr marL="457200" marR="190500" lvl="0" indent="-381000">
              <a:lnSpc>
                <a:spcPct val="115000"/>
              </a:lnSpc>
              <a:spcBef>
                <a:spcPts val="800"/>
              </a:spcBef>
              <a:buClr>
                <a:srgbClr val="CF3338"/>
              </a:buClr>
              <a:buSzPts val="2400"/>
              <a:buChar char="•"/>
            </a:pPr>
            <a:r>
              <a:rPr lang="en-US" sz="2800" dirty="0">
                <a:solidFill>
                  <a:srgbClr val="505050"/>
                </a:solidFill>
              </a:rPr>
              <a:t>Drill down/roll up</a:t>
            </a:r>
          </a:p>
          <a:p>
            <a:pPr marL="457200" marR="190500" lvl="0" indent="-381000">
              <a:lnSpc>
                <a:spcPct val="115000"/>
              </a:lnSpc>
              <a:spcBef>
                <a:spcPts val="800"/>
              </a:spcBef>
              <a:buClr>
                <a:srgbClr val="CF3338"/>
              </a:buClr>
              <a:buSzPts val="2400"/>
              <a:buChar char="•"/>
            </a:pPr>
            <a:r>
              <a:rPr lang="en-US" sz="2800" dirty="0">
                <a:solidFill>
                  <a:srgbClr val="505050"/>
                </a:solidFill>
              </a:rPr>
              <a:t>Pivot/Unpivot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Free photos of Oil">
            <a:extLst>
              <a:ext uri="{FF2B5EF4-FFF2-40B4-BE49-F238E27FC236}">
                <a16:creationId xmlns:a16="http://schemas.microsoft.com/office/drawing/2014/main" id="{97B14869-5420-E954-24EE-1A52A4A5D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9" y="2587213"/>
            <a:ext cx="2664599" cy="39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75045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400" dirty="0">
                <a:solidFill>
                  <a:srgbClr val="CF3338"/>
                </a:solidFill>
                <a:latin typeface="Pragmatica" panose="020B0403040502020204" pitchFamily="34" charset="0"/>
              </a:rPr>
              <a:t>File: </a:t>
            </a:r>
            <a:r>
              <a:rPr lang="en-US" sz="2400" dirty="0">
                <a:solidFill>
                  <a:srgbClr val="CF3338"/>
                </a:solidFill>
                <a:latin typeface="Consolas" panose="020B0609020204030204" pitchFamily="49" charset="0"/>
              </a:rPr>
              <a:t>pivot-tables-wd-40-start.xlsx</a:t>
            </a:r>
          </a:p>
          <a:p>
            <a:r>
              <a:rPr lang="en-US" sz="2400" dirty="0">
                <a:solidFill>
                  <a:srgbClr val="CF3338"/>
                </a:solidFill>
                <a:latin typeface="Pragmatica" panose="020B0403040502020204" pitchFamily="34" charset="0"/>
              </a:rPr>
              <a:t>Using the </a:t>
            </a:r>
            <a:r>
              <a:rPr lang="en-US" sz="2400" dirty="0">
                <a:solidFill>
                  <a:srgbClr val="CF3338"/>
                </a:solidFill>
                <a:latin typeface="Consolas" panose="020B0609020204030204" pitchFamily="49" charset="0"/>
              </a:rPr>
              <a:t>tips </a:t>
            </a:r>
            <a:r>
              <a:rPr lang="en-US" sz="2400" dirty="0">
                <a:solidFill>
                  <a:srgbClr val="CF3338"/>
                </a:solidFill>
                <a:latin typeface="Pragmatica" panose="020B0403040502020204" pitchFamily="34" charset="0"/>
              </a:rPr>
              <a:t>worksheet:</a:t>
            </a:r>
          </a:p>
          <a:p>
            <a:pPr marL="95250" lvl="0">
              <a:lnSpc>
                <a:spcPct val="115000"/>
              </a:lnSpc>
              <a:spcBef>
                <a:spcPts val="750"/>
              </a:spcBef>
              <a:buClr>
                <a:srgbClr val="C00000"/>
              </a:buClr>
              <a:buSzPts val="2100"/>
            </a:pPr>
            <a:endParaRPr lang="en-US" sz="2400" dirty="0">
              <a:solidFill>
                <a:srgbClr val="C00000"/>
              </a:solidFill>
              <a:latin typeface="Pragmatica" panose="020B0403040502020204"/>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bill by day, then time</a:t>
            </a:r>
            <a:endParaRPr lang="en-US" sz="2400" dirty="0">
              <a:solidFill>
                <a:srgbClr val="C00000"/>
              </a:solidFill>
              <a:latin typeface="Pragmatica" panose="020B0403040502020204"/>
              <a:ea typeface="Consolas"/>
              <a:cs typeface="Consolas"/>
              <a:sym typeface="Consolas"/>
            </a:endParaRP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the total bill for smokers only on Saturday and Sunday</a:t>
            </a: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average tips by day for each group size</a:t>
            </a:r>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4784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a:t>
            </a:r>
            <a:r>
              <a:rPr lang="en-US" sz="2800" dirty="0">
                <a:solidFill>
                  <a:srgbClr val="CF3338"/>
                </a:solidFill>
                <a:latin typeface="Consolas" panose="020B0609020204030204" pitchFamily="49" charset="0"/>
              </a:rPr>
              <a:t>wholesale-customers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sum of sales by Region, then Channel</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9849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What makes data “Pivot”-ready?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4" name="Picture 3">
            <a:extLst>
              <a:ext uri="{FF2B5EF4-FFF2-40B4-BE49-F238E27FC236}">
                <a16:creationId xmlns:a16="http://schemas.microsoft.com/office/drawing/2014/main" id="{81048157-9FEE-C016-5CB4-2C3AE5FF6CFE}"/>
              </a:ext>
            </a:extLst>
          </p:cNvPr>
          <p:cNvPicPr>
            <a:picLocks noChangeAspect="1"/>
          </p:cNvPicPr>
          <p:nvPr/>
        </p:nvPicPr>
        <p:blipFill>
          <a:blip r:embed="rId4"/>
          <a:stretch>
            <a:fillRect/>
          </a:stretch>
        </p:blipFill>
        <p:spPr>
          <a:xfrm>
            <a:off x="1894347" y="3345686"/>
            <a:ext cx="7439892" cy="2998668"/>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Each variable is in its own column </a:t>
            </a:r>
          </a:p>
          <a:p>
            <a:pPr marL="457200" marR="190500" lvl="0" indent="-381000">
              <a:lnSpc>
                <a:spcPct val="115000"/>
              </a:lnSpc>
              <a:spcBef>
                <a:spcPts val="800"/>
              </a:spcBef>
              <a:buClr>
                <a:srgbClr val="CF3338"/>
              </a:buClr>
              <a:buSzPts val="2400"/>
              <a:buChar char="•"/>
            </a:pPr>
            <a:r>
              <a:rPr lang="en-US" sz="2800" dirty="0">
                <a:solidFill>
                  <a:srgbClr val="505050"/>
                </a:solidFill>
              </a:rPr>
              <a:t>Each observation is in its own row</a:t>
            </a:r>
          </a:p>
          <a:p>
            <a:pPr marL="457200" marR="190500" lvl="0" indent="-381000">
              <a:lnSpc>
                <a:spcPct val="115000"/>
              </a:lnSpc>
              <a:spcBef>
                <a:spcPts val="800"/>
              </a:spcBef>
              <a:buClr>
                <a:srgbClr val="CF3338"/>
              </a:buClr>
              <a:buSzPts val="2400"/>
              <a:buChar char="•"/>
            </a:pPr>
            <a:r>
              <a:rPr lang="en-US" sz="2800" dirty="0">
                <a:solidFill>
                  <a:srgbClr val="505050"/>
                </a:solidFill>
              </a:rPr>
              <a:t>Every cell is an observation-variable intersection </a:t>
            </a:r>
          </a:p>
        </p:txBody>
      </p:sp>
    </p:spTree>
    <p:extLst>
      <p:ext uri="{BB962C8B-B14F-4D97-AF65-F5344CB8AC3E}">
        <p14:creationId xmlns:p14="http://schemas.microsoft.com/office/powerpoint/2010/main" val="40407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969</Words>
  <Application>Microsoft Office PowerPoint</Application>
  <PresentationFormat>Widescreen</PresentationFormat>
  <Paragraphs>159</Paragraphs>
  <Slides>32</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83</cp:revision>
  <dcterms:created xsi:type="dcterms:W3CDTF">2019-10-19T21:47:18Z</dcterms:created>
  <dcterms:modified xsi:type="dcterms:W3CDTF">2023-05-03T21:55:49Z</dcterms:modified>
</cp:coreProperties>
</file>