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406" r:id="rId2"/>
    <p:sldId id="258" r:id="rId3"/>
    <p:sldId id="403" r:id="rId4"/>
    <p:sldId id="282" r:id="rId5"/>
    <p:sldId id="365" r:id="rId6"/>
    <p:sldId id="405" r:id="rId7"/>
    <p:sldId id="390" r:id="rId8"/>
    <p:sldId id="400" r:id="rId9"/>
    <p:sldId id="404" r:id="rId10"/>
    <p:sldId id="348"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Gidole" panose="020B0604020202020204" charset="0"/>
      <p:regular r:id="rId21"/>
    </p:embeddedFont>
    <p:embeddedFont>
      <p:font typeface="Open Sans Extra Bold" panose="020B0604020202020204" charset="0"/>
      <p:regular r:id="rId22"/>
    </p:embeddedFont>
    <p:embeddedFont>
      <p:font typeface="Roboto Mono" panose="020B060402020202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213" autoAdjust="0"/>
  </p:normalViewPr>
  <p:slideViewPr>
    <p:cSldViewPr>
      <p:cViewPr varScale="1">
        <p:scale>
          <a:sx n="60" d="100"/>
          <a:sy n="60" d="100"/>
        </p:scale>
        <p:origin x="1395" y="15"/>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2871408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1907416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74647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swiy.co/pp-pdq"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social.stringfestanalytics.com/event-feedback"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a:off x="-2758122" y="16512"/>
            <a:ext cx="5529960" cy="4788945"/>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2642538" y="1211424"/>
            <a:ext cx="13130342" cy="56192"/>
          </a:xfrm>
          <a:prstGeom prst="rect">
            <a:avLst/>
          </a:prstGeom>
          <a:solidFill>
            <a:srgbClr val="3D3935"/>
          </a:solidFill>
        </p:spPr>
      </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4419600" y="3958766"/>
            <a:ext cx="13542992" cy="5648085"/>
          </a:xfrm>
          <a:prstGeom prst="rect">
            <a:avLst/>
          </a:prstGeom>
        </p:spPr>
        <p:txBody>
          <a:bodyPr lIns="0" tIns="0" rIns="0" bIns="0" rtlCol="0" anchor="t">
            <a:spAutoFit/>
          </a:bodyPr>
          <a:lstStyle/>
          <a:p>
            <a:pPr algn="r">
              <a:lnSpc>
                <a:spcPts val="10900"/>
              </a:lnSpc>
            </a:pPr>
            <a:r>
              <a:rPr lang="en-US" sz="12000" spc="600" dirty="0">
                <a:solidFill>
                  <a:srgbClr val="000000"/>
                </a:solidFill>
                <a:latin typeface="League Spartan Bold"/>
              </a:rPr>
              <a:t>MASTERING PIVOT TABLE DASHBOARDS &amp; REPORTS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015030"/>
            <a:ext cx="3650350" cy="836191"/>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Mastering PivotTable Dashboards &amp; Reports</a:t>
            </a:r>
          </a:p>
        </p:txBody>
      </p:sp>
      <p:sp>
        <p:nvSpPr>
          <p:cNvPr id="10" name="TextBox 10"/>
          <p:cNvSpPr txBox="1"/>
          <p:nvPr/>
        </p:nvSpPr>
        <p:spPr>
          <a:xfrm>
            <a:off x="2112471" y="3337024"/>
            <a:ext cx="6943162" cy="7355860"/>
          </a:xfrm>
          <a:prstGeom prst="rect">
            <a:avLst/>
          </a:prstGeom>
        </p:spPr>
        <p:txBody>
          <a:bodyPr wrap="square" lIns="0" tIns="0" rIns="0" bIns="0" rtlCol="0" anchor="t">
            <a:spAutoFit/>
          </a:bodyPr>
          <a:lstStyle/>
          <a:p>
            <a:r>
              <a:rPr lang="en-US" sz="6600" spc="30" dirty="0">
                <a:solidFill>
                  <a:srgbClr val="000000"/>
                </a:solidFill>
                <a:latin typeface="Gidole"/>
              </a:rPr>
              <a:t>Download resources with link or QR code:</a:t>
            </a:r>
          </a:p>
          <a:p>
            <a:r>
              <a:rPr lang="en-US" sz="8000" spc="30" dirty="0">
                <a:solidFill>
                  <a:srgbClr val="000000"/>
                </a:solidFill>
                <a:latin typeface="Gidole"/>
                <a:hlinkClick r:id="rId4"/>
              </a:rPr>
              <a:t>https://swiy.co/pp-pdq</a:t>
            </a:r>
            <a:r>
              <a:rPr lang="en-US" sz="8000" spc="30" dirty="0">
                <a:solidFill>
                  <a:srgbClr val="000000"/>
                </a:solidFill>
                <a:latin typeface="Gidole"/>
              </a:rPr>
              <a:t>  </a:t>
            </a:r>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pic>
        <p:nvPicPr>
          <p:cNvPr id="13" name="Picture 12">
            <a:extLst>
              <a:ext uri="{FF2B5EF4-FFF2-40B4-BE49-F238E27FC236}">
                <a16:creationId xmlns:a16="http://schemas.microsoft.com/office/drawing/2014/main" id="{6B2F4417-7B71-9FF4-9BC7-5B5367456973}"/>
              </a:ext>
            </a:extLst>
          </p:cNvPr>
          <p:cNvPicPr>
            <a:picLocks noChangeAspect="1"/>
          </p:cNvPicPr>
          <p:nvPr/>
        </p:nvPicPr>
        <p:blipFill>
          <a:blip r:embed="rId5"/>
          <a:stretch>
            <a:fillRect/>
          </a:stretch>
        </p:blipFill>
        <p:spPr>
          <a:xfrm>
            <a:off x="10387650" y="2688959"/>
            <a:ext cx="3653224" cy="3653224"/>
          </a:xfrm>
          <a:prstGeom prst="rect">
            <a:avLst/>
          </a:prstGeom>
        </p:spPr>
      </p:pic>
    </p:spTree>
    <p:extLst>
      <p:ext uri="{BB962C8B-B14F-4D97-AF65-F5344CB8AC3E}">
        <p14:creationId xmlns:p14="http://schemas.microsoft.com/office/powerpoint/2010/main" val="392600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b="1" spc="375" dirty="0">
                <a:solidFill>
                  <a:srgbClr val="000000"/>
                </a:solidFill>
                <a:latin typeface="League Spartan Bold"/>
              </a:rPr>
              <a:t>HI, I’M GEORGE</a:t>
            </a:r>
          </a:p>
        </p:txBody>
      </p:sp>
      <p:sp>
        <p:nvSpPr>
          <p:cNvPr id="9" name="TextBox 9"/>
          <p:cNvSpPr txBox="1"/>
          <p:nvPr/>
        </p:nvSpPr>
        <p:spPr>
          <a:xfrm rot="-5400000">
            <a:off x="-436430" y="7015030"/>
            <a:ext cx="3650350" cy="836191"/>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Mastering PivotTable Dashboards &amp; Reports</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015030"/>
            <a:ext cx="3650350" cy="836191"/>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Mastering PivotTable Dashboards &amp; Reports</a:t>
            </a:r>
          </a:p>
        </p:txBody>
      </p:sp>
      <p:sp>
        <p:nvSpPr>
          <p:cNvPr id="10" name="TextBox 10"/>
          <p:cNvSpPr txBox="1"/>
          <p:nvPr/>
        </p:nvSpPr>
        <p:spPr>
          <a:xfrm>
            <a:off x="2819400" y="2400300"/>
            <a:ext cx="9243139" cy="3380797"/>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Use Pivot Tables to generate summary data, reports, and dashboards in seconds</a:t>
            </a:r>
          </a:p>
          <a:p>
            <a:pPr>
              <a:lnSpc>
                <a:spcPts val="3750"/>
              </a:lnSpc>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Create connections across data with the Excel Data Model</a:t>
            </a:r>
          </a:p>
          <a:p>
            <a:pPr>
              <a:lnSpc>
                <a:spcPts val="3750"/>
              </a:lnSpc>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Visualize data across multiple tabs</a:t>
            </a: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No more </a:t>
            </a:r>
            <a:r>
              <a:rPr lang="en-US" sz="6500" b="1" spc="195" dirty="0" err="1">
                <a:solidFill>
                  <a:srgbClr val="F2F0F4"/>
                </a:solidFill>
                <a:latin typeface="League Spartan Italics"/>
              </a:rPr>
              <a:t>Frankentables</a:t>
            </a:r>
            <a:r>
              <a:rPr lang="en-US" sz="6500" b="1" spc="195" dirty="0">
                <a:solidFill>
                  <a:srgbClr val="F2F0F4"/>
                </a:solidFill>
                <a:latin typeface="League Spartan Italics"/>
              </a:rPr>
              <a:t>!</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Files: </a:t>
            </a:r>
            <a:r>
              <a:rPr lang="en-US" sz="3600" dirty="0">
                <a:latin typeface="Roboto Mono" pitchFamily="2" charset="0"/>
                <a:ea typeface="Roboto Mono" pitchFamily="2" charset="0"/>
              </a:rPr>
              <a:t>data</a:t>
            </a:r>
            <a:r>
              <a:rPr lang="en-US" sz="3600" dirty="0">
                <a:latin typeface="Gidole" panose="02000503000000000000" pitchFamily="2" charset="0"/>
                <a:ea typeface="Roboto Mono" pitchFamily="2" charset="0"/>
              </a:rPr>
              <a:t> folder</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What is the right way to analyze this data if we want to find total sales by person? </a:t>
            </a: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r>
              <a:rPr lang="en-US" sz="3600" dirty="0">
                <a:latin typeface="Gidole" panose="020B0604020202020204" charset="0"/>
              </a:rPr>
              <a:t>Open a blank workbook to start…</a:t>
            </a:r>
          </a:p>
          <a:p>
            <a:pPr marL="571500" indent="-571500">
              <a:buFont typeface="Arial" panose="020B0604020202020204" pitchFamily="34" charset="0"/>
              <a:buChar char="•"/>
            </a:pPr>
            <a:r>
              <a:rPr lang="en-US" sz="3600" dirty="0">
                <a:latin typeface="Gidole" panose="020B0604020202020204" charset="0"/>
              </a:rPr>
              <a:t>Final workbook: </a:t>
            </a:r>
            <a:r>
              <a:rPr lang="en-US" sz="3600" dirty="0">
                <a:latin typeface="Consolas" panose="020B0609020204030204" pitchFamily="49" charset="0"/>
              </a:rPr>
              <a:t>superstore-data-model.xlsx</a:t>
            </a:r>
          </a:p>
        </p:txBody>
      </p:sp>
    </p:spTree>
    <p:extLst>
      <p:ext uri="{BB962C8B-B14F-4D97-AF65-F5344CB8AC3E}">
        <p14:creationId xmlns:p14="http://schemas.microsoft.com/office/powerpoint/2010/main" val="338535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9"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310012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410</Words>
  <Application>Microsoft Office PowerPoint</Application>
  <PresentationFormat>Custom</PresentationFormat>
  <Paragraphs>62</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Gidole</vt:lpstr>
      <vt:lpstr>Open Sans Extra Bold</vt:lpstr>
      <vt:lpstr>League Spartan Bold</vt:lpstr>
      <vt:lpstr>Arial</vt:lpstr>
      <vt:lpstr>Calibri</vt:lpstr>
      <vt:lpstr>League Spartan Italics</vt:lpstr>
      <vt:lpstr>Consolas</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138</cp:revision>
  <dcterms:created xsi:type="dcterms:W3CDTF">2006-08-16T00:00:00Z</dcterms:created>
  <dcterms:modified xsi:type="dcterms:W3CDTF">2022-10-31T19:48:58Z</dcterms:modified>
  <dc:identifier>DADurESpNu8</dc:identifier>
</cp:coreProperties>
</file>