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58" r:id="rId3"/>
    <p:sldId id="258" r:id="rId4"/>
    <p:sldId id="362" r:id="rId5"/>
    <p:sldId id="257" r:id="rId6"/>
    <p:sldId id="266" r:id="rId7"/>
    <p:sldId id="359" r:id="rId8"/>
    <p:sldId id="360" r:id="rId9"/>
    <p:sldId id="361" r:id="rId10"/>
    <p:sldId id="369" r:id="rId11"/>
    <p:sldId id="374" r:id="rId12"/>
    <p:sldId id="375" r:id="rId13"/>
    <p:sldId id="373" r:id="rId14"/>
    <p:sldId id="363" r:id="rId15"/>
    <p:sldId id="364" r:id="rId16"/>
    <p:sldId id="365" r:id="rId17"/>
    <p:sldId id="366" r:id="rId18"/>
    <p:sldId id="376" r:id="rId19"/>
    <p:sldId id="381" r:id="rId20"/>
    <p:sldId id="367" r:id="rId21"/>
    <p:sldId id="371" r:id="rId22"/>
    <p:sldId id="372" r:id="rId23"/>
    <p:sldId id="380" r:id="rId24"/>
    <p:sldId id="379" r:id="rId25"/>
    <p:sldId id="378" r:id="rId26"/>
    <p:sldId id="370" r:id="rId27"/>
    <p:sldId id="350" r:id="rId28"/>
    <p:sldId id="351" r:id="rId29"/>
    <p:sldId id="352" r:id="rId30"/>
    <p:sldId id="354" r:id="rId31"/>
    <p:sldId id="35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 initials="GM" lastIdx="1" clrIdx="0">
    <p:extLst>
      <p:ext uri="{19B8F6BF-5375-455C-9EA6-DF929625EA0E}">
        <p15:presenceInfo xmlns:p15="http://schemas.microsoft.com/office/powerpoint/2012/main" userId="S::george@georgejmount.com::f62b7f9a-d362-4c96-927b-ee32451abea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BAA783"/>
    <a:srgbClr val="CF3338"/>
    <a:srgbClr val="628EA9"/>
    <a:srgbClr val="FCA426"/>
    <a:srgbClr val="F5F5F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4" autoAdjust="0"/>
    <p:restoredTop sz="94660"/>
  </p:normalViewPr>
  <p:slideViewPr>
    <p:cSldViewPr snapToGrid="0">
      <p:cViewPr varScale="1">
        <p:scale>
          <a:sx n="105" d="100"/>
          <a:sy n="105" d="100"/>
        </p:scale>
        <p:origin x="66"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34BD0-1400-4EBA-BBA1-04F52AB31B36}"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0335D-9F13-4B80-ADC5-B0EA3E10FF6B}" type="slidenum">
              <a:rPr lang="en-US" smtClean="0"/>
              <a:t>‹#›</a:t>
            </a:fld>
            <a:endParaRPr lang="en-US"/>
          </a:p>
        </p:txBody>
      </p:sp>
    </p:spTree>
    <p:extLst>
      <p:ext uri="{BB962C8B-B14F-4D97-AF65-F5344CB8AC3E}">
        <p14:creationId xmlns:p14="http://schemas.microsoft.com/office/powerpoint/2010/main" val="13244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too much about the building blocks right now – I have this in here to gauge everyone’s interest </a:t>
            </a:r>
          </a:p>
        </p:txBody>
      </p:sp>
      <p:sp>
        <p:nvSpPr>
          <p:cNvPr id="4" name="Slide Number Placeholder 3"/>
          <p:cNvSpPr>
            <a:spLocks noGrp="1"/>
          </p:cNvSpPr>
          <p:nvPr>
            <p:ph type="sldNum" sz="quarter" idx="5"/>
          </p:nvPr>
        </p:nvSpPr>
        <p:spPr/>
        <p:txBody>
          <a:bodyPr/>
          <a:lstStyle/>
          <a:p>
            <a:fld id="{1300335D-9F13-4B80-ADC5-B0EA3E10FF6B}" type="slidenum">
              <a:rPr lang="en-US" smtClean="0"/>
              <a:t>6</a:t>
            </a:fld>
            <a:endParaRPr lang="en-US"/>
          </a:p>
        </p:txBody>
      </p:sp>
    </p:spTree>
    <p:extLst>
      <p:ext uri="{BB962C8B-B14F-4D97-AF65-F5344CB8AC3E}">
        <p14:creationId xmlns:p14="http://schemas.microsoft.com/office/powerpoint/2010/main" val="2287506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17</a:t>
            </a:fld>
            <a:endParaRPr lang="en-US"/>
          </a:p>
        </p:txBody>
      </p:sp>
    </p:spTree>
    <p:extLst>
      <p:ext uri="{BB962C8B-B14F-4D97-AF65-F5344CB8AC3E}">
        <p14:creationId xmlns:p14="http://schemas.microsoft.com/office/powerpoint/2010/main" val="2167021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18</a:t>
            </a:fld>
            <a:endParaRPr lang="en-US"/>
          </a:p>
        </p:txBody>
      </p:sp>
    </p:spTree>
    <p:extLst>
      <p:ext uri="{BB962C8B-B14F-4D97-AF65-F5344CB8AC3E}">
        <p14:creationId xmlns:p14="http://schemas.microsoft.com/office/powerpoint/2010/main" val="2679558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let’s see how people feel about these and they can become guided to the right extent </a:t>
            </a:r>
          </a:p>
        </p:txBody>
      </p:sp>
      <p:sp>
        <p:nvSpPr>
          <p:cNvPr id="4" name="Slide Number Placeholder 3"/>
          <p:cNvSpPr>
            <a:spLocks noGrp="1"/>
          </p:cNvSpPr>
          <p:nvPr>
            <p:ph type="sldNum" sz="quarter" idx="5"/>
          </p:nvPr>
        </p:nvSpPr>
        <p:spPr/>
        <p:txBody>
          <a:bodyPr/>
          <a:lstStyle/>
          <a:p>
            <a:fld id="{1300335D-9F13-4B80-ADC5-B0EA3E10FF6B}" type="slidenum">
              <a:rPr lang="en-US" smtClean="0"/>
              <a:t>19</a:t>
            </a:fld>
            <a:endParaRPr lang="en-US"/>
          </a:p>
        </p:txBody>
      </p:sp>
    </p:spTree>
    <p:extLst>
      <p:ext uri="{BB962C8B-B14F-4D97-AF65-F5344CB8AC3E}">
        <p14:creationId xmlns:p14="http://schemas.microsoft.com/office/powerpoint/2010/main" val="2272772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Query course will be good to actually shape this data. /</a:t>
            </a:r>
          </a:p>
        </p:txBody>
      </p:sp>
      <p:sp>
        <p:nvSpPr>
          <p:cNvPr id="4" name="Slide Number Placeholder 3"/>
          <p:cNvSpPr>
            <a:spLocks noGrp="1"/>
          </p:cNvSpPr>
          <p:nvPr>
            <p:ph type="sldNum" sz="quarter" idx="5"/>
          </p:nvPr>
        </p:nvSpPr>
        <p:spPr/>
        <p:txBody>
          <a:bodyPr/>
          <a:lstStyle/>
          <a:p>
            <a:fld id="{1300335D-9F13-4B80-ADC5-B0EA3E10FF6B}" type="slidenum">
              <a:rPr lang="en-US" smtClean="0"/>
              <a:t>22</a:t>
            </a:fld>
            <a:endParaRPr lang="en-US"/>
          </a:p>
        </p:txBody>
      </p:sp>
    </p:spTree>
    <p:extLst>
      <p:ext uri="{BB962C8B-B14F-4D97-AF65-F5344CB8AC3E}">
        <p14:creationId xmlns:p14="http://schemas.microsoft.com/office/powerpoint/2010/main" val="1608172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like the Power Pivot PDQ stuff. </a:t>
            </a:r>
          </a:p>
        </p:txBody>
      </p:sp>
      <p:sp>
        <p:nvSpPr>
          <p:cNvPr id="4" name="Slide Number Placeholder 3"/>
          <p:cNvSpPr>
            <a:spLocks noGrp="1"/>
          </p:cNvSpPr>
          <p:nvPr>
            <p:ph type="sldNum" sz="quarter" idx="5"/>
          </p:nvPr>
        </p:nvSpPr>
        <p:spPr/>
        <p:txBody>
          <a:bodyPr/>
          <a:lstStyle/>
          <a:p>
            <a:fld id="{1300335D-9F13-4B80-ADC5-B0EA3E10FF6B}" type="slidenum">
              <a:rPr lang="en-US" smtClean="0"/>
              <a:t>23</a:t>
            </a:fld>
            <a:endParaRPr lang="en-US"/>
          </a:p>
        </p:txBody>
      </p:sp>
    </p:spTree>
    <p:extLst>
      <p:ext uri="{BB962C8B-B14F-4D97-AF65-F5344CB8AC3E}">
        <p14:creationId xmlns:p14="http://schemas.microsoft.com/office/powerpoint/2010/main" val="1621216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24</a:t>
            </a:fld>
            <a:endParaRPr lang="en-US"/>
          </a:p>
        </p:txBody>
      </p:sp>
    </p:spTree>
    <p:extLst>
      <p:ext uri="{BB962C8B-B14F-4D97-AF65-F5344CB8AC3E}">
        <p14:creationId xmlns:p14="http://schemas.microsoft.com/office/powerpoint/2010/main" val="3797840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25</a:t>
            </a:fld>
            <a:endParaRPr lang="en-US"/>
          </a:p>
        </p:txBody>
      </p:sp>
    </p:spTree>
    <p:extLst>
      <p:ext uri="{BB962C8B-B14F-4D97-AF65-F5344CB8AC3E}">
        <p14:creationId xmlns:p14="http://schemas.microsoft.com/office/powerpoint/2010/main" val="2767374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26</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be rolling up and drilling down</a:t>
            </a:r>
          </a:p>
          <a:p>
            <a:r>
              <a:rPr lang="en-US" dirty="0"/>
              <a:t>This is slicing and dicing</a:t>
            </a:r>
          </a:p>
          <a:p>
            <a:r>
              <a:rPr lang="en-US" dirty="0"/>
              <a:t>This is unpivoting and pivoting</a:t>
            </a:r>
          </a:p>
        </p:txBody>
      </p:sp>
      <p:sp>
        <p:nvSpPr>
          <p:cNvPr id="4" name="Slide Number Placeholder 3"/>
          <p:cNvSpPr>
            <a:spLocks noGrp="1"/>
          </p:cNvSpPr>
          <p:nvPr>
            <p:ph type="sldNum" sz="quarter" idx="5"/>
          </p:nvPr>
        </p:nvSpPr>
        <p:spPr/>
        <p:txBody>
          <a:bodyPr/>
          <a:lstStyle/>
          <a:p>
            <a:fld id="{1300335D-9F13-4B80-ADC5-B0EA3E10FF6B}" type="slidenum">
              <a:rPr lang="en-US" smtClean="0"/>
              <a:t>7</a:t>
            </a:fld>
            <a:endParaRPr lang="en-US"/>
          </a:p>
        </p:txBody>
      </p:sp>
    </p:spTree>
    <p:extLst>
      <p:ext uri="{BB962C8B-B14F-4D97-AF65-F5344CB8AC3E}">
        <p14:creationId xmlns:p14="http://schemas.microsoft.com/office/powerpoint/2010/main" val="3014088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8</a:t>
            </a:fld>
            <a:endParaRPr lang="en-US"/>
          </a:p>
        </p:txBody>
      </p:sp>
    </p:spTree>
    <p:extLst>
      <p:ext uri="{BB962C8B-B14F-4D97-AF65-F5344CB8AC3E}">
        <p14:creationId xmlns:p14="http://schemas.microsoft.com/office/powerpoint/2010/main" val="3121549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Query course will be good to actually shape this data. /</a:t>
            </a:r>
          </a:p>
        </p:txBody>
      </p:sp>
      <p:sp>
        <p:nvSpPr>
          <p:cNvPr id="4" name="Slide Number Placeholder 3"/>
          <p:cNvSpPr>
            <a:spLocks noGrp="1"/>
          </p:cNvSpPr>
          <p:nvPr>
            <p:ph type="sldNum" sz="quarter" idx="5"/>
          </p:nvPr>
        </p:nvSpPr>
        <p:spPr/>
        <p:txBody>
          <a:bodyPr/>
          <a:lstStyle/>
          <a:p>
            <a:fld id="{1300335D-9F13-4B80-ADC5-B0EA3E10FF6B}" type="slidenum">
              <a:rPr lang="en-US" smtClean="0"/>
              <a:t>9</a:t>
            </a:fld>
            <a:endParaRPr lang="en-US"/>
          </a:p>
        </p:txBody>
      </p:sp>
    </p:spTree>
    <p:extLst>
      <p:ext uri="{BB962C8B-B14F-4D97-AF65-F5344CB8AC3E}">
        <p14:creationId xmlns:p14="http://schemas.microsoft.com/office/powerpoint/2010/main" val="1428042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too much about the building blocks right now – I have this in here to gauge everyone’s interest </a:t>
            </a:r>
          </a:p>
        </p:txBody>
      </p:sp>
      <p:sp>
        <p:nvSpPr>
          <p:cNvPr id="4" name="Slide Number Placeholder 3"/>
          <p:cNvSpPr>
            <a:spLocks noGrp="1"/>
          </p:cNvSpPr>
          <p:nvPr>
            <p:ph type="sldNum" sz="quarter" idx="5"/>
          </p:nvPr>
        </p:nvSpPr>
        <p:spPr/>
        <p:txBody>
          <a:bodyPr/>
          <a:lstStyle/>
          <a:p>
            <a:fld id="{1300335D-9F13-4B80-ADC5-B0EA3E10FF6B}" type="slidenum">
              <a:rPr lang="en-US" smtClean="0"/>
              <a:t>10</a:t>
            </a:fld>
            <a:endParaRPr lang="en-US"/>
          </a:p>
        </p:txBody>
      </p:sp>
    </p:spTree>
    <p:extLst>
      <p:ext uri="{BB962C8B-B14F-4D97-AF65-F5344CB8AC3E}">
        <p14:creationId xmlns:p14="http://schemas.microsoft.com/office/powerpoint/2010/main" val="605682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11</a:t>
            </a:fld>
            <a:endParaRPr lang="en-US"/>
          </a:p>
        </p:txBody>
      </p:sp>
    </p:spTree>
    <p:extLst>
      <p:ext uri="{BB962C8B-B14F-4D97-AF65-F5344CB8AC3E}">
        <p14:creationId xmlns:p14="http://schemas.microsoft.com/office/powerpoint/2010/main" val="1967764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13</a:t>
            </a:fld>
            <a:endParaRPr lang="en-US"/>
          </a:p>
        </p:txBody>
      </p:sp>
    </p:spTree>
    <p:extLst>
      <p:ext uri="{BB962C8B-B14F-4D97-AF65-F5344CB8AC3E}">
        <p14:creationId xmlns:p14="http://schemas.microsoft.com/office/powerpoint/2010/main" val="3455439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Query course will be good to actually shape this data. /</a:t>
            </a:r>
          </a:p>
        </p:txBody>
      </p:sp>
      <p:sp>
        <p:nvSpPr>
          <p:cNvPr id="4" name="Slide Number Placeholder 3"/>
          <p:cNvSpPr>
            <a:spLocks noGrp="1"/>
          </p:cNvSpPr>
          <p:nvPr>
            <p:ph type="sldNum" sz="quarter" idx="5"/>
          </p:nvPr>
        </p:nvSpPr>
        <p:spPr/>
        <p:txBody>
          <a:bodyPr/>
          <a:lstStyle/>
          <a:p>
            <a:fld id="{1300335D-9F13-4B80-ADC5-B0EA3E10FF6B}" type="slidenum">
              <a:rPr lang="en-US" smtClean="0"/>
              <a:t>15</a:t>
            </a:fld>
            <a:endParaRPr lang="en-US"/>
          </a:p>
        </p:txBody>
      </p:sp>
    </p:spTree>
    <p:extLst>
      <p:ext uri="{BB962C8B-B14F-4D97-AF65-F5344CB8AC3E}">
        <p14:creationId xmlns:p14="http://schemas.microsoft.com/office/powerpoint/2010/main" val="2378817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16</a:t>
            </a:fld>
            <a:endParaRPr lang="en-US"/>
          </a:p>
        </p:txBody>
      </p:sp>
    </p:spTree>
    <p:extLst>
      <p:ext uri="{BB962C8B-B14F-4D97-AF65-F5344CB8AC3E}">
        <p14:creationId xmlns:p14="http://schemas.microsoft.com/office/powerpoint/2010/main" val="2407423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11/29/2022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p3adaptive.com/2014/09/what-is-power-bi/"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9028530" y="3233394"/>
            <a:ext cx="3163469" cy="36238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200329"/>
          </a:xfrm>
          <a:prstGeom prst="rect">
            <a:avLst/>
          </a:prstGeom>
          <a:noFill/>
        </p:spPr>
        <p:txBody>
          <a:bodyPr wrap="square" rtlCol="0">
            <a:spAutoFit/>
          </a:bodyPr>
          <a:lstStyle/>
          <a:p>
            <a:r>
              <a:rPr lang="en-US" sz="3600" b="1" dirty="0">
                <a:solidFill>
                  <a:srgbClr val="CF3338"/>
                </a:solidFill>
                <a:latin typeface="Pragmatica" panose="020B0403040502020204" pitchFamily="34" charset="0"/>
              </a:rPr>
              <a:t>Mastering PivotTable Dashboards &amp; Reports</a:t>
            </a:r>
          </a:p>
        </p:txBody>
      </p:sp>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830997"/>
          </a:xfrm>
          <a:prstGeom prst="rect">
            <a:avLst/>
          </a:prstGeom>
          <a:noFill/>
        </p:spPr>
        <p:txBody>
          <a:bodyPr wrap="square" rtlCol="0">
            <a:spAutoFit/>
          </a:bodyPr>
          <a:lstStyle/>
          <a:p>
            <a:r>
              <a:rPr lang="en-US" sz="4800" dirty="0">
                <a:latin typeface="Aliens &amp; cows" panose="00000500000000000000" pitchFamily="2" charset="0"/>
              </a:rPr>
              <a:t>Heavy cleaning is a job for Power Query</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2050" name="Picture 2" descr="What is Power BI? - P3 Adaptive">
            <a:extLst>
              <a:ext uri="{FF2B5EF4-FFF2-40B4-BE49-F238E27FC236}">
                <a16:creationId xmlns:a16="http://schemas.microsoft.com/office/drawing/2014/main" id="{9A257B7B-6DB2-4728-A411-0CC2AECF0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54" y="1106373"/>
            <a:ext cx="8810861" cy="49698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980D48-4340-3965-75D0-F93CDB3DF105}"/>
              </a:ext>
            </a:extLst>
          </p:cNvPr>
          <p:cNvSpPr txBox="1"/>
          <p:nvPr/>
        </p:nvSpPr>
        <p:spPr>
          <a:xfrm>
            <a:off x="100532" y="6375280"/>
            <a:ext cx="6096896" cy="369332"/>
          </a:xfrm>
          <a:prstGeom prst="rect">
            <a:avLst/>
          </a:prstGeom>
          <a:noFill/>
        </p:spPr>
        <p:txBody>
          <a:bodyPr wrap="square">
            <a:spAutoFit/>
          </a:bodyPr>
          <a:lstStyle/>
          <a:p>
            <a:r>
              <a:rPr lang="en-US" dirty="0">
                <a:hlinkClick r:id="rId5"/>
              </a:rPr>
              <a:t>https://p3adaptive.com/2014/09/</a:t>
            </a:r>
            <a:r>
              <a:rPr lang="en-US">
                <a:hlinkClick r:id="rId5"/>
              </a:rPr>
              <a:t>what-is-power-bi/</a:t>
            </a:r>
            <a:r>
              <a:rPr lang="en-US"/>
              <a:t>  </a:t>
            </a:r>
            <a:endParaRPr lang="en-US" dirty="0"/>
          </a:p>
        </p:txBody>
      </p:sp>
    </p:spTree>
    <p:extLst>
      <p:ext uri="{BB962C8B-B14F-4D97-AF65-F5344CB8AC3E}">
        <p14:creationId xmlns:p14="http://schemas.microsoft.com/office/powerpoint/2010/main" val="296463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382738"/>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Consolas" panose="020B0609020204030204" pitchFamily="49" charset="0"/>
              </a:rPr>
              <a:t>sales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configure, reformat PivotTables</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Update, refresh, maintain data sources</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calculated columns</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1750655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646331"/>
          </a:xfrm>
          <a:prstGeom prst="rect">
            <a:avLst/>
          </a:prstGeom>
          <a:noFill/>
        </p:spPr>
        <p:txBody>
          <a:bodyPr wrap="square" rtlCol="0">
            <a:spAutoFit/>
          </a:bodyPr>
          <a:lstStyle/>
          <a:p>
            <a:r>
              <a:rPr lang="en-US" sz="36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36460" y="2211492"/>
            <a:ext cx="4055539" cy="4645781"/>
          </a:xfrm>
          <a:prstGeom prst="rect">
            <a:avLst/>
          </a:prstGeom>
        </p:spPr>
      </p:pic>
    </p:spTree>
    <p:extLst>
      <p:ext uri="{BB962C8B-B14F-4D97-AF65-F5344CB8AC3E}">
        <p14:creationId xmlns:p14="http://schemas.microsoft.com/office/powerpoint/2010/main" val="111832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07354" y="0"/>
            <a:ext cx="3384645"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8365329" cy="6032421"/>
          </a:xfrm>
          <a:prstGeom prst="rect">
            <a:avLst/>
          </a:prstGeom>
          <a:noFill/>
        </p:spPr>
        <p:txBody>
          <a:bodyPr wrap="square" rtlCol="0">
            <a:spAutoFit/>
          </a:bodyPr>
          <a:lstStyle/>
          <a:p>
            <a:r>
              <a:rPr lang="en-US" sz="3200" b="1" dirty="0">
                <a:solidFill>
                  <a:srgbClr val="CF3338"/>
                </a:solidFill>
                <a:latin typeface="Pragmatica" panose="020B0403040502020204" pitchFamily="34" charset="0"/>
              </a:rPr>
              <a:t>Exercises</a:t>
            </a:r>
          </a:p>
          <a:p>
            <a:r>
              <a:rPr lang="en-US" dirty="0">
                <a:solidFill>
                  <a:srgbClr val="CF3338"/>
                </a:solidFill>
                <a:latin typeface="Consolas" panose="020B0609020204030204" pitchFamily="49" charset="0"/>
              </a:rPr>
              <a:t>housing</a:t>
            </a:r>
            <a:r>
              <a:rPr lang="en-US" dirty="0">
                <a:solidFill>
                  <a:srgbClr val="CF3338"/>
                </a:solidFill>
                <a:latin typeface="Pragmatica" panose="020B0403040502020204" pitchFamily="34" charset="0"/>
              </a:rPr>
              <a:t> worksheet:</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average sale price for each sale condition.</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Count the number of homes with each roof type for each neighborhood. Hint: Count the number of homes as the count of record ID’s.</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average number of above grade bathrooms for each year built. Hint: Calculate the total number of bathrooms as the number of full baths + 1/2 * the number of half baths.</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maximum lot area for each combination of street type and building type.</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Count the total number of homes with an alley for each neighborhood.</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average sale price for homes with each type of garage, along with the number of cars the garage can hold.</a:t>
            </a:r>
            <a:br>
              <a:rPr lang="en-US" sz="2000" dirty="0">
                <a:solidFill>
                  <a:srgbClr val="C00000"/>
                </a:solidFill>
                <a:latin typeface="Pragmatica" panose="020B0403040502020204"/>
              </a:rPr>
            </a:br>
            <a:endParaRPr lang="en-US" sz="2000" dirty="0">
              <a:solidFill>
                <a:srgbClr val="C00000"/>
              </a:solidFill>
              <a:latin typeface="Pragmatica" panose="020B0403040502020204"/>
            </a:endParaRPr>
          </a:p>
          <a:p>
            <a:r>
              <a:rPr lang="en-US" sz="2000" dirty="0">
                <a:solidFill>
                  <a:srgbClr val="CF3338"/>
                </a:solidFill>
                <a:latin typeface="Pragmatica" panose="020B0403040502020204"/>
              </a:rPr>
              <a:t>Solutions: </a:t>
            </a:r>
            <a:r>
              <a:rPr lang="en-US" sz="2000" dirty="0">
                <a:solidFill>
                  <a:srgbClr val="CF3338"/>
                </a:solidFill>
                <a:latin typeface="Consolas" panose="020B0609020204030204" pitchFamily="49" charset="0"/>
              </a:rPr>
              <a:t>housing-pivot-table-solutions.xlsx</a:t>
            </a:r>
            <a:endParaRPr lang="en-US" sz="2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21527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2. </a:t>
            </a:r>
            <a:r>
              <a:rPr lang="en-US" sz="6600" b="1" dirty="0" err="1">
                <a:solidFill>
                  <a:schemeClr val="bg1"/>
                </a:solidFill>
                <a:latin typeface="Normafixed Tryout" panose="00000409000000000000" pitchFamily="49" charset="0"/>
              </a:rPr>
              <a:t>PivotCharts</a:t>
            </a:r>
            <a:r>
              <a:rPr lang="en-US" sz="6600" b="1" dirty="0">
                <a:solidFill>
                  <a:schemeClr val="bg1"/>
                </a:solidFill>
                <a:latin typeface="Normafixed Tryout" panose="00000409000000000000" pitchFamily="49" charset="0"/>
              </a:rPr>
              <a:t> and visualizations</a:t>
            </a:r>
          </a:p>
        </p:txBody>
      </p:sp>
    </p:spTree>
    <p:extLst>
      <p:ext uri="{BB962C8B-B14F-4D97-AF65-F5344CB8AC3E}">
        <p14:creationId xmlns:p14="http://schemas.microsoft.com/office/powerpoint/2010/main" val="56725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830997"/>
          </a:xfrm>
          <a:prstGeom prst="rect">
            <a:avLst/>
          </a:prstGeom>
          <a:noFill/>
        </p:spPr>
        <p:txBody>
          <a:bodyPr wrap="square" rtlCol="0">
            <a:spAutoFit/>
          </a:bodyPr>
          <a:lstStyle/>
          <a:p>
            <a:r>
              <a:rPr lang="en-US" sz="4800" dirty="0">
                <a:latin typeface="Aliens &amp; cows" panose="00000500000000000000" pitchFamily="2" charset="0"/>
              </a:rPr>
              <a:t>How can we master </a:t>
            </a:r>
            <a:r>
              <a:rPr lang="en-US" sz="4800" dirty="0" err="1">
                <a:latin typeface="Aliens &amp; cows" panose="00000500000000000000" pitchFamily="2" charset="0"/>
              </a:rPr>
              <a:t>PivotCharts</a:t>
            </a:r>
            <a:r>
              <a:rPr lang="en-US" sz="4800" dirty="0">
                <a:latin typeface="Aliens &amp; cows" panose="00000500000000000000" pitchFamily="2" charset="0"/>
              </a:rPr>
              <a:t>? </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sp>
        <p:nvSpPr>
          <p:cNvPr id="5" name="TextBox 4">
            <a:extLst>
              <a:ext uri="{FF2B5EF4-FFF2-40B4-BE49-F238E27FC236}">
                <a16:creationId xmlns:a16="http://schemas.microsoft.com/office/drawing/2014/main" id="{E6387811-4F0E-B40E-9FBC-65A81E1411FB}"/>
              </a:ext>
            </a:extLst>
          </p:cNvPr>
          <p:cNvSpPr txBox="1"/>
          <p:nvPr/>
        </p:nvSpPr>
        <p:spPr>
          <a:xfrm>
            <a:off x="295835" y="1271570"/>
            <a:ext cx="8589981" cy="1156855"/>
          </a:xfrm>
          <a:prstGeom prst="rect">
            <a:avLst/>
          </a:prstGeom>
          <a:noFill/>
        </p:spPr>
        <p:txBody>
          <a:bodyPr wrap="square" rtlCol="0">
            <a:spAutoFit/>
          </a:bodyPr>
          <a:lstStyle/>
          <a:p>
            <a:pPr marL="457200" marR="190500" lvl="0" indent="-381000">
              <a:lnSpc>
                <a:spcPct val="115000"/>
              </a:lnSpc>
              <a:spcBef>
                <a:spcPts val="800"/>
              </a:spcBef>
              <a:buClr>
                <a:srgbClr val="CF3338"/>
              </a:buClr>
              <a:buSzPts val="2400"/>
              <a:buChar char="•"/>
            </a:pPr>
            <a:r>
              <a:rPr lang="en-US" sz="2800" dirty="0">
                <a:solidFill>
                  <a:srgbClr val="505050"/>
                </a:solidFill>
              </a:rPr>
              <a:t>Pros: Pivot + Charts</a:t>
            </a:r>
          </a:p>
          <a:p>
            <a:pPr marL="457200" marR="190500" lvl="0" indent="-381000">
              <a:lnSpc>
                <a:spcPct val="115000"/>
              </a:lnSpc>
              <a:spcBef>
                <a:spcPts val="800"/>
              </a:spcBef>
              <a:buClr>
                <a:srgbClr val="CF3338"/>
              </a:buClr>
              <a:buSzPts val="2400"/>
              <a:buChar char="•"/>
            </a:pPr>
            <a:r>
              <a:rPr lang="en-US" sz="2800" dirty="0">
                <a:solidFill>
                  <a:srgbClr val="505050"/>
                </a:solidFill>
              </a:rPr>
              <a:t>Cons: </a:t>
            </a:r>
            <a:r>
              <a:rPr lang="en-US" sz="2800" i="1" dirty="0">
                <a:solidFill>
                  <a:srgbClr val="505050"/>
                </a:solidFill>
              </a:rPr>
              <a:t>Chartjunk</a:t>
            </a:r>
            <a:r>
              <a:rPr lang="en-US" sz="2800" dirty="0">
                <a:solidFill>
                  <a:srgbClr val="505050"/>
                </a:solidFill>
              </a:rPr>
              <a:t> </a:t>
            </a:r>
          </a:p>
        </p:txBody>
      </p:sp>
      <p:sp>
        <p:nvSpPr>
          <p:cNvPr id="3" name="TextBox 2">
            <a:extLst>
              <a:ext uri="{FF2B5EF4-FFF2-40B4-BE49-F238E27FC236}">
                <a16:creationId xmlns:a16="http://schemas.microsoft.com/office/drawing/2014/main" id="{90BD8ADA-4CC3-1809-7D0A-9A6DF34213D3}"/>
              </a:ext>
            </a:extLst>
          </p:cNvPr>
          <p:cNvSpPr txBox="1"/>
          <p:nvPr/>
        </p:nvSpPr>
        <p:spPr>
          <a:xfrm>
            <a:off x="1437565" y="2575713"/>
            <a:ext cx="6500884" cy="3539430"/>
          </a:xfrm>
          <a:prstGeom prst="rect">
            <a:avLst/>
          </a:prstGeom>
          <a:noFill/>
        </p:spPr>
        <p:txBody>
          <a:bodyPr wrap="square">
            <a:spAutoFit/>
          </a:bodyPr>
          <a:lstStyle/>
          <a:p>
            <a:r>
              <a:rPr lang="en-US" sz="2800" b="0" i="0" dirty="0">
                <a:solidFill>
                  <a:srgbClr val="707070"/>
                </a:solidFill>
                <a:effectLst/>
                <a:latin typeface="Arial" panose="020B0604020202020204" pitchFamily="34" charset="0"/>
              </a:rPr>
              <a:t>“The purpose of decoration varies—to make the graphic appear more scientific and precise, to enliven the display, to give the designer an opportunity to exercise artistic skills. Regardless of its cause, it is all non-data-ink or redundant data-ink, and it is often chartjunk.”  --Edward Tufte</a:t>
            </a:r>
            <a:endParaRPr lang="en-US" sz="2800" dirty="0">
              <a:solidFill>
                <a:srgbClr val="707070"/>
              </a:solidFill>
            </a:endParaRPr>
          </a:p>
        </p:txBody>
      </p:sp>
      <p:sp>
        <p:nvSpPr>
          <p:cNvPr id="7" name="TextBox 6">
            <a:extLst>
              <a:ext uri="{FF2B5EF4-FFF2-40B4-BE49-F238E27FC236}">
                <a16:creationId xmlns:a16="http://schemas.microsoft.com/office/drawing/2014/main" id="{0646F82A-FAAD-801C-8E5C-B3BFE50CDB73}"/>
              </a:ext>
            </a:extLst>
          </p:cNvPr>
          <p:cNvSpPr txBox="1"/>
          <p:nvPr/>
        </p:nvSpPr>
        <p:spPr>
          <a:xfrm>
            <a:off x="263857" y="6375280"/>
            <a:ext cx="6096000" cy="369332"/>
          </a:xfrm>
          <a:prstGeom prst="rect">
            <a:avLst/>
          </a:prstGeom>
          <a:noFill/>
        </p:spPr>
        <p:txBody>
          <a:bodyPr wrap="square">
            <a:spAutoFit/>
          </a:bodyPr>
          <a:lstStyle/>
          <a:p>
            <a:r>
              <a:rPr lang="en-US" dirty="0"/>
              <a:t>https://en.wikipedia.org/wiki/Chartjunk</a:t>
            </a:r>
          </a:p>
        </p:txBody>
      </p:sp>
      <p:pic>
        <p:nvPicPr>
          <p:cNvPr id="1026" name="Picture 2">
            <a:extLst>
              <a:ext uri="{FF2B5EF4-FFF2-40B4-BE49-F238E27FC236}">
                <a16:creationId xmlns:a16="http://schemas.microsoft.com/office/drawing/2014/main" id="{AE4D7872-C6F8-B6EA-B286-B002804D5B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9796" y="3194785"/>
            <a:ext cx="2553150" cy="210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066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183709"/>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Pragmatica" panose="020B0403040502020204"/>
              </a:rPr>
              <a:t>File:</a:t>
            </a:r>
            <a:r>
              <a:rPr lang="en-US" sz="2800" dirty="0">
                <a:solidFill>
                  <a:srgbClr val="CF3338"/>
                </a:solidFill>
                <a:latin typeface="Consolas" panose="020B0609020204030204" pitchFamily="49" charset="0"/>
              </a:rPr>
              <a:t> pivot-charts-start.xlsx</a:t>
            </a:r>
            <a:endParaRPr lang="en-US" sz="2800" b="1" dirty="0">
              <a:solidFill>
                <a:srgbClr val="CF3338"/>
              </a:solidFill>
              <a:latin typeface="Pragmatica" panose="020B0403040502020204" pitchFamily="34" charset="0"/>
            </a:endParaRPr>
          </a:p>
          <a:p>
            <a:r>
              <a:rPr lang="en-US" sz="2800" dirty="0">
                <a:solidFill>
                  <a:srgbClr val="CF3338"/>
                </a:solidFill>
                <a:latin typeface="Consolas" panose="020B0609020204030204" pitchFamily="49" charset="0"/>
              </a:rPr>
              <a:t>computers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rPr>
              <a:t>Compare the distribution of computer prices w/ and w/o a CD-ROM</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2965048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704878"/>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Exercises</a:t>
            </a:r>
          </a:p>
          <a:p>
            <a:r>
              <a:rPr lang="en-US" sz="2800" dirty="0">
                <a:solidFill>
                  <a:srgbClr val="CF3338"/>
                </a:solidFill>
                <a:latin typeface="Consolas" panose="020B0609020204030204" pitchFamily="49" charset="0"/>
              </a:rPr>
              <a:t>tips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Visualize the distribution of tips for lunch vs dinner bills as overlapping histograms</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a stacked bar chart comparing total dinner vs lunch bills for each day of service</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797530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364493"/>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000" dirty="0" err="1">
                <a:solidFill>
                  <a:srgbClr val="CF3338"/>
                </a:solidFill>
                <a:latin typeface="Consolas" panose="020B0609020204030204" pitchFamily="49" charset="0"/>
              </a:rPr>
              <a:t>hstarts</a:t>
            </a:r>
            <a:r>
              <a:rPr lang="en-US" sz="2000" dirty="0">
                <a:solidFill>
                  <a:srgbClr val="CF3338"/>
                </a:solidFill>
                <a:latin typeface="Consolas" panose="020B0609020204030204" pitchFamily="49" charset="0"/>
              </a:rPr>
              <a:t> </a:t>
            </a:r>
            <a:r>
              <a:rPr lang="en-US" sz="2000" dirty="0">
                <a:solidFill>
                  <a:srgbClr val="CF3338"/>
                </a:solidFill>
                <a:latin typeface="Pragmatica" panose="020B0403040502020204"/>
              </a:rPr>
              <a:t>worksheet:</a:t>
            </a:r>
          </a:p>
          <a:p>
            <a:pPr marL="95250" lvl="0">
              <a:lnSpc>
                <a:spcPct val="115000"/>
              </a:lnSpc>
              <a:spcBef>
                <a:spcPts val="750"/>
              </a:spcBef>
              <a:buClr>
                <a:srgbClr val="C00000"/>
              </a:buClr>
              <a:buSzPts val="2100"/>
            </a:pPr>
            <a:endParaRPr lang="en-US" sz="2000" dirty="0">
              <a:solidFill>
                <a:srgbClr val="CF3338"/>
              </a:solidFill>
              <a:latin typeface="Pragmatica" panose="020B0403040502020204" pitchFamily="34"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Visualize &amp; resample trends</a:t>
            </a: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Summarize &amp; visualize segments as % to total</a:t>
            </a:r>
          </a:p>
        </p:txBody>
      </p:sp>
    </p:spTree>
    <p:extLst>
      <p:ext uri="{BB962C8B-B14F-4D97-AF65-F5344CB8AC3E}">
        <p14:creationId xmlns:p14="http://schemas.microsoft.com/office/powerpoint/2010/main" val="1558020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857757"/>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Demo/Exercises?</a:t>
            </a:r>
          </a:p>
          <a:p>
            <a:r>
              <a:rPr lang="en-US" sz="2000" dirty="0">
                <a:solidFill>
                  <a:srgbClr val="CF3338"/>
                </a:solidFill>
                <a:latin typeface="Pragmatica" panose="020B0403040502020204" pitchFamily="34" charset="0"/>
              </a:rPr>
              <a:t>File: </a:t>
            </a:r>
            <a:r>
              <a:rPr lang="en-US" sz="2000" dirty="0">
                <a:solidFill>
                  <a:srgbClr val="CF3338"/>
                </a:solidFill>
                <a:latin typeface="Consolas" panose="020B0609020204030204" pitchFamily="49" charset="0"/>
              </a:rPr>
              <a:t>teams-start.xlsx</a:t>
            </a:r>
          </a:p>
          <a:p>
            <a:pPr marL="95250" lvl="0">
              <a:lnSpc>
                <a:spcPct val="115000"/>
              </a:lnSpc>
              <a:spcBef>
                <a:spcPts val="750"/>
              </a:spcBef>
              <a:buClr>
                <a:srgbClr val="C00000"/>
              </a:buClr>
              <a:buSzPts val="2100"/>
            </a:pPr>
            <a:r>
              <a:rPr lang="en-US" sz="2000" dirty="0">
                <a:solidFill>
                  <a:srgbClr val="CF3338"/>
                </a:solidFill>
                <a:latin typeface="Pragmatica" panose="020B0403040502020204" pitchFamily="34" charset="0"/>
                <a:sym typeface="Consolas"/>
              </a:rPr>
              <a:t>Use PivotTables, charts and more to analyze &amp; visualize MLB data: </a:t>
            </a:r>
          </a:p>
          <a:p>
            <a:pPr marL="95250" lvl="0">
              <a:lnSpc>
                <a:spcPct val="115000"/>
              </a:lnSpc>
              <a:spcBef>
                <a:spcPts val="750"/>
              </a:spcBef>
              <a:buClr>
                <a:srgbClr val="C00000"/>
              </a:buClr>
              <a:buSzPts val="2100"/>
            </a:pPr>
            <a:endParaRPr lang="en-US" sz="2000" dirty="0">
              <a:solidFill>
                <a:srgbClr val="CF3338"/>
              </a:solidFill>
              <a:latin typeface="Pragmatica" panose="020B0403040502020204" pitchFamily="34"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Plot the franchises with the 10 most World Series wins since 1903 vs those </a:t>
            </a:r>
            <a:r>
              <a:rPr lang="en-US" sz="2000" dirty="0" err="1">
                <a:solidFill>
                  <a:srgbClr val="CF3338"/>
                </a:solidFill>
                <a:latin typeface="Pragmatica" panose="020B0403040502020204" pitchFamily="34" charset="0"/>
                <a:ea typeface="Consolas"/>
                <a:cs typeface="Consolas"/>
                <a:sym typeface="Consolas"/>
              </a:rPr>
              <a:t>franchses</a:t>
            </a:r>
            <a:r>
              <a:rPr lang="en-US" sz="2000" dirty="0">
                <a:solidFill>
                  <a:srgbClr val="CF3338"/>
                </a:solidFill>
                <a:latin typeface="Pragmatica" panose="020B0403040502020204" pitchFamily="34" charset="0"/>
                <a:ea typeface="Consolas"/>
                <a:cs typeface="Consolas"/>
                <a:sym typeface="Consolas"/>
              </a:rPr>
              <a:t>’ total number of World Series appearances. </a:t>
            </a:r>
            <a:endParaRPr lang="en-US" sz="2000" dirty="0">
              <a:solidFill>
                <a:srgbClr val="C00000"/>
              </a:solidFill>
              <a:latin typeface="Consolas" panose="020B0609020204030204" pitchFamily="49"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Plot the average number of stolen bases per game from 1990 to 2017</a:t>
            </a: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Identify which wild card teams have won the World Series</a:t>
            </a: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Plot the average team ERA of AL vs NL teams since 1973</a:t>
            </a:r>
          </a:p>
        </p:txBody>
      </p:sp>
    </p:spTree>
    <p:extLst>
      <p:ext uri="{BB962C8B-B14F-4D97-AF65-F5344CB8AC3E}">
        <p14:creationId xmlns:p14="http://schemas.microsoft.com/office/powerpoint/2010/main" val="290187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Hi, I’m George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8155" y="350009"/>
            <a:ext cx="2830945" cy="36975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0461" y="1979206"/>
            <a:ext cx="3690239" cy="24563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22460" y="4001797"/>
            <a:ext cx="4965539" cy="3641787"/>
          </a:xfrm>
          <a:prstGeom prst="rect">
            <a:avLst/>
          </a:prstGeom>
        </p:spPr>
      </p:pic>
    </p:spTree>
    <p:extLst>
      <p:ext uri="{BB962C8B-B14F-4D97-AF65-F5344CB8AC3E}">
        <p14:creationId xmlns:p14="http://schemas.microsoft.com/office/powerpoint/2010/main" val="16678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646331"/>
          </a:xfrm>
          <a:prstGeom prst="rect">
            <a:avLst/>
          </a:prstGeom>
          <a:noFill/>
        </p:spPr>
        <p:txBody>
          <a:bodyPr wrap="square" rtlCol="0">
            <a:spAutoFit/>
          </a:bodyPr>
          <a:lstStyle/>
          <a:p>
            <a:r>
              <a:rPr lang="en-US" sz="36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36460" y="2211492"/>
            <a:ext cx="4055539" cy="4645781"/>
          </a:xfrm>
          <a:prstGeom prst="rect">
            <a:avLst/>
          </a:prstGeom>
        </p:spPr>
      </p:pic>
    </p:spTree>
    <p:extLst>
      <p:ext uri="{BB962C8B-B14F-4D97-AF65-F5344CB8AC3E}">
        <p14:creationId xmlns:p14="http://schemas.microsoft.com/office/powerpoint/2010/main" val="1989714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3. Introduction to PowerPivot &amp; Excel dashboards</a:t>
            </a:r>
            <a:endParaRPr lang="en-US" sz="6600"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244628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3" name="Picture 2" descr="A picture containing text, person&#10;&#10;Description automatically generated">
            <a:extLst>
              <a:ext uri="{FF2B5EF4-FFF2-40B4-BE49-F238E27FC236}">
                <a16:creationId xmlns:a16="http://schemas.microsoft.com/office/drawing/2014/main" id="{2C5519E8-A2DF-E3A6-D9D3-18CCCC3AF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2291601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07470"/>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Pragmatica" panose="020B0403040502020204" pitchFamily="34" charset="0"/>
              </a:rPr>
              <a:t>Data: </a:t>
            </a:r>
            <a:r>
              <a:rPr lang="en-US" sz="2800" dirty="0">
                <a:solidFill>
                  <a:srgbClr val="CF3338"/>
                </a:solidFill>
                <a:latin typeface="Consolas" panose="020B0609020204030204" pitchFamily="49" charset="0"/>
              </a:rPr>
              <a:t>superstore</a:t>
            </a:r>
            <a:r>
              <a:rPr lang="en-US" sz="2800" dirty="0">
                <a:solidFill>
                  <a:srgbClr val="CF3338"/>
                </a:solidFill>
                <a:latin typeface="Pragmatica" panose="020B0403040502020204" pitchFamily="34" charset="0"/>
              </a:rPr>
              <a:t> data folder</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Combine data sources with the Data Model</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a “Power” PivotTable</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Open a blank workbook to start…</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51188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2"/>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 + Exercises</a:t>
            </a:r>
          </a:p>
          <a:p>
            <a:r>
              <a:rPr lang="en-US" sz="2800" dirty="0">
                <a:solidFill>
                  <a:srgbClr val="CF3338"/>
                </a:solidFill>
                <a:latin typeface="Pragmatica" panose="020B0403040502020204" pitchFamily="34" charset="0"/>
              </a:rPr>
              <a:t>Data: </a:t>
            </a:r>
            <a:r>
              <a:rPr lang="en-US" sz="2800" dirty="0">
                <a:solidFill>
                  <a:srgbClr val="CF3338"/>
                </a:solidFill>
                <a:latin typeface="Consolas" panose="020B0609020204030204" pitchFamily="49" charset="0"/>
              </a:rPr>
              <a:t>superstore</a:t>
            </a:r>
            <a:r>
              <a:rPr lang="en-US" sz="2800" dirty="0">
                <a:solidFill>
                  <a:srgbClr val="CF3338"/>
                </a:solidFill>
                <a:latin typeface="Pragmatica" panose="020B0403040502020204" pitchFamily="34" charset="0"/>
              </a:rPr>
              <a:t> model continued</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Design a basic Excel dashboard to monitor profitability, regional performance and sales trends</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additional measures &amp; KPIs</a:t>
            </a:r>
          </a:p>
          <a:p>
            <a:pPr marL="457200" lvl="0" indent="-361950">
              <a:lnSpc>
                <a:spcPct val="115000"/>
              </a:lnSpc>
              <a:spcBef>
                <a:spcPts val="750"/>
              </a:spcBef>
              <a:buClr>
                <a:srgbClr val="C00000"/>
              </a:buClr>
              <a:buSzPts val="2100"/>
              <a:buFont typeface="Arial" panose="020B0604020202020204" pitchFamily="34" charset="0"/>
              <a:buChar char="•"/>
            </a:pP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3413916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492786"/>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 + Exercises</a:t>
            </a:r>
          </a:p>
          <a:p>
            <a:r>
              <a:rPr lang="en-US" sz="2400" dirty="0">
                <a:solidFill>
                  <a:srgbClr val="CF3338"/>
                </a:solidFill>
                <a:latin typeface="Pragmatica" panose="020B0403040502020204" pitchFamily="34" charset="0"/>
              </a:rPr>
              <a:t>Folder: </a:t>
            </a:r>
            <a:r>
              <a:rPr lang="en-US" sz="2400" dirty="0">
                <a:solidFill>
                  <a:srgbClr val="CF3338"/>
                </a:solidFill>
                <a:latin typeface="Consolas" panose="020B0609020204030204" pitchFamily="49" charset="0"/>
              </a:rPr>
              <a:t>nycflights13 </a:t>
            </a:r>
            <a:r>
              <a:rPr lang="en-US" sz="2400" dirty="0">
                <a:solidFill>
                  <a:srgbClr val="CF3338"/>
                </a:solidFill>
                <a:latin typeface="Pragmatica" panose="020B0403040502020204"/>
              </a:rPr>
              <a:t>+ blank workbook</a:t>
            </a:r>
            <a:endParaRPr lang="en-US" sz="2400" dirty="0">
              <a:solidFill>
                <a:srgbClr val="CF3338"/>
              </a:solidFill>
              <a:latin typeface="Pragmatica" panose="020B0403040502020204" pitchFamily="34" charset="0"/>
              <a:sym typeface="Consolas"/>
            </a:endParaRPr>
          </a:p>
          <a:p>
            <a:pPr marL="95250" lvl="0">
              <a:lnSpc>
                <a:spcPct val="115000"/>
              </a:lnSpc>
              <a:spcBef>
                <a:spcPts val="750"/>
              </a:spcBef>
              <a:buClr>
                <a:srgbClr val="C00000"/>
              </a:buClr>
              <a:buSzPts val="2100"/>
            </a:pPr>
            <a:endParaRPr lang="en-US" sz="2400" dirty="0">
              <a:solidFill>
                <a:srgbClr val="CF3338"/>
              </a:solidFill>
              <a:latin typeface="Pragmatica" panose="020B0403040502020204" pitchFamily="34"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400" dirty="0">
                <a:solidFill>
                  <a:srgbClr val="CF3338"/>
                </a:solidFill>
                <a:latin typeface="Pragmatica" panose="020B0403040502020204" pitchFamily="34" charset="0"/>
                <a:ea typeface="Consolas"/>
                <a:cs typeface="Consolas"/>
                <a:sym typeface="Consolas"/>
              </a:rPr>
              <a:t>Create a Data Model from </a:t>
            </a:r>
            <a:r>
              <a:rPr lang="en-US" sz="2400" dirty="0" err="1">
                <a:solidFill>
                  <a:srgbClr val="CF3338"/>
                </a:solidFill>
                <a:latin typeface="Consolas" panose="020B0609020204030204" pitchFamily="49" charset="0"/>
                <a:ea typeface="Consolas"/>
                <a:cs typeface="Consolas"/>
                <a:sym typeface="Consolas"/>
              </a:rPr>
              <a:t>raw_data</a:t>
            </a:r>
            <a:r>
              <a:rPr lang="en-US" sz="2400" dirty="0">
                <a:solidFill>
                  <a:srgbClr val="CF3338"/>
                </a:solidFill>
                <a:latin typeface="Pragmatica" panose="020B0403040502020204" pitchFamily="34" charset="0"/>
                <a:ea typeface="Consolas"/>
                <a:cs typeface="Consolas"/>
                <a:sym typeface="Consolas"/>
              </a:rPr>
              <a:t> files</a:t>
            </a:r>
            <a:endParaRPr lang="en-US" sz="2400" dirty="0">
              <a:solidFill>
                <a:srgbClr val="C00000"/>
              </a:solidFill>
              <a:latin typeface="Consolas" panose="020B0609020204030204" pitchFamily="49"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400" dirty="0">
                <a:solidFill>
                  <a:srgbClr val="CF3338"/>
                </a:solidFill>
                <a:latin typeface="Pragmatica" panose="020B0403040502020204" pitchFamily="34" charset="0"/>
                <a:ea typeface="Consolas"/>
                <a:cs typeface="Consolas"/>
                <a:sym typeface="Consolas"/>
              </a:rPr>
              <a:t>Build a 3D Map</a:t>
            </a:r>
          </a:p>
          <a:p>
            <a:pPr marL="552450" lvl="0" indent="-457200">
              <a:lnSpc>
                <a:spcPct val="115000"/>
              </a:lnSpc>
              <a:spcBef>
                <a:spcPts val="750"/>
              </a:spcBef>
              <a:buClr>
                <a:srgbClr val="C00000"/>
              </a:buClr>
              <a:buSzPts val="2100"/>
              <a:buFont typeface="+mj-lt"/>
              <a:buAutoNum type="arabicPeriod"/>
            </a:pPr>
            <a:r>
              <a:rPr lang="en-US" sz="2400" dirty="0">
                <a:solidFill>
                  <a:srgbClr val="CF3338"/>
                </a:solidFill>
                <a:latin typeface="Pragmatica" panose="020B0403040502020204" pitchFamily="34" charset="0"/>
                <a:ea typeface="Consolas"/>
                <a:cs typeface="Consolas"/>
                <a:sym typeface="Consolas"/>
              </a:rPr>
              <a:t>Analyze cancellation rates by location, carrier, etc. </a:t>
            </a:r>
          </a:p>
          <a:p>
            <a:pPr marL="552450" lvl="0" indent="-457200">
              <a:lnSpc>
                <a:spcPct val="115000"/>
              </a:lnSpc>
              <a:spcBef>
                <a:spcPts val="750"/>
              </a:spcBef>
              <a:buClr>
                <a:srgbClr val="C00000"/>
              </a:buClr>
              <a:buSzPts val="2100"/>
              <a:buFont typeface="+mj-lt"/>
              <a:buAutoNum type="arabicPeriod"/>
            </a:pPr>
            <a:endParaRPr lang="en-US" sz="2400" dirty="0">
              <a:solidFill>
                <a:srgbClr val="CF3338"/>
              </a:solidFill>
              <a:latin typeface="Pragmatica" panose="020B0403040502020204" pitchFamily="34" charset="0"/>
              <a:ea typeface="Consolas"/>
              <a:cs typeface="Consolas"/>
              <a:sym typeface="Consolas"/>
            </a:endParaRPr>
          </a:p>
          <a:p>
            <a:r>
              <a:rPr lang="en-US" sz="2400" dirty="0">
                <a:solidFill>
                  <a:srgbClr val="CF3338"/>
                </a:solidFill>
                <a:latin typeface="Pragmatica" panose="020B0403040502020204" pitchFamily="34" charset="0"/>
              </a:rPr>
              <a:t>Solutions: </a:t>
            </a:r>
            <a:r>
              <a:rPr lang="en-US" sz="2400" dirty="0">
                <a:solidFill>
                  <a:srgbClr val="CF3338"/>
                </a:solidFill>
                <a:latin typeface="Consolas" panose="020B0609020204030204" pitchFamily="49" charset="0"/>
              </a:rPr>
              <a:t>nycflights13-data-model-finish.xlsx</a:t>
            </a: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3759630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0972800" y="-66052"/>
            <a:ext cx="1337189" cy="980327"/>
          </a:xfrm>
          <a:prstGeom prst="rect">
            <a:avLst/>
          </a:prstGeom>
        </p:spPr>
      </p:pic>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0730080" y="6176837"/>
            <a:ext cx="1342081" cy="549120"/>
          </a:xfrm>
          <a:prstGeom prst="rect">
            <a:avLst/>
          </a:prstGeom>
        </p:spPr>
      </p:pic>
      <p:pic>
        <p:nvPicPr>
          <p:cNvPr id="1026" name="Picture 2">
            <a:extLst>
              <a:ext uri="{FF2B5EF4-FFF2-40B4-BE49-F238E27FC236}">
                <a16:creationId xmlns:a16="http://schemas.microsoft.com/office/drawing/2014/main" id="{E6212744-6B0F-8A8C-557B-8B9F96F53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3"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851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Conclusion &amp; Resources</a:t>
            </a:r>
            <a:endParaRPr lang="en-US" sz="6600"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115844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2585323"/>
          </a:xfrm>
          <a:prstGeom prst="rect">
            <a:avLst/>
          </a:prstGeom>
          <a:noFill/>
        </p:spPr>
        <p:txBody>
          <a:bodyPr wrap="square" rtlCol="0">
            <a:spAutoFit/>
          </a:bodyPr>
          <a:lstStyle/>
          <a:p>
            <a:r>
              <a:rPr lang="en-US" sz="5400" i="1" dirty="0">
                <a:latin typeface="Aliens &amp; cows" panose="00000500000000000000" pitchFamily="2" charset="0"/>
              </a:rPr>
              <a:t>Excel Power Pivot &amp; Power Query for Dummies, </a:t>
            </a:r>
            <a:r>
              <a:rPr lang="en-US" sz="5400" dirty="0">
                <a:latin typeface="Aliens &amp; cows" panose="00000500000000000000" pitchFamily="2" charset="0"/>
              </a:rPr>
              <a:t>2</a:t>
            </a:r>
            <a:r>
              <a:rPr lang="en-US" sz="5400" baseline="30000" dirty="0">
                <a:latin typeface="Aliens &amp; cows" panose="00000500000000000000" pitchFamily="2" charset="0"/>
              </a:rPr>
              <a:t>nd</a:t>
            </a:r>
            <a:r>
              <a:rPr lang="en-US" sz="5400" dirty="0">
                <a:latin typeface="Aliens &amp; cows" panose="00000500000000000000" pitchFamily="2" charset="0"/>
              </a:rPr>
              <a:t> Edition</a:t>
            </a:r>
          </a:p>
          <a:p>
            <a:r>
              <a:rPr lang="en-US" sz="5400" dirty="0">
                <a:latin typeface="Aliens &amp; cows" panose="00000500000000000000" pitchFamily="2" charset="0"/>
              </a:rPr>
              <a:t>by Michael Alexander</a:t>
            </a:r>
          </a:p>
        </p:txBody>
      </p:sp>
      <p:pic>
        <p:nvPicPr>
          <p:cNvPr id="6" name="Picture 5" descr="A close up of a sign&#10;&#10;Description automatically generated">
            <a:extLst>
              <a:ext uri="{FF2B5EF4-FFF2-40B4-BE49-F238E27FC236}">
                <a16:creationId xmlns:a16="http://schemas.microsoft.com/office/drawing/2014/main" id="{69CD627F-A48D-4910-BDAB-E86D1B428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1026" name="Picture 2" descr="Excel Power Pivot &amp; Power Query For Dummies, 2nd Edition | Wiley">
            <a:extLst>
              <a:ext uri="{FF2B5EF4-FFF2-40B4-BE49-F238E27FC236}">
                <a16:creationId xmlns:a16="http://schemas.microsoft.com/office/drawing/2014/main" id="{E8BEF313-D798-61BA-155B-712422A0FF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3081" y="1450041"/>
            <a:ext cx="3829909" cy="4800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322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1" y="113388"/>
            <a:ext cx="10116044" cy="3416320"/>
          </a:xfrm>
          <a:prstGeom prst="rect">
            <a:avLst/>
          </a:prstGeom>
          <a:noFill/>
        </p:spPr>
        <p:txBody>
          <a:bodyPr wrap="square" rtlCol="0">
            <a:spAutoFit/>
          </a:bodyPr>
          <a:lstStyle/>
          <a:p>
            <a:r>
              <a:rPr lang="en-US" sz="5400" i="1" dirty="0">
                <a:latin typeface="Aliens &amp; cows" panose="00000500000000000000" pitchFamily="2" charset="0"/>
              </a:rPr>
              <a:t>Analyzing Data with Power BI and Power Pivot for Excel</a:t>
            </a:r>
          </a:p>
          <a:p>
            <a:r>
              <a:rPr lang="en-US" sz="5400" dirty="0">
                <a:latin typeface="Aliens &amp; cows" panose="00000500000000000000" pitchFamily="2" charset="0"/>
              </a:rPr>
              <a:t>by Alberto Ferrari and</a:t>
            </a:r>
          </a:p>
          <a:p>
            <a:r>
              <a:rPr lang="en-US" sz="5400" dirty="0">
                <a:latin typeface="Aliens &amp; cows" panose="00000500000000000000" pitchFamily="2" charset="0"/>
              </a:rPr>
              <a:t>Marco Russo</a:t>
            </a:r>
          </a:p>
        </p:txBody>
      </p:sp>
      <p:pic>
        <p:nvPicPr>
          <p:cNvPr id="6" name="Picture 5" descr="A close up of a sign&#10;&#10;Description automatically generated">
            <a:extLst>
              <a:ext uri="{FF2B5EF4-FFF2-40B4-BE49-F238E27FC236}">
                <a16:creationId xmlns:a16="http://schemas.microsoft.com/office/drawing/2014/main" id="{69CD627F-A48D-4910-BDAB-E86D1B428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2050" name="Picture 2" descr="Analyzing Data with Power BI and Power Pivot for Excel (Business Skills):  Ferrari, Alberto, Russo, Marco: 9781509302765: Amazon.com: Books">
            <a:extLst>
              <a:ext uri="{FF2B5EF4-FFF2-40B4-BE49-F238E27FC236}">
                <a16:creationId xmlns:a16="http://schemas.microsoft.com/office/drawing/2014/main" id="{4286132D-BAA9-776B-515E-7F0A467787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152" y="1564117"/>
            <a:ext cx="38481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84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7986531" cy="1938992"/>
          </a:xfrm>
          <a:prstGeom prst="rect">
            <a:avLst/>
          </a:prstGeom>
          <a:noFill/>
        </p:spPr>
        <p:txBody>
          <a:bodyPr wrap="square" rtlCol="0">
            <a:spAutoFit/>
          </a:bodyPr>
          <a:lstStyle/>
          <a:p>
            <a:r>
              <a:rPr lang="en-US" sz="6000" dirty="0">
                <a:latin typeface="Aliens &amp; cows" panose="00000500000000000000" pitchFamily="2" charset="0"/>
              </a:rPr>
              <a:t>Objectives for this session</a:t>
            </a:r>
          </a:p>
        </p:txBody>
      </p:sp>
      <p:sp>
        <p:nvSpPr>
          <p:cNvPr id="3" name="TextBox 2"/>
          <p:cNvSpPr txBox="1"/>
          <p:nvPr/>
        </p:nvSpPr>
        <p:spPr>
          <a:xfrm>
            <a:off x="347240" y="2127965"/>
            <a:ext cx="9595413" cy="3108543"/>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Use Pivot Tables to generate summary data, reports, and dashboards in seconds</a:t>
            </a:r>
          </a:p>
          <a:p>
            <a:pPr>
              <a:buClr>
                <a:srgbClr val="CF3338"/>
              </a:buCl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Create connections across data with the Excel Data Model</a:t>
            </a: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Visualize data across multiple tabs</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9028530" y="3233394"/>
            <a:ext cx="3163469" cy="36238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985433"/>
          </a:xfrm>
          <a:prstGeom prst="rect">
            <a:avLst/>
          </a:prstGeom>
          <a:noFill/>
        </p:spPr>
        <p:txBody>
          <a:bodyPr wrap="square" rtlCol="0">
            <a:spAutoFit/>
          </a:bodyPr>
          <a:lstStyle/>
          <a:p>
            <a:pPr>
              <a:buClr>
                <a:srgbClr val="CF3338"/>
              </a:buClr>
            </a:pPr>
            <a:r>
              <a:rPr lang="en-US" sz="4400" b="1" dirty="0">
                <a:solidFill>
                  <a:srgbClr val="CF3338"/>
                </a:solidFill>
                <a:latin typeface="Pragmatica" panose="020B0403040502020204" pitchFamily="34" charset="0"/>
              </a:rPr>
              <a:t>Find me</a:t>
            </a:r>
          </a:p>
          <a:p>
            <a:pPr marL="571500" indent="-571500">
              <a:buClr>
                <a:srgbClr val="CF3338"/>
              </a:buClr>
              <a:buFont typeface="Arial" panose="020B0604020202020204" pitchFamily="34" charset="0"/>
              <a:buChar char="•"/>
            </a:pPr>
            <a:r>
              <a:rPr lang="en-US" sz="3600" dirty="0">
                <a:solidFill>
                  <a:srgbClr val="707070"/>
                </a:solidFill>
                <a:latin typeface="Pragmatica" panose="020B0403040502020204" pitchFamily="34" charset="0"/>
              </a:rPr>
              <a:t>stringfestanalytics.com  </a:t>
            </a:r>
          </a:p>
          <a:p>
            <a:pPr marL="571500" indent="-571500">
              <a:buClr>
                <a:srgbClr val="CF3338"/>
              </a:buClr>
              <a:buFont typeface="Arial" panose="020B0604020202020204" pitchFamily="34" charset="0"/>
              <a:buChar char="•"/>
            </a:pPr>
            <a:r>
              <a:rPr lang="en-US" sz="3600" dirty="0">
                <a:solidFill>
                  <a:srgbClr val="707070"/>
                </a:solidFill>
                <a:latin typeface="Pragmatica" panose="020B0403040502020204" pitchFamily="34" charset="0"/>
              </a:rPr>
              <a:t>@</a:t>
            </a:r>
            <a:r>
              <a:rPr lang="en-US" sz="3600" dirty="0" err="1">
                <a:solidFill>
                  <a:srgbClr val="707070"/>
                </a:solidFill>
                <a:latin typeface="Pragmatica" panose="020B0403040502020204" pitchFamily="34" charset="0"/>
              </a:rPr>
              <a:t>gjmount</a:t>
            </a:r>
            <a:endParaRPr lang="en-US" sz="3600" dirty="0">
              <a:solidFill>
                <a:srgbClr val="707070"/>
              </a:solidFill>
              <a:latin typeface="Pragmatica" panose="020B0403040502020204" pitchFamily="34" charset="0"/>
            </a:endParaRPr>
          </a:p>
          <a:p>
            <a:pPr marL="571500" indent="-571500">
              <a:buClr>
                <a:srgbClr val="CF3338"/>
              </a:buClr>
              <a:buFont typeface="Arial" panose="020B0604020202020204" pitchFamily="34" charset="0"/>
              <a:buChar char="•"/>
            </a:pPr>
            <a:r>
              <a:rPr lang="en-US" sz="3600" dirty="0">
                <a:solidFill>
                  <a:srgbClr val="707070"/>
                </a:solidFill>
                <a:latin typeface="Pragmatica" panose="020B0403040502020204" pitchFamily="34" charset="0"/>
              </a:rPr>
              <a:t>github.com/stringfestdata</a:t>
            </a:r>
          </a:p>
          <a:p>
            <a:endParaRPr lang="en-US" sz="3600" b="1"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1832136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9028530" y="3233394"/>
            <a:ext cx="3163469" cy="36238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877437"/>
          </a:xfrm>
          <a:prstGeom prst="rect">
            <a:avLst/>
          </a:prstGeom>
          <a:noFill/>
        </p:spPr>
        <p:txBody>
          <a:bodyPr wrap="square" rtlCol="0">
            <a:spAutoFit/>
          </a:bodyPr>
          <a:lstStyle/>
          <a:p>
            <a:pPr>
              <a:buClr>
                <a:srgbClr val="CF3338"/>
              </a:buClr>
            </a:pPr>
            <a:r>
              <a:rPr lang="en-US" sz="8000" b="1" dirty="0">
                <a:solidFill>
                  <a:srgbClr val="CF3338"/>
                </a:solidFill>
                <a:latin typeface="Pragmatica" panose="020B0403040502020204" pitchFamily="34" charset="0"/>
              </a:rPr>
              <a:t>Thank you</a:t>
            </a:r>
          </a:p>
          <a:p>
            <a:pPr>
              <a:buClr>
                <a:srgbClr val="CF3338"/>
              </a:buClr>
            </a:pPr>
            <a:r>
              <a:rPr lang="en-US" sz="3600" b="1" dirty="0">
                <a:solidFill>
                  <a:srgbClr val="CF3338"/>
                </a:solidFill>
                <a:latin typeface="Pragmatica" panose="020B0403040502020204" pitchFamily="34" charset="0"/>
              </a:rPr>
              <a:t>I hope to see you at future workshops!</a:t>
            </a:r>
          </a:p>
        </p:txBody>
      </p:sp>
    </p:spTree>
    <p:extLst>
      <p:ext uri="{BB962C8B-B14F-4D97-AF65-F5344CB8AC3E}">
        <p14:creationId xmlns:p14="http://schemas.microsoft.com/office/powerpoint/2010/main" val="193101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7986531" cy="1015663"/>
          </a:xfrm>
          <a:prstGeom prst="rect">
            <a:avLst/>
          </a:prstGeom>
          <a:noFill/>
        </p:spPr>
        <p:txBody>
          <a:bodyPr wrap="square" rtlCol="0">
            <a:spAutoFit/>
          </a:bodyPr>
          <a:lstStyle/>
          <a:p>
            <a:r>
              <a:rPr lang="en-US" sz="6000" dirty="0">
                <a:latin typeface="Aliens &amp; cows" panose="00000500000000000000" pitchFamily="2" charset="0"/>
              </a:rPr>
              <a:t>Following along</a:t>
            </a:r>
          </a:p>
        </p:txBody>
      </p:sp>
      <p:sp>
        <p:nvSpPr>
          <p:cNvPr id="3" name="TextBox 2"/>
          <p:cNvSpPr txBox="1"/>
          <p:nvPr/>
        </p:nvSpPr>
        <p:spPr>
          <a:xfrm>
            <a:off x="347240" y="2127965"/>
            <a:ext cx="9595413" cy="1384995"/>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Each section is a workbook</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Solutions in separate workbooks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Follow along with demo notes</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spTree>
    <p:extLst>
      <p:ext uri="{BB962C8B-B14F-4D97-AF65-F5344CB8AC3E}">
        <p14:creationId xmlns:p14="http://schemas.microsoft.com/office/powerpoint/2010/main" val="2731138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1. PivotTables: The WD-40 of Excel</a:t>
            </a:r>
          </a:p>
        </p:txBody>
      </p:sp>
    </p:spTree>
    <p:extLst>
      <p:ext uri="{BB962C8B-B14F-4D97-AF65-F5344CB8AC3E}">
        <p14:creationId xmlns:p14="http://schemas.microsoft.com/office/powerpoint/2010/main" val="49947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1569660"/>
          </a:xfrm>
          <a:prstGeom prst="rect">
            <a:avLst/>
          </a:prstGeom>
          <a:noFill/>
        </p:spPr>
        <p:txBody>
          <a:bodyPr wrap="square" rtlCol="0">
            <a:spAutoFit/>
          </a:bodyPr>
          <a:lstStyle/>
          <a:p>
            <a:r>
              <a:rPr lang="en-US" sz="4800" dirty="0">
                <a:latin typeface="Aliens &amp; cows" panose="00000500000000000000" pitchFamily="2" charset="0"/>
              </a:rPr>
              <a:t>Every PivotTable operation is one of these… </a:t>
            </a:r>
          </a:p>
        </p:txBody>
      </p:sp>
      <p:sp>
        <p:nvSpPr>
          <p:cNvPr id="3" name="TextBox 2"/>
          <p:cNvSpPr txBox="1"/>
          <p:nvPr/>
        </p:nvSpPr>
        <p:spPr>
          <a:xfrm>
            <a:off x="3749040" y="2127965"/>
            <a:ext cx="6193613" cy="1754968"/>
          </a:xfrm>
          <a:prstGeom prst="rect">
            <a:avLst/>
          </a:prstGeom>
          <a:noFill/>
        </p:spPr>
        <p:txBody>
          <a:bodyPr wrap="square" rtlCol="0">
            <a:spAutoFit/>
          </a:bodyPr>
          <a:lstStyle/>
          <a:p>
            <a:pPr marL="457200" marR="190500" lvl="0" indent="-381000">
              <a:lnSpc>
                <a:spcPct val="115000"/>
              </a:lnSpc>
              <a:spcBef>
                <a:spcPts val="800"/>
              </a:spcBef>
              <a:buClr>
                <a:srgbClr val="CF3338"/>
              </a:buClr>
              <a:buSzPts val="2400"/>
              <a:buChar char="•"/>
            </a:pPr>
            <a:r>
              <a:rPr lang="en-US" sz="2800" dirty="0">
                <a:solidFill>
                  <a:srgbClr val="505050"/>
                </a:solidFill>
              </a:rPr>
              <a:t>Slice and dice</a:t>
            </a:r>
          </a:p>
          <a:p>
            <a:pPr marL="457200" marR="190500" lvl="0" indent="-381000">
              <a:lnSpc>
                <a:spcPct val="115000"/>
              </a:lnSpc>
              <a:spcBef>
                <a:spcPts val="800"/>
              </a:spcBef>
              <a:buClr>
                <a:srgbClr val="CF3338"/>
              </a:buClr>
              <a:buSzPts val="2400"/>
              <a:buChar char="•"/>
            </a:pPr>
            <a:r>
              <a:rPr lang="en-US" sz="2800" dirty="0">
                <a:solidFill>
                  <a:srgbClr val="505050"/>
                </a:solidFill>
              </a:rPr>
              <a:t>Drill down/roll up</a:t>
            </a:r>
          </a:p>
          <a:p>
            <a:pPr marL="457200" marR="190500" lvl="0" indent="-381000">
              <a:lnSpc>
                <a:spcPct val="115000"/>
              </a:lnSpc>
              <a:spcBef>
                <a:spcPts val="800"/>
              </a:spcBef>
              <a:buClr>
                <a:srgbClr val="CF3338"/>
              </a:buClr>
              <a:buSzPts val="2400"/>
              <a:buChar char="•"/>
            </a:pPr>
            <a:r>
              <a:rPr lang="en-US" sz="2800" dirty="0">
                <a:solidFill>
                  <a:srgbClr val="505050"/>
                </a:solidFill>
              </a:rPr>
              <a:t>Pivot/Unpivot</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1026" name="Picture 2" descr="Free photos of Oil">
            <a:extLst>
              <a:ext uri="{FF2B5EF4-FFF2-40B4-BE49-F238E27FC236}">
                <a16:creationId xmlns:a16="http://schemas.microsoft.com/office/drawing/2014/main" id="{97B14869-5420-E954-24EE-1A52A4A5D6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29" y="2587213"/>
            <a:ext cx="2664599" cy="3996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58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750450"/>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400" dirty="0">
                <a:solidFill>
                  <a:srgbClr val="CF3338"/>
                </a:solidFill>
                <a:latin typeface="Pragmatica" panose="020B0403040502020204" pitchFamily="34" charset="0"/>
              </a:rPr>
              <a:t>File: </a:t>
            </a:r>
            <a:r>
              <a:rPr lang="en-US" sz="2400" dirty="0">
                <a:solidFill>
                  <a:srgbClr val="CF3338"/>
                </a:solidFill>
                <a:latin typeface="Consolas" panose="020B0609020204030204" pitchFamily="49" charset="0"/>
              </a:rPr>
              <a:t>pivot-tables-wd-40-start.xlsx</a:t>
            </a:r>
          </a:p>
          <a:p>
            <a:r>
              <a:rPr lang="en-US" sz="2400" dirty="0">
                <a:solidFill>
                  <a:srgbClr val="CF3338"/>
                </a:solidFill>
                <a:latin typeface="Pragmatica" panose="020B0403040502020204" pitchFamily="34" charset="0"/>
              </a:rPr>
              <a:t>Using the </a:t>
            </a:r>
            <a:r>
              <a:rPr lang="en-US" sz="2400" dirty="0">
                <a:solidFill>
                  <a:srgbClr val="CF3338"/>
                </a:solidFill>
                <a:latin typeface="Consolas" panose="020B0609020204030204" pitchFamily="49" charset="0"/>
              </a:rPr>
              <a:t>tips </a:t>
            </a:r>
            <a:r>
              <a:rPr lang="en-US" sz="2400" dirty="0">
                <a:solidFill>
                  <a:srgbClr val="CF3338"/>
                </a:solidFill>
                <a:latin typeface="Pragmatica" panose="020B0403040502020204" pitchFamily="34" charset="0"/>
              </a:rPr>
              <a:t>worksheet:</a:t>
            </a:r>
          </a:p>
          <a:p>
            <a:pPr marL="95250" lvl="0">
              <a:lnSpc>
                <a:spcPct val="115000"/>
              </a:lnSpc>
              <a:spcBef>
                <a:spcPts val="750"/>
              </a:spcBef>
              <a:buClr>
                <a:srgbClr val="C00000"/>
              </a:buClr>
              <a:buSzPts val="2100"/>
            </a:pPr>
            <a:endParaRPr lang="en-US" sz="2400" dirty="0">
              <a:solidFill>
                <a:srgbClr val="C00000"/>
              </a:solidFill>
              <a:latin typeface="Pragmatica" panose="020B0403040502020204"/>
            </a:endParaRPr>
          </a:p>
          <a:p>
            <a:pPr marL="457200" lvl="0" indent="-361950">
              <a:lnSpc>
                <a:spcPct val="115000"/>
              </a:lnSpc>
              <a:spcBef>
                <a:spcPts val="750"/>
              </a:spcBef>
              <a:buClr>
                <a:srgbClr val="C00000"/>
              </a:buClr>
              <a:buSzPts val="2100"/>
              <a:buFont typeface="Arial"/>
              <a:buAutoNum type="arabicPeriod"/>
            </a:pPr>
            <a:r>
              <a:rPr lang="en-US" sz="2400" dirty="0">
                <a:solidFill>
                  <a:srgbClr val="C00000"/>
                </a:solidFill>
                <a:latin typeface="Pragmatica" panose="020B0403040502020204"/>
              </a:rPr>
              <a:t>Get the total bill by day, then time</a:t>
            </a:r>
            <a:endParaRPr lang="en-US" sz="2400" dirty="0">
              <a:solidFill>
                <a:srgbClr val="C00000"/>
              </a:solidFill>
              <a:latin typeface="Pragmatica" panose="020B0403040502020204"/>
              <a:ea typeface="Consolas"/>
              <a:cs typeface="Consolas"/>
              <a:sym typeface="Consolas"/>
            </a:endParaRPr>
          </a:p>
          <a:p>
            <a:pPr marL="457200" lvl="0" indent="-355600">
              <a:lnSpc>
                <a:spcPct val="115000"/>
              </a:lnSpc>
              <a:buClr>
                <a:srgbClr val="C00000"/>
              </a:buClr>
              <a:buSzPts val="2000"/>
              <a:buAutoNum type="arabicPeriod"/>
            </a:pPr>
            <a:r>
              <a:rPr lang="en-US" sz="2400" dirty="0">
                <a:solidFill>
                  <a:srgbClr val="C00000"/>
                </a:solidFill>
                <a:latin typeface="Pragmatica" panose="020B0403040502020204"/>
              </a:rPr>
              <a:t>Get the total bill for smokers only on Saturday and Sunday</a:t>
            </a:r>
          </a:p>
          <a:p>
            <a:pPr marL="457200" lvl="0" indent="-355600">
              <a:lnSpc>
                <a:spcPct val="115000"/>
              </a:lnSpc>
              <a:buClr>
                <a:srgbClr val="C00000"/>
              </a:buClr>
              <a:buSzPts val="2000"/>
              <a:buAutoNum type="arabicPeriod"/>
            </a:pPr>
            <a:r>
              <a:rPr lang="en-US" sz="2400" dirty="0">
                <a:solidFill>
                  <a:srgbClr val="C00000"/>
                </a:solidFill>
                <a:latin typeface="Pragmatica" panose="020B0403040502020204"/>
              </a:rPr>
              <a:t>Get average tips by day for each group size</a:t>
            </a:r>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47840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183709"/>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Pragmatica" panose="020B0403040502020204" pitchFamily="34" charset="0"/>
              </a:rPr>
              <a:t>Using </a:t>
            </a:r>
            <a:r>
              <a:rPr lang="en-US" sz="2800" dirty="0">
                <a:solidFill>
                  <a:srgbClr val="CF3338"/>
                </a:solidFill>
                <a:latin typeface="Consolas" panose="020B0609020204030204" pitchFamily="49" charset="0"/>
              </a:rPr>
              <a:t>wholesale-customers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a:buAutoNum type="arabicPeriod"/>
            </a:pPr>
            <a:r>
              <a:rPr lang="en-US" sz="2400" dirty="0">
                <a:solidFill>
                  <a:srgbClr val="C00000"/>
                </a:solidFill>
                <a:latin typeface="Pragmatica" panose="020B0403040502020204"/>
              </a:rPr>
              <a:t>Get the total sum of sales by Region, then Channel</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349849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830997"/>
          </a:xfrm>
          <a:prstGeom prst="rect">
            <a:avLst/>
          </a:prstGeom>
          <a:noFill/>
        </p:spPr>
        <p:txBody>
          <a:bodyPr wrap="square" rtlCol="0">
            <a:spAutoFit/>
          </a:bodyPr>
          <a:lstStyle/>
          <a:p>
            <a:r>
              <a:rPr lang="en-US" sz="4800" dirty="0">
                <a:latin typeface="Aliens &amp; cows" panose="00000500000000000000" pitchFamily="2" charset="0"/>
              </a:rPr>
              <a:t>What makes data “Pivot”-ready? </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4" name="Picture 3">
            <a:extLst>
              <a:ext uri="{FF2B5EF4-FFF2-40B4-BE49-F238E27FC236}">
                <a16:creationId xmlns:a16="http://schemas.microsoft.com/office/drawing/2014/main" id="{81048157-9FEE-C016-5CB4-2C3AE5FF6CFE}"/>
              </a:ext>
            </a:extLst>
          </p:cNvPr>
          <p:cNvPicPr>
            <a:picLocks noChangeAspect="1"/>
          </p:cNvPicPr>
          <p:nvPr/>
        </p:nvPicPr>
        <p:blipFill>
          <a:blip r:embed="rId4"/>
          <a:stretch>
            <a:fillRect/>
          </a:stretch>
        </p:blipFill>
        <p:spPr>
          <a:xfrm>
            <a:off x="1894347" y="3345686"/>
            <a:ext cx="7439892" cy="2998668"/>
          </a:xfrm>
          <a:prstGeom prst="rect">
            <a:avLst/>
          </a:prstGeom>
        </p:spPr>
      </p:pic>
      <p:sp>
        <p:nvSpPr>
          <p:cNvPr id="5" name="TextBox 4">
            <a:extLst>
              <a:ext uri="{FF2B5EF4-FFF2-40B4-BE49-F238E27FC236}">
                <a16:creationId xmlns:a16="http://schemas.microsoft.com/office/drawing/2014/main" id="{E6387811-4F0E-B40E-9FBC-65A81E1411FB}"/>
              </a:ext>
            </a:extLst>
          </p:cNvPr>
          <p:cNvSpPr txBox="1"/>
          <p:nvPr/>
        </p:nvSpPr>
        <p:spPr>
          <a:xfrm>
            <a:off x="295835" y="1271570"/>
            <a:ext cx="8589981" cy="1754968"/>
          </a:xfrm>
          <a:prstGeom prst="rect">
            <a:avLst/>
          </a:prstGeom>
          <a:noFill/>
        </p:spPr>
        <p:txBody>
          <a:bodyPr wrap="square" rtlCol="0">
            <a:spAutoFit/>
          </a:bodyPr>
          <a:lstStyle/>
          <a:p>
            <a:pPr marL="457200" marR="190500" lvl="0" indent="-381000">
              <a:lnSpc>
                <a:spcPct val="115000"/>
              </a:lnSpc>
              <a:spcBef>
                <a:spcPts val="800"/>
              </a:spcBef>
              <a:buClr>
                <a:srgbClr val="CF3338"/>
              </a:buClr>
              <a:buSzPts val="2400"/>
              <a:buChar char="•"/>
            </a:pPr>
            <a:r>
              <a:rPr lang="en-US" sz="2800" dirty="0">
                <a:solidFill>
                  <a:srgbClr val="505050"/>
                </a:solidFill>
              </a:rPr>
              <a:t>Each variable is in its own column </a:t>
            </a:r>
          </a:p>
          <a:p>
            <a:pPr marL="457200" marR="190500" lvl="0" indent="-381000">
              <a:lnSpc>
                <a:spcPct val="115000"/>
              </a:lnSpc>
              <a:spcBef>
                <a:spcPts val="800"/>
              </a:spcBef>
              <a:buClr>
                <a:srgbClr val="CF3338"/>
              </a:buClr>
              <a:buSzPts val="2400"/>
              <a:buChar char="•"/>
            </a:pPr>
            <a:r>
              <a:rPr lang="en-US" sz="2800" dirty="0">
                <a:solidFill>
                  <a:srgbClr val="505050"/>
                </a:solidFill>
              </a:rPr>
              <a:t>Each observation is in its own row</a:t>
            </a:r>
          </a:p>
          <a:p>
            <a:pPr marL="457200" marR="190500" lvl="0" indent="-381000">
              <a:lnSpc>
                <a:spcPct val="115000"/>
              </a:lnSpc>
              <a:spcBef>
                <a:spcPts val="800"/>
              </a:spcBef>
              <a:buClr>
                <a:srgbClr val="CF3338"/>
              </a:buClr>
              <a:buSzPts val="2400"/>
              <a:buChar char="•"/>
            </a:pPr>
            <a:r>
              <a:rPr lang="en-US" sz="2800" dirty="0">
                <a:solidFill>
                  <a:srgbClr val="505050"/>
                </a:solidFill>
              </a:rPr>
              <a:t>Every cell is an observation-variable intersection </a:t>
            </a:r>
          </a:p>
        </p:txBody>
      </p:sp>
    </p:spTree>
    <p:extLst>
      <p:ext uri="{BB962C8B-B14F-4D97-AF65-F5344CB8AC3E}">
        <p14:creationId xmlns:p14="http://schemas.microsoft.com/office/powerpoint/2010/main" val="4040772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1752</TotalTime>
  <Words>936</Words>
  <Application>Microsoft Office PowerPoint</Application>
  <PresentationFormat>Widescreen</PresentationFormat>
  <Paragraphs>148</Paragraphs>
  <Slides>31</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Aliens &amp; cows</vt:lpstr>
      <vt:lpstr>Arial</vt:lpstr>
      <vt:lpstr>Calibri</vt:lpstr>
      <vt:lpstr>Calibri Light</vt:lpstr>
      <vt:lpstr>Consolas</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79</cp:revision>
  <dcterms:created xsi:type="dcterms:W3CDTF">2019-10-19T21:47:18Z</dcterms:created>
  <dcterms:modified xsi:type="dcterms:W3CDTF">2022-11-30T01:34:46Z</dcterms:modified>
</cp:coreProperties>
</file>