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8" r:id="rId3"/>
    <p:sldId id="403" r:id="rId4"/>
    <p:sldId id="348" r:id="rId5"/>
    <p:sldId id="282" r:id="rId6"/>
    <p:sldId id="365" r:id="rId7"/>
    <p:sldId id="405" r:id="rId8"/>
    <p:sldId id="390" r:id="rId9"/>
    <p:sldId id="400" r:id="rId10"/>
    <p:sldId id="404" r:id="rId11"/>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Consolas" panose="020B0609020204030204" pitchFamily="49" charset="0"/>
      <p:regular r:id="rId17"/>
      <p:bold r:id="rId18"/>
      <p:italic r:id="rId19"/>
      <p:boldItalic r:id="rId20"/>
    </p:embeddedFont>
    <p:embeddedFont>
      <p:font typeface="Gidole" panose="02000503000000000000" pitchFamily="2" charset="0"/>
      <p:regular r:id="rId21"/>
    </p:embeddedFont>
    <p:embeddedFont>
      <p:font typeface="Open Sans Extra Bold" panose="020B0604020202020204" charset="0"/>
      <p:regular r:id="rId22"/>
    </p:embeddedFont>
    <p:embeddedFont>
      <p:font typeface="Roboto Mono" pitchFamily="2"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7"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8" autoAdjust="0"/>
    <p:restoredTop sz="79213" autoAdjust="0"/>
  </p:normalViewPr>
  <p:slideViewPr>
    <p:cSldViewPr>
      <p:cViewPr varScale="1">
        <p:scale>
          <a:sx n="37" d="100"/>
          <a:sy n="37" d="100"/>
        </p:scale>
        <p:origin x="1088" y="3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9/24/2022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https://swiy.co/musopen</a:t>
            </a:r>
          </a:p>
        </p:txBody>
      </p:sp>
      <p:sp>
        <p:nvSpPr>
          <p:cNvPr id="4" name="Slide Number Placeholder 3"/>
          <p:cNvSpPr>
            <a:spLocks noGrp="1"/>
          </p:cNvSpPr>
          <p:nvPr>
            <p:ph type="sldNum" sz="quarter" idx="5"/>
          </p:nvPr>
        </p:nvSpPr>
        <p:spPr/>
        <p:txBody>
          <a:bodyPr/>
          <a:lstStyle/>
          <a:p>
            <a:fld id="{FFB500C5-13F7-48FC-8160-C29AECF6C602}" type="slidenum">
              <a:rPr lang="en-US" smtClean="0"/>
              <a:t>1</a:t>
            </a:fld>
            <a:endParaRPr lang="en-US"/>
          </a:p>
        </p:txBody>
      </p:sp>
    </p:spTree>
    <p:extLst>
      <p:ext uri="{BB962C8B-B14F-4D97-AF65-F5344CB8AC3E}">
        <p14:creationId xmlns:p14="http://schemas.microsoft.com/office/powerpoint/2010/main" val="3168901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74647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53257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425649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Excel class, so we won’t be looking at PowerPoint the whole time – to follow along, you will see that all assets are divided by section.</a:t>
            </a:r>
          </a:p>
          <a:p>
            <a:r>
              <a:rPr lang="en-US" dirty="0"/>
              <a:t>Some of our Excel time will be Demos – for this I will be walking through some procedure in Excel.</a:t>
            </a:r>
          </a:p>
          <a:p>
            <a:r>
              <a:rPr lang="en-US" dirty="0"/>
              <a:t>If you need any datasets they will be included in each sub-folder. </a:t>
            </a:r>
          </a:p>
          <a:p>
            <a:r>
              <a:rPr lang="en-US" dirty="0"/>
              <a:t>Then there may be a Drill where you will work on it for yourself during some specified period of time. </a:t>
            </a:r>
          </a:p>
          <a:p>
            <a:r>
              <a:rPr lang="en-US" dirty="0"/>
              <a:t>	I have provided written notes/instructions about the Demos which you can refer to while working on the Drills.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94974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3535360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3625376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1907416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coming! Feel free to contact me anytime, find me on LinkedIn, I also write frequently on this stuff so check out my website too. </a:t>
            </a:r>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2404527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data analyst give me data on how I did</a:t>
            </a:r>
          </a:p>
          <a:p>
            <a:r>
              <a:rPr lang="en-US" dirty="0"/>
              <a:t>Testimonials also VERY helpful. </a:t>
            </a:r>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3125451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s://swiy.co/pp-pdq"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hyperlink" Target="https://social.stringfestanalytics.com/event-feedback"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road&#10;&#10;Description automatically generated with low confidence">
            <a:extLst>
              <a:ext uri="{FF2B5EF4-FFF2-40B4-BE49-F238E27FC236}">
                <a16:creationId xmlns:a16="http://schemas.microsoft.com/office/drawing/2014/main" id="{96DC61DE-B7CF-40E2-331B-7751EAA313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9535"/>
            <a:ext cx="18288000" cy="98583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FINAL 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877800" cy="3785652"/>
          </a:xfrm>
          <a:prstGeom prst="rect">
            <a:avLst/>
          </a:prstGeom>
          <a:noFill/>
        </p:spPr>
        <p:txBody>
          <a:bodyPr wrap="square" rtlCol="0">
            <a:spAutoFit/>
          </a:bodyPr>
          <a:lstStyle/>
          <a:p>
            <a:r>
              <a:rPr lang="en-US" sz="4000" dirty="0">
                <a:latin typeface="Gidole" panose="02000503000000000000" pitchFamily="2" charset="0"/>
                <a:ea typeface="Roboto Mono" pitchFamily="2" charset="0"/>
              </a:rPr>
              <a:t>Thanks for joining! </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A recap email with recording, survey and more will be coming…</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The recording stays up </a:t>
            </a:r>
            <a:r>
              <a:rPr lang="en-US" sz="4000">
                <a:latin typeface="Gidole" panose="02000503000000000000" pitchFamily="2" charset="0"/>
                <a:ea typeface="Roboto Mono" pitchFamily="2" charset="0"/>
              </a:rPr>
              <a:t>for seven days!</a:t>
            </a:r>
            <a:endParaRPr lang="en-US" sz="4000" dirty="0">
              <a:latin typeface="Gidole" panose="02000503000000000000" pitchFamily="2" charset="0"/>
              <a:ea typeface="Roboto Mono" pitchFamily="2" charset="0"/>
            </a:endParaRPr>
          </a:p>
        </p:txBody>
      </p:sp>
    </p:spTree>
    <p:extLst>
      <p:ext uri="{BB962C8B-B14F-4D97-AF65-F5344CB8AC3E}">
        <p14:creationId xmlns:p14="http://schemas.microsoft.com/office/powerpoint/2010/main" val="956393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9105900" cy="1154162"/>
          </a:xfrm>
          <a:prstGeom prst="rect">
            <a:avLst/>
          </a:prstGeom>
        </p:spPr>
        <p:txBody>
          <a:bodyPr wrap="square" lIns="0" tIns="0" rIns="0" bIns="0" rtlCol="0" anchor="t">
            <a:spAutoFit/>
          </a:bodyPr>
          <a:lstStyle/>
          <a:p>
            <a:pPr>
              <a:lnSpc>
                <a:spcPts val="9000"/>
              </a:lnSpc>
            </a:pPr>
            <a:r>
              <a:rPr lang="en-US" sz="7500" spc="375" dirty="0">
                <a:solidFill>
                  <a:srgbClr val="000000"/>
                </a:solidFill>
                <a:latin typeface="League Spartan Bold"/>
              </a:rPr>
              <a:t>HI, I’M GEORGE</a:t>
            </a:r>
          </a:p>
        </p:txBody>
      </p:sp>
      <p:sp>
        <p:nvSpPr>
          <p:cNvPr id="9" name="TextBox 9"/>
          <p:cNvSpPr txBox="1"/>
          <p:nvPr/>
        </p:nvSpPr>
        <p:spPr>
          <a:xfrm rot="-5400000">
            <a:off x="-436430"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pic>
        <p:nvPicPr>
          <p:cNvPr id="1026" name="Picture 2" descr="Stringfest Analytics main logo">
            <a:extLst>
              <a:ext uri="{FF2B5EF4-FFF2-40B4-BE49-F238E27FC236}">
                <a16:creationId xmlns:a16="http://schemas.microsoft.com/office/drawing/2014/main" id="{91E3DBD0-9F19-4DA0-9F7B-706217532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1650" y="6302842"/>
            <a:ext cx="5733655" cy="42050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vancing into Analytics Cover Image">
            <a:extLst>
              <a:ext uri="{FF2B5EF4-FFF2-40B4-BE49-F238E27FC236}">
                <a16:creationId xmlns:a16="http://schemas.microsoft.com/office/drawing/2014/main" id="{4CA8B8A9-7FAE-4585-84F4-FB5AE118865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97860" y="2721308"/>
            <a:ext cx="3010084" cy="39315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photos of Cleveland">
            <a:extLst>
              <a:ext uri="{FF2B5EF4-FFF2-40B4-BE49-F238E27FC236}">
                <a16:creationId xmlns:a16="http://schemas.microsoft.com/office/drawing/2014/main" id="{84DDC70F-AE5C-4A4D-B6B2-116E4B5D0A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3330" y="2850156"/>
            <a:ext cx="5673334" cy="3776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1154162"/>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OBJECTIVES</a:t>
            </a:r>
          </a:p>
        </p:txBody>
      </p:sp>
      <p:sp>
        <p:nvSpPr>
          <p:cNvPr id="9" name="TextBox 9"/>
          <p:cNvSpPr txBox="1"/>
          <p:nvPr/>
        </p:nvSpPr>
        <p:spPr>
          <a:xfrm rot="-5400000">
            <a:off x="-436430"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Pivot PDQ!</a:t>
            </a:r>
          </a:p>
        </p:txBody>
      </p:sp>
      <p:sp>
        <p:nvSpPr>
          <p:cNvPr id="10" name="TextBox 10"/>
          <p:cNvSpPr txBox="1"/>
          <p:nvPr/>
        </p:nvSpPr>
        <p:spPr>
          <a:xfrm>
            <a:off x="2819400" y="2400300"/>
            <a:ext cx="9243139" cy="2893677"/>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r>
              <a:rPr lang="en-US" sz="3000" spc="30" dirty="0">
                <a:solidFill>
                  <a:srgbClr val="000000"/>
                </a:solidFill>
                <a:latin typeface="Gidole"/>
              </a:rPr>
              <a:t>Importing and viewing data sources via Power Query</a:t>
            </a:r>
          </a:p>
          <a:p>
            <a:pPr marL="457200" indent="-457200">
              <a:lnSpc>
                <a:spcPts val="3750"/>
              </a:lnSpc>
              <a:buFont typeface="Arial" panose="020B0604020202020204" pitchFamily="34" charset="0"/>
              <a:buChar char="•"/>
            </a:pP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Creating relationships and defining measures in the data model</a:t>
            </a:r>
          </a:p>
          <a:p>
            <a:pPr marL="457200" indent="-457200">
              <a:lnSpc>
                <a:spcPts val="3750"/>
              </a:lnSpc>
              <a:buFont typeface="Arial" panose="020B0604020202020204" pitchFamily="34" charset="0"/>
              <a:buChar char="•"/>
            </a:pP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Analyzing trends with time intelligence functions</a:t>
            </a:r>
          </a:p>
        </p:txBody>
      </p:sp>
    </p:spTree>
    <p:extLst>
      <p:ext uri="{BB962C8B-B14F-4D97-AF65-F5344CB8AC3E}">
        <p14:creationId xmlns:p14="http://schemas.microsoft.com/office/powerpoint/2010/main" val="335306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FOLLOWING ALONG</a:t>
            </a:r>
          </a:p>
        </p:txBody>
      </p:sp>
      <p:sp>
        <p:nvSpPr>
          <p:cNvPr id="9" name="TextBox 9"/>
          <p:cNvSpPr txBox="1"/>
          <p:nvPr/>
        </p:nvSpPr>
        <p:spPr>
          <a:xfrm rot="-5400000">
            <a:off x="-1091624"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Pivot PDQ!</a:t>
            </a:r>
          </a:p>
        </p:txBody>
      </p:sp>
      <p:sp>
        <p:nvSpPr>
          <p:cNvPr id="10" name="TextBox 10"/>
          <p:cNvSpPr txBox="1"/>
          <p:nvPr/>
        </p:nvSpPr>
        <p:spPr>
          <a:xfrm>
            <a:off x="2112471" y="3337024"/>
            <a:ext cx="6943162" cy="7355860"/>
          </a:xfrm>
          <a:prstGeom prst="rect">
            <a:avLst/>
          </a:prstGeom>
        </p:spPr>
        <p:txBody>
          <a:bodyPr wrap="square" lIns="0" tIns="0" rIns="0" bIns="0" rtlCol="0" anchor="t">
            <a:spAutoFit/>
          </a:bodyPr>
          <a:lstStyle/>
          <a:p>
            <a:r>
              <a:rPr lang="en-US" sz="6600" spc="30" dirty="0">
                <a:solidFill>
                  <a:srgbClr val="000000"/>
                </a:solidFill>
                <a:latin typeface="Gidole"/>
              </a:rPr>
              <a:t>Download resources with link or QR code:</a:t>
            </a:r>
          </a:p>
          <a:p>
            <a:r>
              <a:rPr lang="en-US" sz="8000" spc="30" dirty="0">
                <a:solidFill>
                  <a:srgbClr val="000000"/>
                </a:solidFill>
                <a:latin typeface="Gidole"/>
                <a:hlinkClick r:id="rId4"/>
              </a:rPr>
              <a:t>https://swiy.co/pp-pdq</a:t>
            </a:r>
            <a:r>
              <a:rPr lang="en-US" sz="8000" spc="30" dirty="0">
                <a:solidFill>
                  <a:srgbClr val="000000"/>
                </a:solidFill>
                <a:latin typeface="Gidole"/>
              </a:rPr>
              <a:t>  </a:t>
            </a:r>
            <a:endParaRPr lang="en-US" sz="6600" spc="30" dirty="0">
              <a:solidFill>
                <a:srgbClr val="000000"/>
              </a:solidFill>
              <a:latin typeface="Gidole"/>
            </a:endParaRPr>
          </a:p>
          <a:p>
            <a:endParaRPr lang="en-US" sz="6000" spc="30" dirty="0">
              <a:solidFill>
                <a:srgbClr val="000000"/>
              </a:solidFill>
              <a:latin typeface="Gidole"/>
            </a:endParaRPr>
          </a:p>
          <a:p>
            <a:endParaRPr lang="en-US" sz="6000" spc="30" dirty="0">
              <a:solidFill>
                <a:srgbClr val="000000"/>
              </a:solidFill>
              <a:latin typeface="Gidole"/>
            </a:endParaRPr>
          </a:p>
        </p:txBody>
      </p:sp>
      <p:pic>
        <p:nvPicPr>
          <p:cNvPr id="13" name="Picture 12">
            <a:extLst>
              <a:ext uri="{FF2B5EF4-FFF2-40B4-BE49-F238E27FC236}">
                <a16:creationId xmlns:a16="http://schemas.microsoft.com/office/drawing/2014/main" id="{6B2F4417-7B71-9FF4-9BC7-5B5367456973}"/>
              </a:ext>
            </a:extLst>
          </p:cNvPr>
          <p:cNvPicPr>
            <a:picLocks noChangeAspect="1"/>
          </p:cNvPicPr>
          <p:nvPr/>
        </p:nvPicPr>
        <p:blipFill>
          <a:blip r:embed="rId5"/>
          <a:stretch>
            <a:fillRect/>
          </a:stretch>
        </p:blipFill>
        <p:spPr>
          <a:xfrm>
            <a:off x="10387650" y="2688959"/>
            <a:ext cx="3653224" cy="3653224"/>
          </a:xfrm>
          <a:prstGeom prst="rect">
            <a:avLst/>
          </a:prstGeom>
        </p:spPr>
      </p:pic>
    </p:spTree>
    <p:extLst>
      <p:ext uri="{BB962C8B-B14F-4D97-AF65-F5344CB8AC3E}">
        <p14:creationId xmlns:p14="http://schemas.microsoft.com/office/powerpoint/2010/main" val="392600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No more </a:t>
            </a:r>
            <a:r>
              <a:rPr lang="en-US" sz="6500" b="1" spc="195" dirty="0" err="1">
                <a:solidFill>
                  <a:srgbClr val="F2F0F4"/>
                </a:solidFill>
                <a:latin typeface="League Spartan Italics"/>
              </a:rPr>
              <a:t>Frankentables</a:t>
            </a:r>
            <a:r>
              <a:rPr lang="en-US" sz="6500" b="1" spc="195" dirty="0">
                <a:solidFill>
                  <a:srgbClr val="F2F0F4"/>
                </a:solidFill>
                <a:latin typeface="League Spartan Italics"/>
              </a:rPr>
              <a:t>!</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3970318"/>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Files: </a:t>
            </a:r>
            <a:r>
              <a:rPr lang="en-US" sz="3600" dirty="0">
                <a:latin typeface="Roboto Mono" pitchFamily="2" charset="0"/>
                <a:ea typeface="Roboto Mono" pitchFamily="2" charset="0"/>
              </a:rPr>
              <a:t>data</a:t>
            </a:r>
            <a:r>
              <a:rPr lang="en-US" sz="3600" dirty="0">
                <a:latin typeface="Gidole" panose="02000503000000000000" pitchFamily="2" charset="0"/>
                <a:ea typeface="Roboto Mono" pitchFamily="2" charset="0"/>
              </a:rPr>
              <a:t> folder</a:t>
            </a:r>
          </a:p>
          <a:p>
            <a:pPr marL="571500" indent="-571500">
              <a:buFont typeface="Arial" panose="020B0604020202020204" pitchFamily="34" charset="0"/>
              <a:buChar char="•"/>
            </a:pPr>
            <a:r>
              <a:rPr lang="en-US" sz="3600" dirty="0">
                <a:latin typeface="Gidole" panose="02000503000000000000" pitchFamily="50" charset="0"/>
                <a:ea typeface="Roboto Mono" pitchFamily="2" charset="0"/>
              </a:rPr>
              <a:t>What is the right way to analyze this data if we want to find total sales by person? </a:t>
            </a:r>
          </a:p>
          <a:p>
            <a:pPr marL="571500" indent="-571500">
              <a:buFont typeface="Arial" panose="020B0604020202020204" pitchFamily="34" charset="0"/>
              <a:buChar char="•"/>
            </a:pPr>
            <a:endParaRPr lang="en-US" sz="3600" dirty="0">
              <a:latin typeface="Gidole" panose="02000503000000000000" pitchFamily="50" charset="0"/>
              <a:ea typeface="Roboto Mono" pitchFamily="2" charset="0"/>
            </a:endParaRPr>
          </a:p>
          <a:p>
            <a:pPr marL="571500" indent="-571500">
              <a:buFont typeface="Arial" panose="020B0604020202020204" pitchFamily="34" charset="0"/>
              <a:buChar char="•"/>
            </a:pPr>
            <a:endParaRPr lang="en-US" sz="3600" dirty="0">
              <a:latin typeface="Gidole" panose="02000503000000000000" pitchFamily="50" charset="0"/>
              <a:ea typeface="Roboto Mono" pitchFamily="2" charset="0"/>
            </a:endParaRPr>
          </a:p>
          <a:p>
            <a:pPr marL="571500" indent="-571500">
              <a:buFont typeface="Arial" panose="020B0604020202020204" pitchFamily="34" charset="0"/>
              <a:buChar char="•"/>
            </a:pPr>
            <a:r>
              <a:rPr lang="en-US" sz="3600" dirty="0">
                <a:latin typeface="Gidole" panose="020B0604020202020204" charset="0"/>
              </a:rPr>
              <a:t>Open a blank workbook to start…</a:t>
            </a:r>
          </a:p>
          <a:p>
            <a:pPr marL="571500" indent="-571500">
              <a:buFont typeface="Arial" panose="020B0604020202020204" pitchFamily="34" charset="0"/>
              <a:buChar char="•"/>
            </a:pPr>
            <a:r>
              <a:rPr lang="en-US" sz="3600" dirty="0">
                <a:latin typeface="Gidole" panose="020B0604020202020204" charset="0"/>
              </a:rPr>
              <a:t>Final workbook: </a:t>
            </a:r>
            <a:r>
              <a:rPr lang="en-US" sz="3600" dirty="0">
                <a:latin typeface="Consolas" panose="020B0609020204030204" pitchFamily="49" charset="0"/>
              </a:rPr>
              <a:t>superstore-data-model.xlsx</a:t>
            </a:r>
          </a:p>
        </p:txBody>
      </p:sp>
    </p:spTree>
    <p:extLst>
      <p:ext uri="{BB962C8B-B14F-4D97-AF65-F5344CB8AC3E}">
        <p14:creationId xmlns:p14="http://schemas.microsoft.com/office/powerpoint/2010/main" val="3385359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pic>
        <p:nvPicPr>
          <p:cNvPr id="1026" name="Picture 2">
            <a:extLst>
              <a:ext uri="{FF2B5EF4-FFF2-40B4-BE49-F238E27FC236}">
                <a16:creationId xmlns:a16="http://schemas.microsoft.com/office/drawing/2014/main" id="{E6212744-6B0F-8A8C-557B-8B9F96F534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9" y="0"/>
            <a:ext cx="18288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851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310012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AutoShape 2"/>
          <p:cNvSpPr/>
          <p:nvPr/>
        </p:nvSpPr>
        <p:spPr>
          <a:xfrm>
            <a:off x="10729852" y="-84575"/>
            <a:ext cx="7747166" cy="10456149"/>
          </a:xfrm>
          <a:prstGeom prst="rect">
            <a:avLst/>
          </a:prstGeom>
          <a:solidFill>
            <a:srgbClr val="CF3338"/>
          </a:solidFill>
        </p:spPr>
      </p:sp>
      <p:grpSp>
        <p:nvGrpSpPr>
          <p:cNvPr id="3" name="Group 3"/>
          <p:cNvGrpSpPr/>
          <p:nvPr/>
        </p:nvGrpSpPr>
        <p:grpSpPr>
          <a:xfrm rot="-10800000">
            <a:off x="10729852" y="0"/>
            <a:ext cx="7558148" cy="1024740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grpSp>
        <p:nvGrpSpPr>
          <p:cNvPr id="5" name="Group 5"/>
          <p:cNvGrpSpPr/>
          <p:nvPr/>
        </p:nvGrpSpPr>
        <p:grpSpPr>
          <a:xfrm>
            <a:off x="0" y="0"/>
            <a:ext cx="10729852" cy="1889716"/>
            <a:chOff x="0" y="0"/>
            <a:chExt cx="2295968" cy="404360"/>
          </a:xfrm>
        </p:grpSpPr>
        <p:sp>
          <p:nvSpPr>
            <p:cNvPr id="6" name="Freeform 6"/>
            <p:cNvSpPr/>
            <p:nvPr/>
          </p:nvSpPr>
          <p:spPr>
            <a:xfrm>
              <a:off x="0" y="0"/>
              <a:ext cx="2295968" cy="404360"/>
            </a:xfrm>
            <a:custGeom>
              <a:avLst/>
              <a:gdLst/>
              <a:ahLst/>
              <a:cxnLst/>
              <a:rect l="l" t="t" r="r" b="b"/>
              <a:pathLst>
                <a:path w="2295968" h="404360">
                  <a:moveTo>
                    <a:pt x="0" y="0"/>
                  </a:moveTo>
                  <a:lnTo>
                    <a:pt x="2295968" y="0"/>
                  </a:lnTo>
                  <a:lnTo>
                    <a:pt x="2295968" y="404360"/>
                  </a:lnTo>
                  <a:lnTo>
                    <a:pt x="0" y="404360"/>
                  </a:lnTo>
                  <a:close/>
                </a:path>
              </a:pathLst>
            </a:custGeom>
            <a:solidFill>
              <a:srgbClr val="F2F0F4"/>
            </a:solidFill>
          </p:spPr>
        </p:sp>
      </p:grpSp>
      <p:pic>
        <p:nvPicPr>
          <p:cNvPr id="7" name="Picture 7"/>
          <p:cNvPicPr>
            <a:picLocks noChangeAspect="1"/>
          </p:cNvPicPr>
          <p:nvPr/>
        </p:nvPicPr>
        <p:blipFill>
          <a:blip r:embed="rId3"/>
          <a:srcRect/>
          <a:stretch>
            <a:fillRect/>
          </a:stretch>
        </p:blipFill>
        <p:spPr>
          <a:xfrm>
            <a:off x="299312" y="-1283891"/>
            <a:ext cx="6803245" cy="4987629"/>
          </a:xfrm>
          <a:prstGeom prst="rect">
            <a:avLst/>
          </a:prstGeom>
        </p:spPr>
      </p:pic>
      <p:sp>
        <p:nvSpPr>
          <p:cNvPr id="8" name="TextBox 8"/>
          <p:cNvSpPr txBox="1"/>
          <p:nvPr/>
        </p:nvSpPr>
        <p:spPr>
          <a:xfrm>
            <a:off x="1028700" y="2217576"/>
            <a:ext cx="7483394" cy="1143000"/>
          </a:xfrm>
          <a:prstGeom prst="rect">
            <a:avLst/>
          </a:prstGeom>
        </p:spPr>
        <p:txBody>
          <a:bodyPr lIns="0" tIns="0" rIns="0" bIns="0" rtlCol="0" anchor="t">
            <a:spAutoFit/>
          </a:bodyPr>
          <a:lstStyle/>
          <a:p>
            <a:pPr>
              <a:lnSpc>
                <a:spcPts val="9000"/>
              </a:lnSpc>
            </a:pPr>
            <a:r>
              <a:rPr lang="en-US" sz="7500" spc="375" dirty="0">
                <a:solidFill>
                  <a:srgbClr val="F2F0F4"/>
                </a:solidFill>
                <a:latin typeface="League Spartan Bold"/>
              </a:rPr>
              <a:t>THANK YOU</a:t>
            </a:r>
          </a:p>
        </p:txBody>
      </p:sp>
      <p:sp>
        <p:nvSpPr>
          <p:cNvPr id="9" name="TextBox 9"/>
          <p:cNvSpPr txBox="1"/>
          <p:nvPr/>
        </p:nvSpPr>
        <p:spPr>
          <a:xfrm>
            <a:off x="1028700" y="677622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WEBSITE</a:t>
            </a:r>
          </a:p>
        </p:txBody>
      </p:sp>
      <p:sp>
        <p:nvSpPr>
          <p:cNvPr id="10" name="TextBox 10"/>
          <p:cNvSpPr txBox="1"/>
          <p:nvPr/>
        </p:nvSpPr>
        <p:spPr>
          <a:xfrm>
            <a:off x="1028700" y="7424888"/>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stringfestanalytics.com</a:t>
            </a:r>
          </a:p>
        </p:txBody>
      </p:sp>
      <p:sp>
        <p:nvSpPr>
          <p:cNvPr id="11" name="TextBox 11"/>
          <p:cNvSpPr txBox="1"/>
          <p:nvPr/>
        </p:nvSpPr>
        <p:spPr>
          <a:xfrm>
            <a:off x="1028700" y="5086350"/>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EMAIL ADDRESS</a:t>
            </a:r>
          </a:p>
        </p:txBody>
      </p:sp>
      <p:sp>
        <p:nvSpPr>
          <p:cNvPr id="12" name="TextBox 12"/>
          <p:cNvSpPr txBox="1"/>
          <p:nvPr/>
        </p:nvSpPr>
        <p:spPr>
          <a:xfrm>
            <a:off x="1028700" y="5706603"/>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george@stringfestanalytics.com</a:t>
            </a:r>
          </a:p>
        </p:txBody>
      </p:sp>
      <p:sp>
        <p:nvSpPr>
          <p:cNvPr id="13" name="TextBox 13"/>
          <p:cNvSpPr txBox="1"/>
          <p:nvPr/>
        </p:nvSpPr>
        <p:spPr>
          <a:xfrm>
            <a:off x="1028700" y="3455244"/>
            <a:ext cx="7624318" cy="572516"/>
          </a:xfrm>
          <a:prstGeom prst="rect">
            <a:avLst/>
          </a:prstGeom>
        </p:spPr>
        <p:txBody>
          <a:bodyPr lIns="0" tIns="0" rIns="0" bIns="0" rtlCol="0" anchor="t">
            <a:spAutoFit/>
          </a:bodyPr>
          <a:lstStyle/>
          <a:p>
            <a:pPr>
              <a:lnSpc>
                <a:spcPts val="4522"/>
              </a:lnSpc>
            </a:pPr>
            <a:r>
              <a:rPr lang="en-US" sz="3400" spc="340">
                <a:solidFill>
                  <a:srgbClr val="F2F0F4"/>
                </a:solidFill>
                <a:latin typeface="Gidole"/>
              </a:rPr>
              <a:t>LINKEDIN</a:t>
            </a:r>
          </a:p>
        </p:txBody>
      </p:sp>
      <p:sp>
        <p:nvSpPr>
          <p:cNvPr id="14" name="TextBox 14"/>
          <p:cNvSpPr txBox="1"/>
          <p:nvPr/>
        </p:nvSpPr>
        <p:spPr>
          <a:xfrm>
            <a:off x="1028700" y="4037855"/>
            <a:ext cx="7624318" cy="561975"/>
          </a:xfrm>
          <a:prstGeom prst="rect">
            <a:avLst/>
          </a:prstGeom>
        </p:spPr>
        <p:txBody>
          <a:bodyPr lIns="0" tIns="0" rIns="0" bIns="0" rtlCol="0" anchor="t">
            <a:spAutoFit/>
          </a:bodyPr>
          <a:lstStyle/>
          <a:p>
            <a:pPr>
              <a:lnSpc>
                <a:spcPts val="4500"/>
              </a:lnSpc>
            </a:pPr>
            <a:r>
              <a:rPr lang="en-US" sz="3000" spc="30">
                <a:solidFill>
                  <a:srgbClr val="F2F0F4"/>
                </a:solidFill>
                <a:latin typeface="Gidole"/>
              </a:rPr>
              <a:t>linkedin.com/in/gjmount</a:t>
            </a:r>
          </a:p>
        </p:txBody>
      </p:sp>
      <p:sp>
        <p:nvSpPr>
          <p:cNvPr id="15" name="TextBox 15"/>
          <p:cNvSpPr txBox="1"/>
          <p:nvPr/>
        </p:nvSpPr>
        <p:spPr>
          <a:xfrm>
            <a:off x="1028700" y="8337238"/>
            <a:ext cx="7624318" cy="536622"/>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TWITTER</a:t>
            </a:r>
          </a:p>
        </p:txBody>
      </p:sp>
      <p:sp>
        <p:nvSpPr>
          <p:cNvPr id="16" name="TextBox 16"/>
          <p:cNvSpPr txBox="1"/>
          <p:nvPr/>
        </p:nvSpPr>
        <p:spPr>
          <a:xfrm>
            <a:off x="1028700" y="8924925"/>
            <a:ext cx="7624318" cy="524439"/>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twitter.com/</a:t>
            </a:r>
            <a:r>
              <a:rPr lang="en-US" sz="3000" spc="30" dirty="0" err="1">
                <a:solidFill>
                  <a:srgbClr val="F2F0F4"/>
                </a:solidFill>
                <a:latin typeface="Gidole"/>
              </a:rPr>
              <a:t>gjmount</a:t>
            </a:r>
            <a:endParaRPr lang="en-US" sz="3000" spc="30" dirty="0">
              <a:solidFill>
                <a:srgbClr val="F2F0F4"/>
              </a:solidFill>
              <a:latin typeface="Gidole"/>
            </a:endParaRPr>
          </a:p>
        </p:txBody>
      </p:sp>
      <p:pic>
        <p:nvPicPr>
          <p:cNvPr id="17" name="Picture 17"/>
          <p:cNvPicPr>
            <a:picLocks noChangeAspect="1"/>
          </p:cNvPicPr>
          <p:nvPr/>
        </p:nvPicPr>
        <p:blipFill>
          <a:blip r:embed="rId4"/>
          <a:srcRect/>
          <a:stretch>
            <a:fillRect/>
          </a:stretch>
        </p:blipFill>
        <p:spPr>
          <a:xfrm>
            <a:off x="16100583" y="9258300"/>
            <a:ext cx="2005783" cy="14704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TAKE THE SURVEY</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8727030" cy="5232202"/>
          </a:xfrm>
          <a:prstGeom prst="rect">
            <a:avLst/>
          </a:prstGeom>
          <a:noFill/>
        </p:spPr>
        <p:txBody>
          <a:bodyPr wrap="square" rtlCol="0">
            <a:spAutoFit/>
          </a:bodyPr>
          <a:lstStyle/>
          <a:p>
            <a:r>
              <a:rPr lang="en-US" sz="4800" dirty="0">
                <a:latin typeface="Gidole" panose="02000503000000000000" pitchFamily="2" charset="0"/>
                <a:ea typeface="Roboto Mono" pitchFamily="2" charset="0"/>
              </a:rPr>
              <a:t>How did I do today? Testimonials or other data welcome!</a:t>
            </a:r>
          </a:p>
          <a:p>
            <a:endParaRPr lang="en-US" sz="4000" dirty="0">
              <a:latin typeface="Gidole" panose="02000503000000000000" pitchFamily="2" charset="0"/>
              <a:ea typeface="Roboto Mono" pitchFamily="2" charset="0"/>
            </a:endParaRPr>
          </a:p>
          <a:p>
            <a:r>
              <a:rPr lang="en-US" sz="6600" dirty="0">
                <a:latin typeface="Gidole" panose="02000503000000000000" pitchFamily="2" charset="0"/>
                <a:ea typeface="Roboto Mono" pitchFamily="2" charset="0"/>
                <a:hlinkClick r:id="rId5"/>
              </a:rPr>
              <a:t>https://social.stringfestanalytics.com/event-feedback</a:t>
            </a:r>
            <a:r>
              <a:rPr lang="en-US" sz="6600" dirty="0">
                <a:latin typeface="Gidole" panose="02000503000000000000" pitchFamily="2" charset="0"/>
                <a:ea typeface="Roboto Mono" pitchFamily="2" charset="0"/>
              </a:rPr>
              <a:t>  </a:t>
            </a:r>
          </a:p>
        </p:txBody>
      </p:sp>
      <p:pic>
        <p:nvPicPr>
          <p:cNvPr id="3" name="Picture 2" descr="Shape&#10;&#10;Description automatically generated with low confidence">
            <a:extLst>
              <a:ext uri="{FF2B5EF4-FFF2-40B4-BE49-F238E27FC236}">
                <a16:creationId xmlns:a16="http://schemas.microsoft.com/office/drawing/2014/main" id="{42F3175D-B642-4C36-959D-6981F5B7F6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10800" y="4836284"/>
            <a:ext cx="5257800" cy="5257800"/>
          </a:xfrm>
          <a:prstGeom prst="rect">
            <a:avLst/>
          </a:prstGeom>
        </p:spPr>
      </p:pic>
    </p:spTree>
    <p:extLst>
      <p:ext uri="{BB962C8B-B14F-4D97-AF65-F5344CB8AC3E}">
        <p14:creationId xmlns:p14="http://schemas.microsoft.com/office/powerpoint/2010/main" val="3032095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1628</TotalTime>
  <Words>401</Words>
  <Application>Microsoft Office PowerPoint</Application>
  <PresentationFormat>Custom</PresentationFormat>
  <Paragraphs>61</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Gidole</vt:lpstr>
      <vt:lpstr>Calibri</vt:lpstr>
      <vt:lpstr>Arial</vt:lpstr>
      <vt:lpstr>League Spartan Bold</vt:lpstr>
      <vt:lpstr>Roboto Mono</vt:lpstr>
      <vt:lpstr>Consolas</vt:lpstr>
      <vt:lpstr>Open Sans Extra Bold</vt:lpstr>
      <vt:lpstr>League Spartan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cp:lastModifiedBy>
  <cp:revision>136</cp:revision>
  <dcterms:created xsi:type="dcterms:W3CDTF">2006-08-16T00:00:00Z</dcterms:created>
  <dcterms:modified xsi:type="dcterms:W3CDTF">2022-09-24T15:58:24Z</dcterms:modified>
  <dc:identifier>DADurESpNu8</dc:identifier>
</cp:coreProperties>
</file>