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403" r:id="rId4"/>
    <p:sldId id="348" r:id="rId5"/>
    <p:sldId id="282" r:id="rId6"/>
    <p:sldId id="365" r:id="rId7"/>
    <p:sldId id="405" r:id="rId8"/>
    <p:sldId id="390" r:id="rId9"/>
    <p:sldId id="414" r:id="rId10"/>
    <p:sldId id="400" r:id="rId11"/>
    <p:sldId id="404"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Gidole" panose="020B0604020202020204" charset="0"/>
      <p:regular r:id="rId22"/>
    </p:embeddedFont>
    <p:embeddedFont>
      <p:font typeface="Open Sans Extra Bold" panose="020B0604020202020204" charset="0"/>
      <p:regular r:id="rId23"/>
    </p:embeddedFont>
    <p:embeddedFont>
      <p:font typeface="Roboto Mono" panose="020B060402020202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60" d="100"/>
          <a:sy n="60" d="100"/>
        </p:scale>
        <p:origin x="1395" y="3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190741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let and lambda</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245738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social.stringfestanalytics.com/event-feedback"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swiy.co/pp-pd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stringfestanalytics.com/client-referrals/"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road&#10;&#10;Description automatically generated with low confidence">
            <a:extLst>
              <a:ext uri="{FF2B5EF4-FFF2-40B4-BE49-F238E27FC236}">
                <a16:creationId xmlns:a16="http://schemas.microsoft.com/office/drawing/2014/main" id="{96DC61DE-B7CF-40E2-331B-7751EAA31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9535"/>
            <a:ext cx="18288000" cy="9858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Pivot PDQ!</a:t>
            </a:r>
          </a:p>
        </p:txBody>
      </p:sp>
      <p:sp>
        <p:nvSpPr>
          <p:cNvPr id="10" name="TextBox 10"/>
          <p:cNvSpPr txBox="1"/>
          <p:nvPr/>
        </p:nvSpPr>
        <p:spPr>
          <a:xfrm>
            <a:off x="2819400" y="2400300"/>
            <a:ext cx="9243139" cy="2893677"/>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Importing and viewing data sources via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Creating relationships and defining measures in the data model</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Analyzing trends with time intelligence functions</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Pivot PDQ!</a:t>
            </a:r>
          </a:p>
        </p:txBody>
      </p:sp>
      <p:sp>
        <p:nvSpPr>
          <p:cNvPr id="10" name="TextBox 10"/>
          <p:cNvSpPr txBox="1"/>
          <p:nvPr/>
        </p:nvSpPr>
        <p:spPr>
          <a:xfrm>
            <a:off x="2112471" y="3337024"/>
            <a:ext cx="6943162" cy="7355860"/>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https://swiy.co/pp-pdq</a:t>
            </a:r>
            <a:r>
              <a:rPr lang="en-US" sz="8000" spc="30" dirty="0">
                <a:solidFill>
                  <a:srgbClr val="000000"/>
                </a:solidFill>
                <a:latin typeface="Gidole"/>
              </a:rPr>
              <a:t>  </a:t>
            </a:r>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3" name="Picture 12">
            <a:extLst>
              <a:ext uri="{FF2B5EF4-FFF2-40B4-BE49-F238E27FC236}">
                <a16:creationId xmlns:a16="http://schemas.microsoft.com/office/drawing/2014/main" id="{6B2F4417-7B71-9FF4-9BC7-5B5367456973}"/>
              </a:ext>
            </a:extLst>
          </p:cNvPr>
          <p:cNvPicPr>
            <a:picLocks noChangeAspect="1"/>
          </p:cNvPicPr>
          <p:nvPr/>
        </p:nvPicPr>
        <p:blipFill>
          <a:blip r:embed="rId5"/>
          <a:stretch>
            <a:fillRect/>
          </a:stretch>
        </p:blipFill>
        <p:spPr>
          <a:xfrm>
            <a:off x="10387650" y="2688959"/>
            <a:ext cx="3653224" cy="3653224"/>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No more </a:t>
            </a:r>
            <a:r>
              <a:rPr lang="en-US" sz="6500" b="1" spc="195" dirty="0" err="1">
                <a:solidFill>
                  <a:srgbClr val="F2F0F4"/>
                </a:solidFill>
                <a:latin typeface="League Spartan Italics"/>
              </a:rPr>
              <a:t>Frankentables</a:t>
            </a:r>
            <a:r>
              <a:rPr lang="en-US" sz="6500" b="1" spc="195" dirty="0">
                <a:solidFill>
                  <a:srgbClr val="F2F0F4"/>
                </a:solidFill>
                <a:latin typeface="League Spartan Italics"/>
              </a:rPr>
              <a:t>!</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Files: </a:t>
            </a:r>
            <a:r>
              <a:rPr lang="en-US" sz="3600" dirty="0">
                <a:latin typeface="Roboto Mono" pitchFamily="2" charset="0"/>
                <a:ea typeface="Roboto Mono" pitchFamily="2" charset="0"/>
              </a:rPr>
              <a:t>data</a:t>
            </a:r>
            <a:r>
              <a:rPr lang="en-US" sz="3600" dirty="0">
                <a:latin typeface="Gidole" panose="02000503000000000000" pitchFamily="2" charset="0"/>
                <a:ea typeface="Roboto Mono" pitchFamily="2" charset="0"/>
              </a:rPr>
              <a:t> folder</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What is the right way to analyze this data if we want to find total sales by person? </a:t>
            </a: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Open a blank workbook to start…</a:t>
            </a:r>
          </a:p>
          <a:p>
            <a:pPr marL="571500" indent="-571500">
              <a:buFont typeface="Arial" panose="020B0604020202020204" pitchFamily="34" charset="0"/>
              <a:buChar char="•"/>
            </a:pPr>
            <a:r>
              <a:rPr lang="en-US" sz="3600" dirty="0">
                <a:latin typeface="Gidole" panose="020B0604020202020204" charset="0"/>
              </a:rPr>
              <a:t>Final workbook: </a:t>
            </a:r>
            <a:r>
              <a:rPr lang="en-US" sz="3600" dirty="0">
                <a:latin typeface="Consolas" panose="020B0609020204030204" pitchFamily="49" charset="0"/>
              </a:rPr>
              <a:t>superstore-data-model.xlsx</a:t>
            </a:r>
          </a:p>
        </p:txBody>
      </p:sp>
    </p:spTree>
    <p:extLst>
      <p:ext uri="{BB962C8B-B14F-4D97-AF65-F5344CB8AC3E}">
        <p14:creationId xmlns:p14="http://schemas.microsoft.com/office/powerpoint/2010/main" val="338535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9"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310012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REFERRAL PROGRAM</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020550" cy="7478970"/>
          </a:xfrm>
          <a:prstGeom prst="rect">
            <a:avLst/>
          </a:prstGeom>
          <a:noFill/>
        </p:spPr>
        <p:txBody>
          <a:bodyPr wrap="square" rtlCol="0">
            <a:spAutoFit/>
          </a:bodyPr>
          <a:lstStyle/>
          <a:p>
            <a:pPr marL="685800" indent="-685800">
              <a:buFont typeface="Arial" panose="020B0604020202020204" pitchFamily="34" charset="0"/>
              <a:buChar char="•"/>
            </a:pPr>
            <a:r>
              <a:rPr lang="en-US" sz="4800" dirty="0">
                <a:latin typeface="Gidole" panose="02000503000000000000" pitchFamily="2" charset="0"/>
                <a:ea typeface="Roboto Mono" pitchFamily="2" charset="0"/>
              </a:rPr>
              <a:t>Refer me to a training client &amp; get</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Two 45-minute coaching sessions</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Signed copy of </a:t>
            </a:r>
            <a:r>
              <a:rPr lang="en-US" sz="4800" i="1" dirty="0">
                <a:latin typeface="Gidole" panose="02000503000000000000" pitchFamily="2" charset="0"/>
                <a:ea typeface="Roboto Mono" pitchFamily="2" charset="0"/>
              </a:rPr>
              <a:t>Advancing into Analytics</a:t>
            </a:r>
          </a:p>
          <a:p>
            <a:pPr marL="1143000" lvl="1" indent="-685800">
              <a:buFont typeface="Arial" panose="020B0604020202020204" pitchFamily="34" charset="0"/>
              <a:buChar char="•"/>
            </a:pPr>
            <a:r>
              <a:rPr lang="en-US" sz="4800" dirty="0">
                <a:latin typeface="Gidole" panose="02000503000000000000" pitchFamily="2" charset="0"/>
                <a:ea typeface="Roboto Mono" pitchFamily="2" charset="0"/>
              </a:rPr>
              <a:t>Free access to my on-demand Power Query training course</a:t>
            </a:r>
          </a:p>
          <a:p>
            <a:pPr marL="1143000" lvl="1" indent="-685800">
              <a:buFont typeface="Arial" panose="020B0604020202020204" pitchFamily="34" charset="0"/>
              <a:buChar char="•"/>
            </a:pPr>
            <a:endParaRPr lang="en-US" sz="4800" dirty="0">
              <a:latin typeface="Gidole" panose="02000503000000000000" pitchFamily="2" charset="0"/>
              <a:ea typeface="Roboto Mono" pitchFamily="2" charset="0"/>
            </a:endParaRPr>
          </a:p>
          <a:p>
            <a:pPr marL="1143000" lvl="1" indent="-685800">
              <a:buFont typeface="Arial" panose="020B0604020202020204" pitchFamily="34" charset="0"/>
              <a:buChar char="•"/>
            </a:pPr>
            <a:endParaRPr lang="en-US" sz="4800" dirty="0">
              <a:latin typeface="Gidole" panose="02000503000000000000" pitchFamily="2" charset="0"/>
              <a:ea typeface="Roboto Mono" pitchFamily="2" charset="0"/>
            </a:endParaRPr>
          </a:p>
          <a:p>
            <a:pPr lvl="1"/>
            <a:r>
              <a:rPr lang="en-US" sz="4800" dirty="0">
                <a:latin typeface="Gidole" panose="02000503000000000000" pitchFamily="2" charset="0"/>
                <a:ea typeface="Roboto Mono" pitchFamily="2" charset="0"/>
              </a:rPr>
              <a:t>Get in touch: </a:t>
            </a:r>
            <a:r>
              <a:rPr lang="en-US" sz="4800" dirty="0">
                <a:latin typeface="Gidole" panose="02000503000000000000" pitchFamily="2" charset="0"/>
                <a:ea typeface="Roboto Mono" pitchFamily="2" charset="0"/>
                <a:hlinkClick r:id="rId5"/>
              </a:rPr>
              <a:t>https://stringfestanalytics.com/client-referrals/</a:t>
            </a:r>
            <a:r>
              <a:rPr lang="en-US" sz="4800" dirty="0">
                <a:latin typeface="Gidole" panose="02000503000000000000" pitchFamily="2" charset="0"/>
                <a:ea typeface="Roboto Mono" pitchFamily="2" charset="0"/>
              </a:rPr>
              <a:t>  </a:t>
            </a:r>
          </a:p>
        </p:txBody>
      </p:sp>
    </p:spTree>
    <p:extLst>
      <p:ext uri="{BB962C8B-B14F-4D97-AF65-F5344CB8AC3E}">
        <p14:creationId xmlns:p14="http://schemas.microsoft.com/office/powerpoint/2010/main" val="244835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448</Words>
  <Application>Microsoft Office PowerPoint</Application>
  <PresentationFormat>Custom</PresentationFormat>
  <Paragraphs>71</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League Spartan Bold</vt:lpstr>
      <vt:lpstr>Roboto Mono</vt:lpstr>
      <vt:lpstr>Open Sans Extra Bold</vt:lpstr>
      <vt:lpstr>Consolas</vt:lpstr>
      <vt:lpstr>Gidole</vt:lpstr>
      <vt:lpstr>League Spartan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138</cp:revision>
  <dcterms:created xsi:type="dcterms:W3CDTF">2006-08-16T00:00:00Z</dcterms:created>
  <dcterms:modified xsi:type="dcterms:W3CDTF">2022-11-08T17:59:07Z</dcterms:modified>
  <dc:identifier>DADurESpNu8</dc:identifier>
</cp:coreProperties>
</file>