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8" r:id="rId3"/>
    <p:sldId id="403" r:id="rId4"/>
    <p:sldId id="348" r:id="rId5"/>
    <p:sldId id="282" r:id="rId6"/>
    <p:sldId id="365" r:id="rId7"/>
    <p:sldId id="368" r:id="rId8"/>
    <p:sldId id="371" r:id="rId9"/>
    <p:sldId id="305" r:id="rId10"/>
    <p:sldId id="390" r:id="rId11"/>
    <p:sldId id="400" r:id="rId12"/>
    <p:sldId id="404" r:id="rId13"/>
    <p:sldId id="402" r:id="rId14"/>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Gidole" panose="02000503000000000000" pitchFamily="2" charset="0"/>
      <p:regular r:id="rId20"/>
    </p:embeddedFont>
    <p:embeddedFont>
      <p:font typeface="League Spartan" panose="020B0604020202020204" charset="0"/>
      <p:regular r:id="rId21"/>
    </p:embeddedFont>
    <p:embeddedFont>
      <p:font typeface="Open Sans Extra Bold" panose="020B0604020202020204" charset="0"/>
      <p:regular r:id="rId22"/>
    </p:embeddedFont>
    <p:embeddedFont>
      <p:font typeface="Roboto Mono" pitchFamily="2"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8" autoAdjust="0"/>
    <p:restoredTop sz="79213" autoAdjust="0"/>
  </p:normalViewPr>
  <p:slideViewPr>
    <p:cSldViewPr>
      <p:cViewPr varScale="1">
        <p:scale>
          <a:sx n="37" d="100"/>
          <a:sy n="37" d="100"/>
        </p:scale>
        <p:origin x="504" y="4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8/31/2022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https://swiy.co/musopen</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3168901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data analyst give me data on how I did</a:t>
            </a:r>
          </a:p>
          <a:p>
            <a:r>
              <a:rPr lang="en-US" dirty="0"/>
              <a:t>Testimonials also VERY helpful. </a:t>
            </a:r>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3125451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746477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3885250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53257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425649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Excel class, so we won’t be looking at PowerPoint the whole time – to follow along, you will see that all assets are divided by section.</a:t>
            </a:r>
          </a:p>
          <a:p>
            <a:r>
              <a:rPr lang="en-US" dirty="0"/>
              <a:t>Some of our Excel time will be Demos – for this I will be walking through some procedure in Excel.</a:t>
            </a:r>
          </a:p>
          <a:p>
            <a:r>
              <a:rPr lang="en-US" dirty="0"/>
              <a:t>If you need any datasets they will be included in each sub-folder. </a:t>
            </a:r>
          </a:p>
          <a:p>
            <a:r>
              <a:rPr lang="en-US" dirty="0"/>
              <a:t>Then there may be a Drill where you will work on it for yourself during some specified period of time. </a:t>
            </a:r>
          </a:p>
          <a:p>
            <a:r>
              <a:rPr lang="en-US" dirty="0"/>
              <a:t>	I have provided written notes/instructions about the Demos which you can refer to while working on the Drills.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Power Query is more for data cleaning and transformation but of course we can’t clean unless we know what needs to be cleaned. So let’s look at some ways to do this. We will explore the data and see what we’re working with. </a:t>
            </a:r>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3097664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practice on this</a:t>
            </a:r>
          </a:p>
          <a:p>
            <a:r>
              <a:rPr lang="en-US" dirty="0"/>
              <a:t>Of course there is a LOT more you can do here, you can work on rows, multiple datasets </a:t>
            </a:r>
            <a:r>
              <a:rPr lang="en-US" dirty="0" err="1"/>
              <a:t>etc</a:t>
            </a:r>
            <a:r>
              <a:rPr lang="en-US" dirty="0"/>
              <a:t> but we’ll focus on the very beginning stuff here. </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153158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are looking to individually take a Power Query class I have a surprise here at the end… </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3644834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hyperlink" Target="https://social.stringfestanalytics.com/event-feedback"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https://swiy.co/learn-pq"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swiy.co/pp-pdq"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social.stringfestanalytics.com/pq-workshops"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road&#10;&#10;Description automatically generated with low confidence">
            <a:extLst>
              <a:ext uri="{FF2B5EF4-FFF2-40B4-BE49-F238E27FC236}">
                <a16:creationId xmlns:a16="http://schemas.microsoft.com/office/drawing/2014/main" id="{96DC61DE-B7CF-40E2-331B-7751EAA31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9535"/>
            <a:ext cx="18288000" cy="98583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THANK YOU</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36622"/>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TWITTER</a:t>
            </a:r>
          </a:p>
        </p:txBody>
      </p:sp>
      <p:sp>
        <p:nvSpPr>
          <p:cNvPr id="16" name="TextBox 16"/>
          <p:cNvSpPr txBox="1"/>
          <p:nvPr/>
        </p:nvSpPr>
        <p:spPr>
          <a:xfrm>
            <a:off x="1028700" y="8924925"/>
            <a:ext cx="7624318" cy="524439"/>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twitter.com/</a:t>
            </a:r>
            <a:r>
              <a:rPr lang="en-US" sz="3000" spc="30" dirty="0" err="1">
                <a:solidFill>
                  <a:srgbClr val="F2F0F4"/>
                </a:solidFill>
                <a:latin typeface="Gidole"/>
              </a:rPr>
              <a:t>gjmount</a:t>
            </a:r>
            <a:endParaRPr lang="en-US" sz="3000" spc="30" dirty="0">
              <a:solidFill>
                <a:srgbClr val="F2F0F4"/>
              </a:solidFill>
              <a:latin typeface="Gidole"/>
            </a:endParaRP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TAKE THE SURVEY</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8727030" cy="5232202"/>
          </a:xfrm>
          <a:prstGeom prst="rect">
            <a:avLst/>
          </a:prstGeom>
          <a:noFill/>
        </p:spPr>
        <p:txBody>
          <a:bodyPr wrap="square" rtlCol="0">
            <a:spAutoFit/>
          </a:bodyPr>
          <a:lstStyle/>
          <a:p>
            <a:r>
              <a:rPr lang="en-US" sz="4800" dirty="0">
                <a:latin typeface="Gidole" panose="02000503000000000000" pitchFamily="2" charset="0"/>
                <a:ea typeface="Roboto Mono" pitchFamily="2" charset="0"/>
              </a:rPr>
              <a:t>How did I do today? Testimonials or other data welcome!</a:t>
            </a:r>
          </a:p>
          <a:p>
            <a:endParaRPr lang="en-US" sz="4000" dirty="0">
              <a:latin typeface="Gidole" panose="02000503000000000000" pitchFamily="2" charset="0"/>
              <a:ea typeface="Roboto Mono" pitchFamily="2" charset="0"/>
            </a:endParaRPr>
          </a:p>
          <a:p>
            <a:r>
              <a:rPr lang="en-US" sz="6600" dirty="0">
                <a:latin typeface="Gidole" panose="02000503000000000000" pitchFamily="2" charset="0"/>
                <a:ea typeface="Roboto Mono" pitchFamily="2" charset="0"/>
                <a:hlinkClick r:id="rId5"/>
              </a:rPr>
              <a:t>https://social.stringfestanalytics.com/event-feedback</a:t>
            </a:r>
            <a:r>
              <a:rPr lang="en-US" sz="6600" dirty="0">
                <a:latin typeface="Gidole" panose="02000503000000000000" pitchFamily="2" charset="0"/>
                <a:ea typeface="Roboto Mono" pitchFamily="2" charset="0"/>
              </a:rPr>
              <a:t>  </a:t>
            </a:r>
          </a:p>
        </p:txBody>
      </p:sp>
      <p:pic>
        <p:nvPicPr>
          <p:cNvPr id="3" name="Picture 2" descr="Shape&#10;&#10;Description automatically generated with low confidence">
            <a:extLst>
              <a:ext uri="{FF2B5EF4-FFF2-40B4-BE49-F238E27FC236}">
                <a16:creationId xmlns:a16="http://schemas.microsoft.com/office/drawing/2014/main" id="{42F3175D-B642-4C36-959D-6981F5B7F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10800" y="4836284"/>
            <a:ext cx="5257800" cy="5257800"/>
          </a:xfrm>
          <a:prstGeom prst="rect">
            <a:avLst/>
          </a:prstGeom>
        </p:spPr>
      </p:pic>
    </p:spTree>
    <p:extLst>
      <p:ext uri="{BB962C8B-B14F-4D97-AF65-F5344CB8AC3E}">
        <p14:creationId xmlns:p14="http://schemas.microsoft.com/office/powerpoint/2010/main" val="303209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FINAL 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3785652"/>
          </a:xfrm>
          <a:prstGeom prst="rect">
            <a:avLst/>
          </a:prstGeom>
          <a:noFill/>
        </p:spPr>
        <p:txBody>
          <a:bodyPr wrap="square" rtlCol="0">
            <a:spAutoFit/>
          </a:bodyPr>
          <a:lstStyle/>
          <a:p>
            <a:r>
              <a:rPr lang="en-US" sz="4000" dirty="0">
                <a:latin typeface="Gidole" panose="02000503000000000000" pitchFamily="2" charset="0"/>
                <a:ea typeface="Roboto Mono" pitchFamily="2" charset="0"/>
              </a:rPr>
              <a:t>Thanks for joining! </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A recap email with recording, survey and more will be coming…</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The recording stays up </a:t>
            </a:r>
            <a:r>
              <a:rPr lang="en-US" sz="4000">
                <a:latin typeface="Gidole" panose="02000503000000000000" pitchFamily="2" charset="0"/>
                <a:ea typeface="Roboto Mono" pitchFamily="2" charset="0"/>
              </a:rPr>
              <a:t>for seven days!</a:t>
            </a:r>
            <a:endParaRPr lang="en-US" sz="4000" dirty="0">
              <a:latin typeface="Gidole" panose="02000503000000000000" pitchFamily="2" charset="0"/>
              <a:ea typeface="Roboto Mono" pitchFamily="2" charset="0"/>
            </a:endParaRPr>
          </a:p>
        </p:txBody>
      </p:sp>
    </p:spTree>
    <p:extLst>
      <p:ext uri="{BB962C8B-B14F-4D97-AF65-F5344CB8AC3E}">
        <p14:creationId xmlns:p14="http://schemas.microsoft.com/office/powerpoint/2010/main" val="95639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BUT WAIT THERE’S MORE</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3046988"/>
          </a:xfrm>
          <a:prstGeom prst="rect">
            <a:avLst/>
          </a:prstGeom>
          <a:noFill/>
        </p:spPr>
        <p:txBody>
          <a:bodyPr wrap="square" rtlCol="0">
            <a:spAutoFit/>
          </a:bodyPr>
          <a:lstStyle/>
          <a:p>
            <a:r>
              <a:rPr lang="en-US" sz="4400" dirty="0">
                <a:latin typeface="Gidole" panose="02000503000000000000" pitchFamily="2" charset="0"/>
                <a:ea typeface="Roboto Mono" pitchFamily="2" charset="0"/>
              </a:rPr>
              <a:t>50% OFF MY POWER QUERY COURSE THIS WEEK</a:t>
            </a:r>
          </a:p>
          <a:p>
            <a:r>
              <a:rPr lang="en-US" sz="4800" b="1" dirty="0">
                <a:latin typeface="Gidole" panose="02000503000000000000" pitchFamily="2" charset="0"/>
                <a:ea typeface="Roboto Mono" pitchFamily="2" charset="0"/>
              </a:rPr>
              <a:t>PROMOCODE NOHARDCODES</a:t>
            </a:r>
          </a:p>
          <a:p>
            <a:endParaRPr lang="en-US" sz="4000" dirty="0">
              <a:latin typeface="Gidole" panose="02000503000000000000" pitchFamily="2" charset="0"/>
              <a:ea typeface="Roboto Mono" pitchFamily="2" charset="0"/>
            </a:endParaRPr>
          </a:p>
          <a:p>
            <a:r>
              <a:rPr lang="en-US" sz="6000" dirty="0">
                <a:latin typeface="Gidole" panose="02000503000000000000" pitchFamily="2" charset="0"/>
                <a:ea typeface="Roboto Mono" pitchFamily="2" charset="0"/>
                <a:hlinkClick r:id="rId5"/>
              </a:rPr>
              <a:t>https://swiy.co/learn-pq</a:t>
            </a:r>
            <a:r>
              <a:rPr lang="en-US" sz="6000" dirty="0">
                <a:latin typeface="Gidole" panose="02000503000000000000" pitchFamily="2" charset="0"/>
                <a:ea typeface="Roboto Mono" pitchFamily="2" charset="0"/>
              </a:rPr>
              <a:t> </a:t>
            </a:r>
          </a:p>
        </p:txBody>
      </p:sp>
      <p:pic>
        <p:nvPicPr>
          <p:cNvPr id="1026" name="Picture 2">
            <a:extLst>
              <a:ext uri="{FF2B5EF4-FFF2-40B4-BE49-F238E27FC236}">
                <a16:creationId xmlns:a16="http://schemas.microsoft.com/office/drawing/2014/main" id="{B2C410DE-B01C-44C6-A709-1F75782D03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2600" y="5106252"/>
            <a:ext cx="8546691" cy="48075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hape&#10;&#10;Description automatically generated with low confidence">
            <a:extLst>
              <a:ext uri="{FF2B5EF4-FFF2-40B4-BE49-F238E27FC236}">
                <a16:creationId xmlns:a16="http://schemas.microsoft.com/office/drawing/2014/main" id="{D73CBB4E-5DFC-455A-821A-20E36559739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5448300"/>
            <a:ext cx="3962400" cy="3962400"/>
          </a:xfrm>
          <a:prstGeom prst="rect">
            <a:avLst/>
          </a:prstGeom>
        </p:spPr>
      </p:pic>
    </p:spTree>
    <p:extLst>
      <p:ext uri="{BB962C8B-B14F-4D97-AF65-F5344CB8AC3E}">
        <p14:creationId xmlns:p14="http://schemas.microsoft.com/office/powerpoint/2010/main" val="68577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9105900" cy="1154162"/>
          </a:xfrm>
          <a:prstGeom prst="rect">
            <a:avLst/>
          </a:prstGeom>
        </p:spPr>
        <p:txBody>
          <a:bodyPr wrap="square" lIns="0" tIns="0" rIns="0" bIns="0" rtlCol="0" anchor="t">
            <a:spAutoFit/>
          </a:bodyPr>
          <a:lstStyle/>
          <a:p>
            <a:pPr>
              <a:lnSpc>
                <a:spcPts val="9000"/>
              </a:lnSpc>
            </a:pPr>
            <a:r>
              <a:rPr lang="en-US" sz="7500" spc="375" dirty="0">
                <a:solidFill>
                  <a:srgbClr val="000000"/>
                </a:solidFill>
                <a:latin typeface="League Spartan Bold"/>
              </a:rPr>
              <a:t>HI, I’M GEORGE</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pic>
        <p:nvPicPr>
          <p:cNvPr id="1026" name="Picture 2" descr="Stringfest Analytics main logo">
            <a:extLst>
              <a:ext uri="{FF2B5EF4-FFF2-40B4-BE49-F238E27FC236}">
                <a16:creationId xmlns:a16="http://schemas.microsoft.com/office/drawing/2014/main" id="{91E3DBD0-9F19-4DA0-9F7B-706217532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650" y="6302842"/>
            <a:ext cx="5733655" cy="4205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ing into Analytics Cover Image">
            <a:extLst>
              <a:ext uri="{FF2B5EF4-FFF2-40B4-BE49-F238E27FC236}">
                <a16:creationId xmlns:a16="http://schemas.microsoft.com/office/drawing/2014/main" id="{4CA8B8A9-7FAE-4585-84F4-FB5AE11886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97860" y="2721308"/>
            <a:ext cx="3010084" cy="3931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photos of Cleveland">
            <a:extLst>
              <a:ext uri="{FF2B5EF4-FFF2-40B4-BE49-F238E27FC236}">
                <a16:creationId xmlns:a16="http://schemas.microsoft.com/office/drawing/2014/main" id="{84DDC70F-AE5C-4A4D-B6B2-116E4B5D0A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3330" y="2850156"/>
            <a:ext cx="5673334" cy="3776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sp>
        <p:nvSpPr>
          <p:cNvPr id="10" name="TextBox 10"/>
          <p:cNvSpPr txBox="1"/>
          <p:nvPr/>
        </p:nvSpPr>
        <p:spPr>
          <a:xfrm>
            <a:off x="2819400" y="2400300"/>
            <a:ext cx="9243139" cy="7279493"/>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How tables serve as the "missing link" between Excel and Power Query</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Power Query serves as an "extract, transform, load" tool</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load your first data sources into Power Query... including how to find the menu for this (not so easy!)</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explore and profile your data right from Power Query</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perform repeatable data cleaning operations... no code or formulas required.</a:t>
            </a:r>
          </a:p>
          <a:p>
            <a:pPr>
              <a:lnSpc>
                <a:spcPts val="3750"/>
              </a:lnSpc>
            </a:pPr>
            <a:endParaRPr lang="en-US" sz="3000" spc="30" dirty="0">
              <a:solidFill>
                <a:srgbClr val="000000"/>
              </a:solidFill>
              <a:latin typeface="Gidole"/>
            </a:endParaRPr>
          </a:p>
        </p:txBody>
      </p:sp>
    </p:spTree>
    <p:extLst>
      <p:ext uri="{BB962C8B-B14F-4D97-AF65-F5344CB8AC3E}">
        <p14:creationId xmlns:p14="http://schemas.microsoft.com/office/powerpoint/2010/main" val="335306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1091624"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sp>
        <p:nvSpPr>
          <p:cNvPr id="10" name="TextBox 10"/>
          <p:cNvSpPr txBox="1"/>
          <p:nvPr/>
        </p:nvSpPr>
        <p:spPr>
          <a:xfrm>
            <a:off x="2112471" y="3337024"/>
            <a:ext cx="6943162" cy="7355860"/>
          </a:xfrm>
          <a:prstGeom prst="rect">
            <a:avLst/>
          </a:prstGeom>
        </p:spPr>
        <p:txBody>
          <a:bodyPr wrap="square" lIns="0" tIns="0" rIns="0" bIns="0" rtlCol="0" anchor="t">
            <a:spAutoFit/>
          </a:bodyPr>
          <a:lstStyle/>
          <a:p>
            <a:r>
              <a:rPr lang="en-US" sz="6600" spc="30" dirty="0">
                <a:solidFill>
                  <a:srgbClr val="000000"/>
                </a:solidFill>
                <a:latin typeface="Gidole"/>
              </a:rPr>
              <a:t>Download resources with link or QR code:</a:t>
            </a:r>
          </a:p>
          <a:p>
            <a:r>
              <a:rPr lang="en-US" sz="8000" spc="30" dirty="0">
                <a:solidFill>
                  <a:srgbClr val="000000"/>
                </a:solidFill>
                <a:latin typeface="Gidole"/>
                <a:hlinkClick r:id="rId4"/>
              </a:rPr>
              <a:t>https://swiy.co/pp-pdq</a:t>
            </a:r>
            <a:r>
              <a:rPr lang="en-US" sz="8000" spc="30" dirty="0">
                <a:solidFill>
                  <a:srgbClr val="000000"/>
                </a:solidFill>
                <a:latin typeface="Gidole"/>
              </a:rPr>
              <a:t>  </a:t>
            </a:r>
            <a:endParaRPr lang="en-US" sz="6600" spc="30" dirty="0">
              <a:solidFill>
                <a:srgbClr val="000000"/>
              </a:solidFill>
              <a:latin typeface="Gidole"/>
            </a:endParaRPr>
          </a:p>
          <a:p>
            <a:endParaRPr lang="en-US" sz="6000" spc="30" dirty="0">
              <a:solidFill>
                <a:srgbClr val="000000"/>
              </a:solidFill>
              <a:latin typeface="Gidole"/>
            </a:endParaRPr>
          </a:p>
          <a:p>
            <a:endParaRPr lang="en-US" sz="6000" spc="30" dirty="0">
              <a:solidFill>
                <a:srgbClr val="000000"/>
              </a:solidFill>
              <a:latin typeface="Gidole"/>
            </a:endParaRPr>
          </a:p>
        </p:txBody>
      </p:sp>
      <p:pic>
        <p:nvPicPr>
          <p:cNvPr id="13" name="Picture 12">
            <a:extLst>
              <a:ext uri="{FF2B5EF4-FFF2-40B4-BE49-F238E27FC236}">
                <a16:creationId xmlns:a16="http://schemas.microsoft.com/office/drawing/2014/main" id="{6B2F4417-7B71-9FF4-9BC7-5B5367456973}"/>
              </a:ext>
            </a:extLst>
          </p:cNvPr>
          <p:cNvPicPr>
            <a:picLocks noChangeAspect="1"/>
          </p:cNvPicPr>
          <p:nvPr/>
        </p:nvPicPr>
        <p:blipFill>
          <a:blip r:embed="rId5"/>
          <a:stretch>
            <a:fillRect/>
          </a:stretch>
        </p:blipFill>
        <p:spPr>
          <a:xfrm>
            <a:off x="10387650" y="2688959"/>
            <a:ext cx="3653224" cy="3653224"/>
          </a:xfrm>
          <a:prstGeom prst="rect">
            <a:avLst/>
          </a:prstGeom>
        </p:spPr>
      </p:pic>
    </p:spTree>
    <p:extLst>
      <p:ext uri="{BB962C8B-B14F-4D97-AF65-F5344CB8AC3E}">
        <p14:creationId xmlns:p14="http://schemas.microsoft.com/office/powerpoint/2010/main" val="392600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No more </a:t>
            </a:r>
            <a:r>
              <a:rPr lang="en-US" sz="6500" b="1" spc="195" dirty="0" err="1">
                <a:solidFill>
                  <a:srgbClr val="F2F0F4"/>
                </a:solidFill>
                <a:latin typeface="League Spartan Italics"/>
              </a:rPr>
              <a:t>Frankentables</a:t>
            </a:r>
            <a:r>
              <a:rPr lang="en-US" sz="6500" b="1" spc="195" dirty="0">
                <a:solidFill>
                  <a:srgbClr val="F2F0F4"/>
                </a:solidFill>
                <a:latin typeface="League Spartan Italics"/>
              </a:rPr>
              <a:t>!</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 </a:t>
            </a:r>
            <a:r>
              <a:rPr lang="en-US" sz="3600" dirty="0">
                <a:latin typeface="Roboto Mono" pitchFamily="2" charset="0"/>
                <a:ea typeface="Roboto Mono" pitchFamily="2" charset="0"/>
              </a:rPr>
              <a:t>nycflights13-pre-pp.xlsx</a:t>
            </a:r>
          </a:p>
          <a:p>
            <a:pPr marL="571500" indent="-571500">
              <a:buFont typeface="Arial" panose="020B0604020202020204" pitchFamily="34" charset="0"/>
              <a:buChar char="•"/>
            </a:pPr>
            <a:r>
              <a:rPr lang="en-US" sz="3600" dirty="0">
                <a:latin typeface="Gidole" panose="02000503000000000000" pitchFamily="50" charset="0"/>
                <a:ea typeface="Roboto Mono" pitchFamily="2" charset="0"/>
              </a:rPr>
              <a:t>What is a better way </a:t>
            </a:r>
            <a:r>
              <a:rPr lang="en-US" sz="3600">
                <a:latin typeface="Gidole" panose="02000503000000000000" pitchFamily="50" charset="0"/>
                <a:ea typeface="Roboto Mono" pitchFamily="2" charset="0"/>
              </a:rPr>
              <a:t>of creating a table?</a:t>
            </a:r>
            <a:endParaRPr lang="en-US" sz="3600" dirty="0">
              <a:latin typeface="Gidole" panose="020B0604020202020204" charset="0"/>
            </a:endParaRPr>
          </a:p>
        </p:txBody>
      </p:sp>
    </p:spTree>
    <p:extLst>
      <p:ext uri="{BB962C8B-B14F-4D97-AF65-F5344CB8AC3E}">
        <p14:creationId xmlns:p14="http://schemas.microsoft.com/office/powerpoint/2010/main" val="338535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226985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PROFILING DATA</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2554545"/>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star.xlsx</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Load into Power Query</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Explore via Data Preview</a:t>
            </a:r>
          </a:p>
          <a:p>
            <a:pPr marL="571500" indent="-571500">
              <a:buFont typeface="Arial" panose="020B0604020202020204" pitchFamily="34" charset="0"/>
              <a:buChar char="•"/>
            </a:pPr>
            <a:r>
              <a:rPr lang="en-US" sz="4000" i="1" dirty="0">
                <a:latin typeface="Gidole" panose="02000503000000000000" pitchFamily="50" charset="0"/>
                <a:ea typeface="Roboto Mono" pitchFamily="2" charset="0"/>
              </a:rPr>
              <a:t>Refer to demo notes</a:t>
            </a:r>
          </a:p>
        </p:txBody>
      </p:sp>
    </p:spTree>
    <p:extLst>
      <p:ext uri="{BB962C8B-B14F-4D97-AF65-F5344CB8AC3E}">
        <p14:creationId xmlns:p14="http://schemas.microsoft.com/office/powerpoint/2010/main" val="1901009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MANIPULATING ROWS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office-rsvps.xlsx</a:t>
            </a:r>
          </a:p>
        </p:txBody>
      </p:sp>
    </p:spTree>
    <p:extLst>
      <p:ext uri="{BB962C8B-B14F-4D97-AF65-F5344CB8AC3E}">
        <p14:creationId xmlns:p14="http://schemas.microsoft.com/office/powerpoint/2010/main" val="737950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2960593"/>
            <a:ext cx="7624318" cy="1690784"/>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chemeClr val="bg1"/>
                </a:solidFill>
                <a:latin typeface="Gidole"/>
              </a:rPr>
              <a:t>Learn more and connect at </a:t>
            </a:r>
            <a:r>
              <a:rPr lang="en-US" sz="3400" spc="340" dirty="0">
                <a:solidFill>
                  <a:schemeClr val="bg1"/>
                </a:solidFill>
                <a:latin typeface="Gidole"/>
                <a:hlinkClick r:id="rId3">
                  <a:extLst>
                    <a:ext uri="{A12FA001-AC4F-418D-AE19-62706E023703}">
                      <ahyp:hlinkClr xmlns:ahyp="http://schemas.microsoft.com/office/drawing/2018/hyperlinkcolor" val="tx"/>
                    </a:ext>
                  </a:extLst>
                </a:hlinkClick>
              </a:rPr>
              <a:t>https://social.stringfestanalytics.com/pq-workshops </a:t>
            </a:r>
            <a:endParaRPr lang="en-US" sz="3400" spc="340" dirty="0">
              <a:solidFill>
                <a:schemeClr val="bg1"/>
              </a:solidFill>
              <a:latin typeface="Gidole"/>
            </a:endParaRP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4"/>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Power Query corporate training</a:t>
            </a:r>
          </a:p>
        </p:txBody>
      </p:sp>
      <p:pic>
        <p:nvPicPr>
          <p:cNvPr id="10" name="Picture 9" descr="Text&#10;&#10;Description automatically generated">
            <a:extLst>
              <a:ext uri="{FF2B5EF4-FFF2-40B4-BE49-F238E27FC236}">
                <a16:creationId xmlns:a16="http://schemas.microsoft.com/office/drawing/2014/main" id="{E63B4FF6-BF88-4463-8657-7F5CDE66BB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94686" y="752926"/>
            <a:ext cx="6336807" cy="8200574"/>
          </a:xfrm>
          <a:prstGeom prst="rect">
            <a:avLst/>
          </a:prstGeom>
        </p:spPr>
      </p:pic>
      <p:pic>
        <p:nvPicPr>
          <p:cNvPr id="11" name="Picture 10" descr="Qr code&#10;&#10;Description automatically generated">
            <a:extLst>
              <a:ext uri="{FF2B5EF4-FFF2-40B4-BE49-F238E27FC236}">
                <a16:creationId xmlns:a16="http://schemas.microsoft.com/office/drawing/2014/main" id="{745137F5-7D9B-7863-8E4A-8A625B048E7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 y="6819900"/>
            <a:ext cx="2895600" cy="2895600"/>
          </a:xfrm>
          <a:prstGeom prst="rect">
            <a:avLst/>
          </a:prstGeom>
        </p:spPr>
      </p:pic>
    </p:spTree>
    <p:extLst>
      <p:ext uri="{BB962C8B-B14F-4D97-AF65-F5344CB8AC3E}">
        <p14:creationId xmlns:p14="http://schemas.microsoft.com/office/powerpoint/2010/main" val="3987180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1549</TotalTime>
  <Words>624</Words>
  <Application>Microsoft Office PowerPoint</Application>
  <PresentationFormat>Custom</PresentationFormat>
  <Paragraphs>81</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Roboto Mono</vt:lpstr>
      <vt:lpstr>Calibri</vt:lpstr>
      <vt:lpstr>Open Sans Extra Bold</vt:lpstr>
      <vt:lpstr>Gidole</vt:lpstr>
      <vt:lpstr>League Spartan</vt:lpstr>
      <vt:lpstr>League Spartan Italics</vt:lpstr>
      <vt:lpstr>League Spartan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cp:lastModifiedBy>
  <cp:revision>133</cp:revision>
  <dcterms:created xsi:type="dcterms:W3CDTF">2006-08-16T00:00:00Z</dcterms:created>
  <dcterms:modified xsi:type="dcterms:W3CDTF">2022-08-31T18:09:52Z</dcterms:modified>
  <dc:identifier>DADurESpNu8</dc:identifier>
</cp:coreProperties>
</file>