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8" r:id="rId3"/>
    <p:sldId id="403" r:id="rId4"/>
    <p:sldId id="348" r:id="rId5"/>
    <p:sldId id="261" r:id="rId6"/>
    <p:sldId id="351" r:id="rId7"/>
    <p:sldId id="282" r:id="rId8"/>
    <p:sldId id="365" r:id="rId9"/>
    <p:sldId id="368" r:id="rId10"/>
    <p:sldId id="371" r:id="rId11"/>
    <p:sldId id="305" r:id="rId12"/>
    <p:sldId id="390" r:id="rId13"/>
    <p:sldId id="400" r:id="rId14"/>
    <p:sldId id="404" r:id="rId15"/>
    <p:sldId id="402" r:id="rId16"/>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Gidole" panose="020B0604020202020204" charset="0"/>
      <p:regular r:id="rId22"/>
    </p:embeddedFont>
    <p:embeddedFont>
      <p:font typeface="League Spartan" panose="020B0604020202020204" charset="0"/>
      <p:regular r:id="rId23"/>
    </p:embeddedFont>
    <p:embeddedFont>
      <p:font typeface="Open Sans Extra Bold" panose="020B0604020202020204" charset="0"/>
      <p:regular r:id="rId24"/>
    </p:embeddedFont>
    <p:embeddedFont>
      <p:font typeface="Roboto Mono" panose="020B060402020202020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8" autoAdjust="0"/>
    <p:restoredTop sz="79213" autoAdjust="0"/>
  </p:normalViewPr>
  <p:slideViewPr>
    <p:cSldViewPr>
      <p:cViewPr varScale="1">
        <p:scale>
          <a:sx n="39" d="100"/>
          <a:sy n="39" d="100"/>
        </p:scale>
        <p:origin x="1365" y="9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8/24/2022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https://swiy.co/musopen</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316890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practice on this</a:t>
            </a:r>
          </a:p>
          <a:p>
            <a:r>
              <a:rPr lang="en-US" dirty="0"/>
              <a:t>Of course there is a LOT more you can do here, you can work on rows, multiple datasets </a:t>
            </a:r>
            <a:r>
              <a:rPr lang="en-US" dirty="0" err="1"/>
              <a:t>etc</a:t>
            </a:r>
            <a:r>
              <a:rPr lang="en-US" dirty="0"/>
              <a:t> but we’ll focus on the very beginning stuff here. </a:t>
            </a:r>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1531584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are looking to individually take a Power Query class I have a surprise here at the end… </a:t>
            </a:r>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3644834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data analyst give me data on how I did</a:t>
            </a:r>
          </a:p>
          <a:p>
            <a:r>
              <a:rPr lang="en-US" dirty="0"/>
              <a:t>Testimonials also VERY helpful. </a:t>
            </a:r>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3125451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746477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3885250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53257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425649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Excel class, so we won’t be looking at PowerPoint the whole time – to follow along, you will see that all assets are divided by section.</a:t>
            </a:r>
          </a:p>
          <a:p>
            <a:r>
              <a:rPr lang="en-US" dirty="0"/>
              <a:t>Some of our Excel time will be Demos – for this I will be walking through some procedure in Excel.</a:t>
            </a:r>
          </a:p>
          <a:p>
            <a:r>
              <a:rPr lang="en-US" dirty="0"/>
              <a:t>If you need any datasets they will be included in each sub-folder. </a:t>
            </a:r>
          </a:p>
          <a:p>
            <a:r>
              <a:rPr lang="en-US" dirty="0"/>
              <a:t>Then there may be a Drill where you will work on it for yourself during some specified period of time. </a:t>
            </a:r>
          </a:p>
          <a:p>
            <a:r>
              <a:rPr lang="en-US" dirty="0"/>
              <a:t>	I have provided written notes/instructions about the Demos which you can refer to while working on the Drills. </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be very scientific here and go to Wikipedia to explain how extract, transform, load or ETL methodologies work.</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1543694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see ETL achieves quite a few purposes, and as the name implies it works in three steps:</a:t>
            </a:r>
          </a:p>
          <a:p>
            <a:r>
              <a:rPr lang="en-US" dirty="0"/>
              <a:t>- First, you want to extract the information from some outside source, this can be anything from a database to a web page.</a:t>
            </a:r>
          </a:p>
          <a:p>
            <a:r>
              <a:rPr lang="en-US" dirty="0"/>
              <a:t>- Then, you want to transform it. This could be cleaning the data, filtering it, checking for assumptions, you get the idea.</a:t>
            </a:r>
          </a:p>
          <a:p>
            <a:r>
              <a:rPr lang="en-US" dirty="0"/>
              <a:t>- Finally, loading the data, this places it in a format that is accessible for end users to work with. </a:t>
            </a:r>
          </a:p>
          <a:p>
            <a:endParaRPr lang="en-US" dirty="0"/>
          </a:p>
          <a:p>
            <a:endParaRPr lang="en-US" dirty="0"/>
          </a:p>
          <a:p>
            <a:endParaRPr lang="en-US" dirty="0"/>
          </a:p>
          <a:p>
            <a:r>
              <a:rPr lang="en-US" dirty="0"/>
              <a:t>https://unsplash.com/photos/QUHlPs4y8PQ  </a:t>
            </a:r>
          </a:p>
          <a:p>
            <a:r>
              <a:rPr lang="en-US" dirty="0"/>
              <a:t>https://pixabay.com/photos/tee-tea-bags-teas-drink-herbal-tea-1252397/  </a:t>
            </a:r>
          </a:p>
          <a:p>
            <a:r>
              <a:rPr lang="en-US" dirty="0"/>
              <a:t>https://pixabay.com/photos/construction-worker-welding-welder-1717893/  </a:t>
            </a:r>
          </a:p>
          <a:p>
            <a:r>
              <a:rPr lang="en-US" dirty="0"/>
              <a:t>https://pixabay.com/photos/gift-box-gifts-packaging-box-2458012/  </a:t>
            </a:r>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19590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Power Query is more for data cleaning and transformation but of course we can’t clean unless we know what needs to be cleaned. So let’s look at some ways to do this. We will explore the data and see what we’re working with. </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3097664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social.stringfestanalytics.com/pq-workshops"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hyperlink" Target="https://social.stringfestanalytics.com/event-feedback"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hyperlink" Target="https://swiy.co/learn-pq"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s://swiy.co/pq-pdq-zi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Extract,_transform,_load"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053" y="6053"/>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pic>
        <p:nvPicPr>
          <p:cNvPr id="7" name="Picture 7"/>
          <p:cNvPicPr>
            <a:picLocks noChangeAspect="1"/>
          </p:cNvPicPr>
          <p:nvPr/>
        </p:nvPicPr>
        <p:blipFill>
          <a:blip r:embed="rId3"/>
          <a:srcRect/>
          <a:stretch>
            <a:fillRect/>
          </a:stretch>
        </p:blipFill>
        <p:spPr>
          <a:xfrm>
            <a:off x="11095486" y="-952760"/>
            <a:ext cx="6699438" cy="4911526"/>
          </a:xfrm>
          <a:prstGeom prst="rect">
            <a:avLst/>
          </a:prstGeom>
        </p:spPr>
      </p:pic>
      <p:sp>
        <p:nvSpPr>
          <p:cNvPr id="8" name="TextBox 8"/>
          <p:cNvSpPr txBox="1"/>
          <p:nvPr/>
        </p:nvSpPr>
        <p:spPr>
          <a:xfrm>
            <a:off x="3716308" y="4022266"/>
            <a:ext cx="13542992" cy="5626540"/>
          </a:xfrm>
          <a:prstGeom prst="rect">
            <a:avLst/>
          </a:prstGeom>
        </p:spPr>
        <p:txBody>
          <a:bodyPr lIns="0" tIns="0" rIns="0" bIns="0" rtlCol="0" anchor="t">
            <a:spAutoFit/>
          </a:bodyPr>
          <a:lstStyle/>
          <a:p>
            <a:pPr algn="r">
              <a:lnSpc>
                <a:spcPts val="10900"/>
              </a:lnSpc>
            </a:pPr>
            <a:r>
              <a:rPr lang="en-US" sz="10000" spc="600" dirty="0">
                <a:solidFill>
                  <a:srgbClr val="000000"/>
                </a:solidFill>
                <a:latin typeface="League Spartan Bold"/>
              </a:rPr>
              <a:t>FIRST STEPS FOR POWER QUERY WITH MICROSOFT EXCEL</a:t>
            </a:r>
          </a:p>
        </p:txBody>
      </p:sp>
      <p:pic>
        <p:nvPicPr>
          <p:cNvPr id="10" name="Picture 9" descr="A picture containing graphical user interface&#10;&#10;Description automatically generated">
            <a:extLst>
              <a:ext uri="{FF2B5EF4-FFF2-40B4-BE49-F238E27FC236}">
                <a16:creationId xmlns:a16="http://schemas.microsoft.com/office/drawing/2014/main" id="{94F1CEDF-D95F-41D3-B107-8A9663BF56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18288002" cy="10287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MANIPULATING ROWS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office-rsvps.xlsx</a:t>
            </a:r>
          </a:p>
        </p:txBody>
      </p:sp>
    </p:spTree>
    <p:extLst>
      <p:ext uri="{BB962C8B-B14F-4D97-AF65-F5344CB8AC3E}">
        <p14:creationId xmlns:p14="http://schemas.microsoft.com/office/powerpoint/2010/main" val="73795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2960593"/>
            <a:ext cx="7624318" cy="1690784"/>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chemeClr val="bg1"/>
                </a:solidFill>
                <a:latin typeface="Gidole"/>
              </a:rPr>
              <a:t>Learn more and connect at </a:t>
            </a:r>
            <a:r>
              <a:rPr lang="en-US" sz="3400" spc="340" dirty="0">
                <a:solidFill>
                  <a:schemeClr val="bg1"/>
                </a:solidFill>
                <a:latin typeface="Gidole"/>
                <a:hlinkClick r:id="rId3">
                  <a:extLst>
                    <a:ext uri="{A12FA001-AC4F-418D-AE19-62706E023703}">
                      <ahyp:hlinkClr xmlns:ahyp="http://schemas.microsoft.com/office/drawing/2018/hyperlinkcolor" val="tx"/>
                    </a:ext>
                  </a:extLst>
                </a:hlinkClick>
              </a:rPr>
              <a:t>https://social.stringfestanalytics.com/pq-workshops </a:t>
            </a:r>
            <a:endParaRPr lang="en-US" sz="3400" spc="340" dirty="0">
              <a:solidFill>
                <a:schemeClr val="bg1"/>
              </a:solidFill>
              <a:latin typeface="Gidole"/>
            </a:endParaRP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4"/>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dirty="0">
                <a:solidFill>
                  <a:srgbClr val="FFFFFF"/>
                </a:solidFill>
                <a:latin typeface="League Spartan"/>
              </a:rPr>
              <a:t>Power Query corporate training</a:t>
            </a:r>
          </a:p>
        </p:txBody>
      </p:sp>
      <p:pic>
        <p:nvPicPr>
          <p:cNvPr id="10" name="Picture 9" descr="Text&#10;&#10;Description automatically generated">
            <a:extLst>
              <a:ext uri="{FF2B5EF4-FFF2-40B4-BE49-F238E27FC236}">
                <a16:creationId xmlns:a16="http://schemas.microsoft.com/office/drawing/2014/main" id="{E63B4FF6-BF88-4463-8657-7F5CDE66BB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94686" y="752926"/>
            <a:ext cx="6336807" cy="8200574"/>
          </a:xfrm>
          <a:prstGeom prst="rect">
            <a:avLst/>
          </a:prstGeom>
        </p:spPr>
      </p:pic>
      <p:pic>
        <p:nvPicPr>
          <p:cNvPr id="11" name="Picture 10" descr="Qr code&#10;&#10;Description automatically generated">
            <a:extLst>
              <a:ext uri="{FF2B5EF4-FFF2-40B4-BE49-F238E27FC236}">
                <a16:creationId xmlns:a16="http://schemas.microsoft.com/office/drawing/2014/main" id="{745137F5-7D9B-7863-8E4A-8A625B048E7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 y="6819900"/>
            <a:ext cx="2895600" cy="2895600"/>
          </a:xfrm>
          <a:prstGeom prst="rect">
            <a:avLst/>
          </a:prstGeom>
        </p:spPr>
      </p:pic>
    </p:spTree>
    <p:extLst>
      <p:ext uri="{BB962C8B-B14F-4D97-AF65-F5344CB8AC3E}">
        <p14:creationId xmlns:p14="http://schemas.microsoft.com/office/powerpoint/2010/main" val="398718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THANK YOU</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36622"/>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TWITTER</a:t>
            </a:r>
          </a:p>
        </p:txBody>
      </p:sp>
      <p:sp>
        <p:nvSpPr>
          <p:cNvPr id="16" name="TextBox 16"/>
          <p:cNvSpPr txBox="1"/>
          <p:nvPr/>
        </p:nvSpPr>
        <p:spPr>
          <a:xfrm>
            <a:off x="1028700" y="8924925"/>
            <a:ext cx="7624318" cy="524439"/>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twitter.com/</a:t>
            </a:r>
            <a:r>
              <a:rPr lang="en-US" sz="3000" spc="30" dirty="0" err="1">
                <a:solidFill>
                  <a:srgbClr val="F2F0F4"/>
                </a:solidFill>
                <a:latin typeface="Gidole"/>
              </a:rPr>
              <a:t>gjmount</a:t>
            </a:r>
            <a:endParaRPr lang="en-US" sz="3000" spc="30" dirty="0">
              <a:solidFill>
                <a:srgbClr val="F2F0F4"/>
              </a:solidFill>
              <a:latin typeface="Gidole"/>
            </a:endParaRP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TAKE THE SURVEY</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8727030" cy="5232202"/>
          </a:xfrm>
          <a:prstGeom prst="rect">
            <a:avLst/>
          </a:prstGeom>
          <a:noFill/>
        </p:spPr>
        <p:txBody>
          <a:bodyPr wrap="square" rtlCol="0">
            <a:spAutoFit/>
          </a:bodyPr>
          <a:lstStyle/>
          <a:p>
            <a:r>
              <a:rPr lang="en-US" sz="4800" dirty="0">
                <a:latin typeface="Gidole" panose="02000503000000000000" pitchFamily="2" charset="0"/>
                <a:ea typeface="Roboto Mono" pitchFamily="2" charset="0"/>
              </a:rPr>
              <a:t>How did I do today? Testimonials or other data welcome!</a:t>
            </a:r>
          </a:p>
          <a:p>
            <a:endParaRPr lang="en-US" sz="4000" dirty="0">
              <a:latin typeface="Gidole" panose="02000503000000000000" pitchFamily="2" charset="0"/>
              <a:ea typeface="Roboto Mono" pitchFamily="2" charset="0"/>
            </a:endParaRPr>
          </a:p>
          <a:p>
            <a:r>
              <a:rPr lang="en-US" sz="6600" dirty="0">
                <a:latin typeface="Gidole" panose="02000503000000000000" pitchFamily="2" charset="0"/>
                <a:ea typeface="Roboto Mono" pitchFamily="2" charset="0"/>
                <a:hlinkClick r:id="rId5"/>
              </a:rPr>
              <a:t>https://social.stringfestanalytics.com/event-feedback</a:t>
            </a:r>
            <a:r>
              <a:rPr lang="en-US" sz="6600" dirty="0">
                <a:latin typeface="Gidole" panose="02000503000000000000" pitchFamily="2" charset="0"/>
                <a:ea typeface="Roboto Mono" pitchFamily="2" charset="0"/>
              </a:rPr>
              <a:t>  </a:t>
            </a:r>
          </a:p>
        </p:txBody>
      </p:sp>
      <p:pic>
        <p:nvPicPr>
          <p:cNvPr id="3" name="Picture 2" descr="Shape&#10;&#10;Description automatically generated with low confidence">
            <a:extLst>
              <a:ext uri="{FF2B5EF4-FFF2-40B4-BE49-F238E27FC236}">
                <a16:creationId xmlns:a16="http://schemas.microsoft.com/office/drawing/2014/main" id="{42F3175D-B642-4C36-959D-6981F5B7F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10800" y="4836284"/>
            <a:ext cx="5257800" cy="5257800"/>
          </a:xfrm>
          <a:prstGeom prst="rect">
            <a:avLst/>
          </a:prstGeom>
        </p:spPr>
      </p:pic>
    </p:spTree>
    <p:extLst>
      <p:ext uri="{BB962C8B-B14F-4D97-AF65-F5344CB8AC3E}">
        <p14:creationId xmlns:p14="http://schemas.microsoft.com/office/powerpoint/2010/main" val="303209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FINAL 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3785652"/>
          </a:xfrm>
          <a:prstGeom prst="rect">
            <a:avLst/>
          </a:prstGeom>
          <a:noFill/>
        </p:spPr>
        <p:txBody>
          <a:bodyPr wrap="square" rtlCol="0">
            <a:spAutoFit/>
          </a:bodyPr>
          <a:lstStyle/>
          <a:p>
            <a:r>
              <a:rPr lang="en-US" sz="4000" dirty="0">
                <a:latin typeface="Gidole" panose="02000503000000000000" pitchFamily="2" charset="0"/>
                <a:ea typeface="Roboto Mono" pitchFamily="2" charset="0"/>
              </a:rPr>
              <a:t>Thanks for joining! </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A recap email with recording, survey and more will be coming…</a:t>
            </a:r>
          </a:p>
          <a:p>
            <a:endParaRPr lang="en-US" sz="4000" dirty="0">
              <a:latin typeface="Gidole" panose="02000503000000000000" pitchFamily="2" charset="0"/>
              <a:ea typeface="Roboto Mono" pitchFamily="2" charset="0"/>
            </a:endParaRPr>
          </a:p>
          <a:p>
            <a:r>
              <a:rPr lang="en-US" sz="4000" dirty="0">
                <a:latin typeface="Gidole" panose="02000503000000000000" pitchFamily="2" charset="0"/>
                <a:ea typeface="Roboto Mono" pitchFamily="2" charset="0"/>
              </a:rPr>
              <a:t>The recording stays up </a:t>
            </a:r>
            <a:r>
              <a:rPr lang="en-US" sz="4000">
                <a:latin typeface="Gidole" panose="02000503000000000000" pitchFamily="2" charset="0"/>
                <a:ea typeface="Roboto Mono" pitchFamily="2" charset="0"/>
              </a:rPr>
              <a:t>for seven days!</a:t>
            </a:r>
            <a:endParaRPr lang="en-US" sz="4000" dirty="0">
              <a:latin typeface="Gidole" panose="02000503000000000000" pitchFamily="2" charset="0"/>
              <a:ea typeface="Roboto Mono" pitchFamily="2" charset="0"/>
            </a:endParaRPr>
          </a:p>
        </p:txBody>
      </p:sp>
    </p:spTree>
    <p:extLst>
      <p:ext uri="{BB962C8B-B14F-4D97-AF65-F5344CB8AC3E}">
        <p14:creationId xmlns:p14="http://schemas.microsoft.com/office/powerpoint/2010/main" val="95639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BUT WAIT THERE’S MORE</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3046988"/>
          </a:xfrm>
          <a:prstGeom prst="rect">
            <a:avLst/>
          </a:prstGeom>
          <a:noFill/>
        </p:spPr>
        <p:txBody>
          <a:bodyPr wrap="square" rtlCol="0">
            <a:spAutoFit/>
          </a:bodyPr>
          <a:lstStyle/>
          <a:p>
            <a:r>
              <a:rPr lang="en-US" sz="4400" dirty="0">
                <a:latin typeface="Gidole" panose="02000503000000000000" pitchFamily="2" charset="0"/>
                <a:ea typeface="Roboto Mono" pitchFamily="2" charset="0"/>
              </a:rPr>
              <a:t>50% OFF MY POWER QUERY COURSE THIS WEEK</a:t>
            </a:r>
          </a:p>
          <a:p>
            <a:r>
              <a:rPr lang="en-US" sz="4800" b="1" dirty="0">
                <a:latin typeface="Gidole" panose="02000503000000000000" pitchFamily="2" charset="0"/>
                <a:ea typeface="Roboto Mono" pitchFamily="2" charset="0"/>
              </a:rPr>
              <a:t>PROMOCODE NOHARDCODES</a:t>
            </a:r>
          </a:p>
          <a:p>
            <a:endParaRPr lang="en-US" sz="4000" dirty="0">
              <a:latin typeface="Gidole" panose="02000503000000000000" pitchFamily="2" charset="0"/>
              <a:ea typeface="Roboto Mono" pitchFamily="2" charset="0"/>
            </a:endParaRPr>
          </a:p>
          <a:p>
            <a:r>
              <a:rPr lang="en-US" sz="6000" dirty="0">
                <a:latin typeface="Gidole" panose="02000503000000000000" pitchFamily="2" charset="0"/>
                <a:ea typeface="Roboto Mono" pitchFamily="2" charset="0"/>
                <a:hlinkClick r:id="rId5"/>
              </a:rPr>
              <a:t>https://swiy.co/learn-pq</a:t>
            </a:r>
            <a:r>
              <a:rPr lang="en-US" sz="6000" dirty="0">
                <a:latin typeface="Gidole" panose="02000503000000000000" pitchFamily="2" charset="0"/>
                <a:ea typeface="Roboto Mono" pitchFamily="2" charset="0"/>
              </a:rPr>
              <a:t> </a:t>
            </a:r>
          </a:p>
        </p:txBody>
      </p:sp>
      <p:pic>
        <p:nvPicPr>
          <p:cNvPr id="1026" name="Picture 2">
            <a:extLst>
              <a:ext uri="{FF2B5EF4-FFF2-40B4-BE49-F238E27FC236}">
                <a16:creationId xmlns:a16="http://schemas.microsoft.com/office/drawing/2014/main" id="{B2C410DE-B01C-44C6-A709-1F75782D03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2600" y="5106252"/>
            <a:ext cx="8546691" cy="48075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hape&#10;&#10;Description automatically generated with low confidence">
            <a:extLst>
              <a:ext uri="{FF2B5EF4-FFF2-40B4-BE49-F238E27FC236}">
                <a16:creationId xmlns:a16="http://schemas.microsoft.com/office/drawing/2014/main" id="{D73CBB4E-5DFC-455A-821A-20E36559739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5448300"/>
            <a:ext cx="3962400" cy="3962400"/>
          </a:xfrm>
          <a:prstGeom prst="rect">
            <a:avLst/>
          </a:prstGeom>
        </p:spPr>
      </p:pic>
    </p:spTree>
    <p:extLst>
      <p:ext uri="{BB962C8B-B14F-4D97-AF65-F5344CB8AC3E}">
        <p14:creationId xmlns:p14="http://schemas.microsoft.com/office/powerpoint/2010/main" val="68577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9105900" cy="1154162"/>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pic>
        <p:nvPicPr>
          <p:cNvPr id="1026" name="Picture 2" descr="Stringfest Analytics main logo">
            <a:extLst>
              <a:ext uri="{FF2B5EF4-FFF2-40B4-BE49-F238E27FC236}">
                <a16:creationId xmlns:a16="http://schemas.microsoft.com/office/drawing/2014/main" id="{91E3DBD0-9F19-4DA0-9F7B-706217532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6302842"/>
            <a:ext cx="5733655" cy="4205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ing into Analytics Cover Image">
            <a:extLst>
              <a:ext uri="{FF2B5EF4-FFF2-40B4-BE49-F238E27FC236}">
                <a16:creationId xmlns:a16="http://schemas.microsoft.com/office/drawing/2014/main" id="{4CA8B8A9-7FAE-4585-84F4-FB5AE11886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97860" y="2721308"/>
            <a:ext cx="3010084" cy="3931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photos of Cleveland">
            <a:extLst>
              <a:ext uri="{FF2B5EF4-FFF2-40B4-BE49-F238E27FC236}">
                <a16:creationId xmlns:a16="http://schemas.microsoft.com/office/drawing/2014/main" id="{84DDC70F-AE5C-4A4D-B6B2-116E4B5D0A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3330" y="2850156"/>
            <a:ext cx="5673334" cy="3776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9" name="TextBox 9"/>
          <p:cNvSpPr txBox="1"/>
          <p:nvPr/>
        </p:nvSpPr>
        <p:spPr>
          <a:xfrm rot="-5400000">
            <a:off x="-436430"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sp>
        <p:nvSpPr>
          <p:cNvPr id="10" name="TextBox 10"/>
          <p:cNvSpPr txBox="1"/>
          <p:nvPr/>
        </p:nvSpPr>
        <p:spPr>
          <a:xfrm>
            <a:off x="2819400" y="2400300"/>
            <a:ext cx="9243139" cy="7279493"/>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How tables serve as the "missing link" between Excel and Power Query</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Power Query serves as an "extract, transform, load" tool</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load your first data sources into Power Query... including how to find the menu for this (not so easy!)</a:t>
            </a:r>
            <a:br>
              <a:rPr lang="en-US" sz="3000" spc="30" dirty="0">
                <a:solidFill>
                  <a:srgbClr val="000000"/>
                </a:solidFill>
                <a:latin typeface="Gidole"/>
              </a:rPr>
            </a:b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explore and profile your data right from Power Query</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How to perform repeatable data cleaning operations... no code or formulas required.</a:t>
            </a:r>
          </a:p>
          <a:p>
            <a:pPr>
              <a:lnSpc>
                <a:spcPts val="3750"/>
              </a:lnSpc>
            </a:pPr>
            <a:endParaRPr lang="en-US" sz="3000" spc="30" dirty="0">
              <a:solidFill>
                <a:srgbClr val="000000"/>
              </a:solidFill>
              <a:latin typeface="Gidole"/>
            </a:endParaRPr>
          </a:p>
        </p:txBody>
      </p:sp>
    </p:spTree>
    <p:extLst>
      <p:ext uri="{BB962C8B-B14F-4D97-AF65-F5344CB8AC3E}">
        <p14:creationId xmlns:p14="http://schemas.microsoft.com/office/powerpoint/2010/main" val="33530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1091624" y="7232974"/>
            <a:ext cx="3650350" cy="400302"/>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Power Query PDQ!</a:t>
            </a:r>
          </a:p>
        </p:txBody>
      </p:sp>
      <p:sp>
        <p:nvSpPr>
          <p:cNvPr id="10" name="TextBox 10"/>
          <p:cNvSpPr txBox="1"/>
          <p:nvPr/>
        </p:nvSpPr>
        <p:spPr>
          <a:xfrm>
            <a:off x="2112471" y="3337024"/>
            <a:ext cx="6943162" cy="8371523"/>
          </a:xfrm>
          <a:prstGeom prst="rect">
            <a:avLst/>
          </a:prstGeom>
        </p:spPr>
        <p:txBody>
          <a:bodyPr wrap="square" lIns="0" tIns="0" rIns="0" bIns="0" rtlCol="0" anchor="t">
            <a:spAutoFit/>
          </a:bodyPr>
          <a:lstStyle/>
          <a:p>
            <a:r>
              <a:rPr lang="en-US" sz="6600" spc="30" dirty="0">
                <a:solidFill>
                  <a:srgbClr val="000000"/>
                </a:solidFill>
                <a:latin typeface="Gidole"/>
              </a:rPr>
              <a:t>Download resources with link or QR code:</a:t>
            </a:r>
          </a:p>
          <a:p>
            <a:r>
              <a:rPr lang="en-US" sz="8000" spc="30" dirty="0">
                <a:solidFill>
                  <a:srgbClr val="000000"/>
                </a:solidFill>
                <a:latin typeface="Gidole"/>
                <a:hlinkClick r:id="rId4"/>
              </a:rPr>
              <a:t>https://swiy.co/pq-pdq-zip</a:t>
            </a:r>
            <a:r>
              <a:rPr lang="en-US" sz="8000" spc="30" dirty="0">
                <a:solidFill>
                  <a:srgbClr val="000000"/>
                </a:solidFill>
                <a:latin typeface="Gidole"/>
              </a:rPr>
              <a:t>  </a:t>
            </a:r>
          </a:p>
          <a:p>
            <a:pPr lvl="1"/>
            <a:endParaRPr lang="en-US" sz="6600" spc="30" dirty="0">
              <a:solidFill>
                <a:srgbClr val="000000"/>
              </a:solidFill>
              <a:latin typeface="Gidole"/>
            </a:endParaRPr>
          </a:p>
          <a:p>
            <a:endParaRPr lang="en-US" sz="6000" spc="30" dirty="0">
              <a:solidFill>
                <a:srgbClr val="000000"/>
              </a:solidFill>
              <a:latin typeface="Gidole"/>
            </a:endParaRPr>
          </a:p>
          <a:p>
            <a:endParaRPr lang="en-US" sz="6000" spc="30" dirty="0">
              <a:solidFill>
                <a:srgbClr val="000000"/>
              </a:solidFill>
              <a:latin typeface="Gidole"/>
            </a:endParaRPr>
          </a:p>
        </p:txBody>
      </p:sp>
      <p:pic>
        <p:nvPicPr>
          <p:cNvPr id="12" name="Picture 11" descr="Shape&#10;&#10;Description automatically generated with low confidence">
            <a:extLst>
              <a:ext uri="{FF2B5EF4-FFF2-40B4-BE49-F238E27FC236}">
                <a16:creationId xmlns:a16="http://schemas.microsoft.com/office/drawing/2014/main" id="{8683169C-5C13-042C-F338-A104DC324D8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29252" y="2476500"/>
            <a:ext cx="3962400" cy="3962400"/>
          </a:xfrm>
          <a:prstGeom prst="rect">
            <a:avLst/>
          </a:prstGeom>
        </p:spPr>
      </p:pic>
    </p:spTree>
    <p:extLst>
      <p:ext uri="{BB962C8B-B14F-4D97-AF65-F5344CB8AC3E}">
        <p14:creationId xmlns:p14="http://schemas.microsoft.com/office/powerpoint/2010/main" val="392600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the @%&amp;! is ETL?</a:t>
            </a:r>
          </a:p>
        </p:txBody>
      </p:sp>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8153400" cy="5632311"/>
          </a:xfrm>
          <a:prstGeom prst="rect">
            <a:avLst/>
          </a:prstGeom>
          <a:noFill/>
        </p:spPr>
        <p:txBody>
          <a:bodyPr wrap="square" rtlCol="0">
            <a:spAutoFit/>
          </a:bodyPr>
          <a:lstStyle/>
          <a:p>
            <a:r>
              <a:rPr lang="en-US" sz="3600" dirty="0">
                <a:latin typeface="Gidole" panose="020B0604020202020204" charset="0"/>
              </a:rPr>
              <a:t>“A properly designed ETL system extracts data from the source systems, enforces data quality and consistency standards, conforms data so that separate sources can be used together, and finally delivers data in a presentation-ready format so that application developers can build applications and end users can make decisions.”</a:t>
            </a:r>
          </a:p>
          <a:p>
            <a:endParaRPr lang="en-US" sz="3600" dirty="0">
              <a:latin typeface="Gidole" panose="020B0604020202020204" charset="0"/>
            </a:endParaRPr>
          </a:p>
          <a:p>
            <a:r>
              <a:rPr lang="en-US" sz="3600" dirty="0">
                <a:latin typeface="Gidole" panose="020B0604020202020204" charset="0"/>
              </a:rPr>
              <a:t>-- </a:t>
            </a:r>
            <a:r>
              <a:rPr lang="en-US" sz="3600" dirty="0">
                <a:latin typeface="Gidole" panose="020B0604020202020204" charset="0"/>
                <a:hlinkClick r:id="rId3"/>
              </a:rPr>
              <a:t>(where else but) Wikipedia</a:t>
            </a:r>
            <a:endParaRPr lang="en-US" sz="3600" dirty="0">
              <a:latin typeface="Gidole" panose="020B0604020202020204" charset="0"/>
            </a:endParaRPr>
          </a:p>
        </p:txBody>
      </p:sp>
      <p:pic>
        <p:nvPicPr>
          <p:cNvPr id="1026" name="Picture 2" descr="Overhead Conveyor, Industry, Factory">
            <a:extLst>
              <a:ext uri="{FF2B5EF4-FFF2-40B4-BE49-F238E27FC236}">
                <a16:creationId xmlns:a16="http://schemas.microsoft.com/office/drawing/2014/main" id="{FC495125-C83B-4358-B41D-F98A5D78A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0638" y="4184570"/>
            <a:ext cx="7577556" cy="50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2709"/>
            <a:ext cx="3419237" cy="341376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4" name="Group 4"/>
          <p:cNvGrpSpPr/>
          <p:nvPr/>
        </p:nvGrpSpPr>
        <p:grpSpPr>
          <a:xfrm rot="-10800000">
            <a:off x="-2110659" y="-189185"/>
            <a:ext cx="4221318" cy="365566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6" name="Picture 6"/>
          <p:cNvPicPr>
            <a:picLocks noChangeAspect="1"/>
          </p:cNvPicPr>
          <p:nvPr/>
        </p:nvPicPr>
        <p:blipFill>
          <a:blip r:embed="rId3"/>
          <a:srcRect b="44190"/>
          <a:stretch>
            <a:fillRect/>
          </a:stretch>
        </p:blipFill>
        <p:spPr>
          <a:xfrm>
            <a:off x="16095120" y="9265255"/>
            <a:ext cx="2013122" cy="823680"/>
          </a:xfrm>
          <a:prstGeom prst="rect">
            <a:avLst/>
          </a:prstGeom>
        </p:spPr>
      </p:pic>
      <p:grpSp>
        <p:nvGrpSpPr>
          <p:cNvPr id="16" name="Group 15">
            <a:extLst>
              <a:ext uri="{FF2B5EF4-FFF2-40B4-BE49-F238E27FC236}">
                <a16:creationId xmlns:a16="http://schemas.microsoft.com/office/drawing/2014/main" id="{26AEE63F-9722-4141-8F62-7155CB624A5B}"/>
              </a:ext>
            </a:extLst>
          </p:cNvPr>
          <p:cNvGrpSpPr/>
          <p:nvPr/>
        </p:nvGrpSpPr>
        <p:grpSpPr>
          <a:xfrm>
            <a:off x="907648" y="1638300"/>
            <a:ext cx="4959752" cy="4645364"/>
            <a:chOff x="907648" y="1638300"/>
            <a:chExt cx="4959752" cy="4645364"/>
          </a:xfrm>
        </p:grpSpPr>
        <p:sp>
          <p:nvSpPr>
            <p:cNvPr id="8" name="TextBox 7">
              <a:extLst>
                <a:ext uri="{FF2B5EF4-FFF2-40B4-BE49-F238E27FC236}">
                  <a16:creationId xmlns:a16="http://schemas.microsoft.com/office/drawing/2014/main" id="{BEEF1475-D362-4861-BA9A-EC801FD42085}"/>
                </a:ext>
              </a:extLst>
            </p:cNvPr>
            <p:cNvSpPr txBox="1"/>
            <p:nvPr/>
          </p:nvSpPr>
          <p:spPr>
            <a:xfrm>
              <a:off x="1295400" y="1638300"/>
              <a:ext cx="4572000" cy="769441"/>
            </a:xfrm>
            <a:prstGeom prst="rect">
              <a:avLst/>
            </a:prstGeom>
            <a:noFill/>
          </p:spPr>
          <p:txBody>
            <a:bodyPr wrap="square" rtlCol="0">
              <a:spAutoFit/>
            </a:bodyPr>
            <a:lstStyle/>
            <a:p>
              <a:pPr algn="ctr"/>
              <a:r>
                <a:rPr lang="en-US" sz="4400" b="1" dirty="0">
                  <a:latin typeface="Gidole" panose="02000503000000000000" pitchFamily="50" charset="0"/>
                </a:rPr>
                <a:t>1. EXTRACT</a:t>
              </a:r>
            </a:p>
          </p:txBody>
        </p:sp>
        <p:pic>
          <p:nvPicPr>
            <p:cNvPr id="9" name="Picture 8">
              <a:extLst>
                <a:ext uri="{FF2B5EF4-FFF2-40B4-BE49-F238E27FC236}">
                  <a16:creationId xmlns:a16="http://schemas.microsoft.com/office/drawing/2014/main" id="{66E68092-9405-43F0-8AF2-01C9D22F89E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2050" name="Picture 2" descr="Wordpress, Web, Design, Website, Cms, Logo, Blog">
              <a:extLst>
                <a:ext uri="{FF2B5EF4-FFF2-40B4-BE49-F238E27FC236}">
                  <a16:creationId xmlns:a16="http://schemas.microsoft.com/office/drawing/2014/main" id="{07E1EB44-DBDD-4C47-8909-EC3C75BE44E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crosoft Excel - Wikipedia">
              <a:extLst>
                <a:ext uri="{FF2B5EF4-FFF2-40B4-BE49-F238E27FC236}">
                  <a16:creationId xmlns:a16="http://schemas.microsoft.com/office/drawing/2014/main" id="{52AB72E9-F271-433D-B21F-B855CB0F4D2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55594C81-73FA-4556-83B0-1C0DC11CAD20}"/>
              </a:ext>
            </a:extLst>
          </p:cNvPr>
          <p:cNvGrpSpPr/>
          <p:nvPr/>
        </p:nvGrpSpPr>
        <p:grpSpPr>
          <a:xfrm>
            <a:off x="6019799" y="1638299"/>
            <a:ext cx="5729246" cy="5022604"/>
            <a:chOff x="6019799" y="1638299"/>
            <a:chExt cx="5729246" cy="5022604"/>
          </a:xfrm>
        </p:grpSpPr>
        <p:sp>
          <p:nvSpPr>
            <p:cNvPr id="12" name="TextBox 11">
              <a:extLst>
                <a:ext uri="{FF2B5EF4-FFF2-40B4-BE49-F238E27FC236}">
                  <a16:creationId xmlns:a16="http://schemas.microsoft.com/office/drawing/2014/main" id="{BA60B585-15E5-46DB-B3DE-577C0543BBB3}"/>
                </a:ext>
              </a:extLst>
            </p:cNvPr>
            <p:cNvSpPr txBox="1"/>
            <p:nvPr/>
          </p:nvSpPr>
          <p:spPr>
            <a:xfrm>
              <a:off x="6329774" y="1638299"/>
              <a:ext cx="4572000" cy="830997"/>
            </a:xfrm>
            <a:prstGeom prst="rect">
              <a:avLst/>
            </a:prstGeom>
            <a:noFill/>
          </p:spPr>
          <p:txBody>
            <a:bodyPr wrap="square" rtlCol="0">
              <a:spAutoFit/>
            </a:bodyPr>
            <a:lstStyle/>
            <a:p>
              <a:pPr algn="ctr"/>
              <a:r>
                <a:rPr lang="en-US" sz="4800" b="1" dirty="0">
                  <a:latin typeface="Gidole" panose="02000503000000000000" pitchFamily="50" charset="0"/>
                </a:rPr>
                <a:t>2. TRANSFORM</a:t>
              </a:r>
            </a:p>
          </p:txBody>
        </p:sp>
        <p:pic>
          <p:nvPicPr>
            <p:cNvPr id="2054" name="Picture 6" descr="brown push broom on dust pan">
              <a:extLst>
                <a:ext uri="{FF2B5EF4-FFF2-40B4-BE49-F238E27FC236}">
                  <a16:creationId xmlns:a16="http://schemas.microsoft.com/office/drawing/2014/main" id="{B8750ED0-0E88-4B2A-BCD9-4FCE5A6525A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ee, Tea Bags, Teas, Drink, Herbal Tea, Fruit Tea">
              <a:extLst>
                <a:ext uri="{FF2B5EF4-FFF2-40B4-BE49-F238E27FC236}">
                  <a16:creationId xmlns:a16="http://schemas.microsoft.com/office/drawing/2014/main" id="{F355A25D-375B-450B-BB9B-D202A3C284F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onstruction, Worker, Welding, Welder, Industry, Metal">
              <a:extLst>
                <a:ext uri="{FF2B5EF4-FFF2-40B4-BE49-F238E27FC236}">
                  <a16:creationId xmlns:a16="http://schemas.microsoft.com/office/drawing/2014/main" id="{18906C9B-12F8-4CD0-AF9E-ACD1165E839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0586C38D-6E7E-449E-A806-A86C75E7402D}"/>
              </a:ext>
            </a:extLst>
          </p:cNvPr>
          <p:cNvGrpSpPr/>
          <p:nvPr/>
        </p:nvGrpSpPr>
        <p:grpSpPr>
          <a:xfrm>
            <a:off x="12385964" y="1638299"/>
            <a:ext cx="5415806" cy="4656484"/>
            <a:chOff x="12385964" y="1638299"/>
            <a:chExt cx="5415806" cy="4656484"/>
          </a:xfrm>
        </p:grpSpPr>
        <p:pic>
          <p:nvPicPr>
            <p:cNvPr id="11" name="Picture 10" descr="A close up of a persons hand&#10;&#10;Description automatically generated">
              <a:extLst>
                <a:ext uri="{FF2B5EF4-FFF2-40B4-BE49-F238E27FC236}">
                  <a16:creationId xmlns:a16="http://schemas.microsoft.com/office/drawing/2014/main" id="{05D53DD3-A065-4697-AA14-208CD7BA89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573000" y="2822553"/>
              <a:ext cx="5228770" cy="3472230"/>
            </a:xfrm>
            <a:prstGeom prst="rect">
              <a:avLst/>
            </a:prstGeom>
          </p:spPr>
        </p:pic>
        <p:sp>
          <p:nvSpPr>
            <p:cNvPr id="21" name="TextBox 20">
              <a:extLst>
                <a:ext uri="{FF2B5EF4-FFF2-40B4-BE49-F238E27FC236}">
                  <a16:creationId xmlns:a16="http://schemas.microsoft.com/office/drawing/2014/main" id="{98C42259-1842-4B28-865C-67D219A8528A}"/>
                </a:ext>
              </a:extLst>
            </p:cNvPr>
            <p:cNvSpPr txBox="1"/>
            <p:nvPr/>
          </p:nvSpPr>
          <p:spPr>
            <a:xfrm>
              <a:off x="12385964" y="1638299"/>
              <a:ext cx="4572000" cy="769441"/>
            </a:xfrm>
            <a:prstGeom prst="rect">
              <a:avLst/>
            </a:prstGeom>
            <a:noFill/>
          </p:spPr>
          <p:txBody>
            <a:bodyPr wrap="square" rtlCol="0">
              <a:spAutoFit/>
            </a:bodyPr>
            <a:lstStyle/>
            <a:p>
              <a:pPr algn="ctr"/>
              <a:r>
                <a:rPr lang="en-US" sz="4400" b="1" dirty="0">
                  <a:latin typeface="Gidole" panose="02000503000000000000" pitchFamily="50" charset="0"/>
                </a:rPr>
                <a:t>3. LOAD</a:t>
              </a:r>
            </a:p>
          </p:txBody>
        </p:sp>
      </p:grpSp>
    </p:spTree>
    <p:extLst>
      <p:ext uri="{BB962C8B-B14F-4D97-AF65-F5344CB8AC3E}">
        <p14:creationId xmlns:p14="http://schemas.microsoft.com/office/powerpoint/2010/main" val="270151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did we do before Power Query?</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 </a:t>
            </a:r>
            <a:r>
              <a:rPr lang="en-US" sz="3600" dirty="0">
                <a:latin typeface="Roboto Mono" pitchFamily="2" charset="0"/>
                <a:ea typeface="Roboto Mono" pitchFamily="2" charset="0"/>
              </a:rPr>
              <a:t>wholesale-customers.xlsx</a:t>
            </a:r>
          </a:p>
          <a:p>
            <a:pPr marL="571500" indent="-571500">
              <a:buFont typeface="Arial" panose="020B0604020202020204" pitchFamily="34" charset="0"/>
              <a:buChar char="•"/>
            </a:pPr>
            <a:r>
              <a:rPr lang="en-US" sz="3600" dirty="0">
                <a:latin typeface="Gidole" panose="02000503000000000000" pitchFamily="50" charset="0"/>
                <a:ea typeface="Roboto Mono" pitchFamily="2" charset="0"/>
              </a:rPr>
              <a:t>How would you make this data “PivotTable-ready?”</a:t>
            </a:r>
          </a:p>
          <a:p>
            <a:pPr marL="571500" indent="-571500">
              <a:buFont typeface="Arial" panose="020B0604020202020204" pitchFamily="34" charset="0"/>
              <a:buChar char="•"/>
            </a:pPr>
            <a:endParaRPr lang="en-US" sz="3600" dirty="0">
              <a:latin typeface="Gidole" panose="020B0604020202020204" charset="0"/>
            </a:endParaRPr>
          </a:p>
        </p:txBody>
      </p:sp>
    </p:spTree>
    <p:extLst>
      <p:ext uri="{BB962C8B-B14F-4D97-AF65-F5344CB8AC3E}">
        <p14:creationId xmlns:p14="http://schemas.microsoft.com/office/powerpoint/2010/main" val="338535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26985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PROFILING DATA</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2554545"/>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star.xlsx</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Load into Power Query</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Explore via Data Preview</a:t>
            </a:r>
          </a:p>
          <a:p>
            <a:pPr marL="571500" indent="-571500">
              <a:buFont typeface="Arial" panose="020B0604020202020204" pitchFamily="34" charset="0"/>
              <a:buChar char="•"/>
            </a:pPr>
            <a:r>
              <a:rPr lang="en-US" sz="4000" i="1" dirty="0">
                <a:latin typeface="Gidole" panose="02000503000000000000" pitchFamily="50" charset="0"/>
                <a:ea typeface="Roboto Mono" pitchFamily="2" charset="0"/>
              </a:rPr>
              <a:t>Refer to demo notes</a:t>
            </a:r>
          </a:p>
        </p:txBody>
      </p:sp>
    </p:spTree>
    <p:extLst>
      <p:ext uri="{BB962C8B-B14F-4D97-AF65-F5344CB8AC3E}">
        <p14:creationId xmlns:p14="http://schemas.microsoft.com/office/powerpoint/2010/main" val="1901009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1537</TotalTime>
  <Words>876</Words>
  <Application>Microsoft Office PowerPoint</Application>
  <PresentationFormat>Custom</PresentationFormat>
  <Paragraphs>104</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League Spartan Italics</vt:lpstr>
      <vt:lpstr>Roboto Mono</vt:lpstr>
      <vt:lpstr>League Spartan Bold</vt:lpstr>
      <vt:lpstr>Arial</vt:lpstr>
      <vt:lpstr>Gidole</vt:lpstr>
      <vt:lpstr>Open Sans Extra Bold</vt:lpstr>
      <vt:lpstr>Calibri</vt:lpstr>
      <vt:lpstr>League Spartan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130</cp:revision>
  <dcterms:created xsi:type="dcterms:W3CDTF">2006-08-16T00:00:00Z</dcterms:created>
  <dcterms:modified xsi:type="dcterms:W3CDTF">2022-08-25T00:40:24Z</dcterms:modified>
  <dc:identifier>DADurESpNu8</dc:identifier>
</cp:coreProperties>
</file>