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8" r:id="rId3"/>
    <p:sldId id="348" r:id="rId4"/>
    <p:sldId id="261" r:id="rId5"/>
    <p:sldId id="351" r:id="rId6"/>
    <p:sldId id="262" r:id="rId7"/>
    <p:sldId id="263" r:id="rId8"/>
    <p:sldId id="352" r:id="rId9"/>
    <p:sldId id="353" r:id="rId10"/>
    <p:sldId id="354" r:id="rId11"/>
    <p:sldId id="355" r:id="rId12"/>
    <p:sldId id="282" r:id="rId13"/>
    <p:sldId id="365" r:id="rId14"/>
    <p:sldId id="368" r:id="rId15"/>
    <p:sldId id="371" r:id="rId16"/>
    <p:sldId id="305" r:id="rId17"/>
    <p:sldId id="401" r:id="rId18"/>
    <p:sldId id="390" r:id="rId19"/>
    <p:sldId id="400"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Gidole" panose="02000503000000000000" pitchFamily="2" charset="0"/>
      <p:regular r:id="rId26"/>
    </p:embeddedFont>
    <p:embeddedFont>
      <p:font typeface="League Spartan" panose="020B0604020202020204" charset="0"/>
      <p:regular r:id="rId27"/>
    </p:embeddedFont>
    <p:embeddedFont>
      <p:font typeface="Open Sans Extra Bold" panose="020B0604020202020204" charset="0"/>
      <p:regular r:id="rId28"/>
    </p:embeddedFont>
    <p:embeddedFont>
      <p:font typeface="Roboto Mono" panose="020B060402020202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41" d="100"/>
          <a:sy n="41" d="100"/>
        </p:scale>
        <p:origin x="1080" y="4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this file. We will get </a:t>
            </a:r>
            <a:r>
              <a:rPr lang="en-US"/>
              <a:t>into Power Query now.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one is a little more user friendly, it focuses on Excel and you will also learn about Power Pivot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1199767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ETL is all over the IT landscape and is considered a best practice when you are working with large amounts of disparate data that need to be “fit for general office consumption.” It’s not just an Excel thing, and in fact this is a pretty disruptive tool to have in Excel, and it really busts a lot of the myths about what Excel can and can’t be which I would like to cover right now.</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81058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https://pixabay.com/photos/laboratory-analysis-chemistry-2815641/  </a:t>
            </a:r>
          </a:p>
          <a:p>
            <a:endParaRPr lang="en-US" dirty="0"/>
          </a:p>
          <a:p>
            <a:r>
              <a:rPr lang="en-US" dirty="0"/>
              <a:t>Now, the idea of reproducibility is that, the process of getting to some output is fully transparent and it’s possible to walk through each step of the process and get the same result at the end. A lot of typical Excel reporting is not fully reproducible, for example consider a report that depends on you deleting columns A through C to work. Now, if I was going into that final report to understand how it was built, there would really be no way for me to know that, right? On the other hand, a fully reproducible report would show me that, and ideally I’d just click a button and it would do it for me.</a:t>
            </a:r>
          </a:p>
          <a:p>
            <a:endParaRPr lang="en-US" dirty="0"/>
          </a:p>
          <a:p>
            <a:r>
              <a:rPr lang="en-US" dirty="0"/>
              <a:t>In data work, reproducibility is often achieved by powering an analysis with code, so that you can indeed run a script and watch the results emerge one line at a time. Now, the nice thing about Power Query is that it is a code-driven process, so it is reproducible. So does this mean you need to learn how to code in this class? Not necessarily right now. For everyday data cleaning processes, we can use menu-driven options, that will produce code in a Microsoft computer language called M, and now our data-cleaning steps are fully reproducible, in Excel, with no code needed. So that is really cool and a huge myth busted.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48723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https://pixabay.com/illustrations/grid-isolation-table-lamp-beetle-2088884/  </a:t>
            </a:r>
          </a:p>
          <a:p>
            <a:r>
              <a:rPr lang="en-US" dirty="0"/>
              <a:t>This is the type of data that in fairness we are more used to working with in classic Excel, data that comes in a nice rectangular shape, usually coming from an Excel workbook or csv file. If the data were in a so-called “unstructured” format, such as song lyrics or a website structure, good luck with using Excel for that.</a:t>
            </a:r>
          </a:p>
          <a:p>
            <a:endParaRPr lang="en-US" dirty="0"/>
          </a:p>
          <a:p>
            <a:r>
              <a:rPr lang="en-US" dirty="0"/>
              <a:t>Come over to Power Query and there is quite an expanded range of possibilities for where data can come from [list on the next page]</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066094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types of data and more are fair game to be loaded into Power Query. Where things get really interesting is you are able to combine data from these disparate sources into one consumable data source.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50873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the last myth I want to bust here, is that Excel can’t handle large datasets. Now, with “classical Excel” this was probably true, that Excel just couldn’t handle some of those bigger datasets that a lot of data analysts are working with these days, but that’s just not true when you are using Power Query [example on next slide]</a:t>
            </a:r>
          </a:p>
          <a:p>
            <a:endParaRPr lang="en-US" dirty="0"/>
          </a:p>
          <a:p>
            <a:r>
              <a:rPr lang="en-US" dirty="0"/>
              <a:t>https://pixabay.com/photos/amphibian-turtle-animal-armor-blur-1850190/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229440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that, a blog post about analyzing 50 million records using Excel. 50 million is pretty significant for most anyone, and Excel could handle it, so dismissing Excel out of hand on account of performance is just not as true anymore with Power Query.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68924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masterdataanalysis.com/ms-excel/analyzing-50-million-records-excel/"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stringfestanalytics.com/click-and-clean-pq-workshop/"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gif"/><Relationship Id="rId4" Type="http://schemas.openxmlformats.org/officeDocument/2006/relationships/hyperlink" Target="https://giphy.com/gifs/mythbusters-gif-qVuWpc7MxvGz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2"/>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88552"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8077200" y="264557"/>
            <a:ext cx="9905999"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3. “EXCEL CAN’T HANDLE LARGE DATASETS”</a:t>
            </a:r>
          </a:p>
        </p:txBody>
      </p:sp>
      <p:pic>
        <p:nvPicPr>
          <p:cNvPr id="5122" name="Picture 2" descr="Amphibian, Turtle, Animal, Armor, Blur, Close-Up">
            <a:extLst>
              <a:ext uri="{FF2B5EF4-FFF2-40B4-BE49-F238E27FC236}">
                <a16:creationId xmlns:a16="http://schemas.microsoft.com/office/drawing/2014/main" id="{A0B77E2E-EC01-4ADF-B86C-0B3D144BC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87387" cy="517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8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pic>
        <p:nvPicPr>
          <p:cNvPr id="8" name="Picture 7">
            <a:extLst>
              <a:ext uri="{FF2B5EF4-FFF2-40B4-BE49-F238E27FC236}">
                <a16:creationId xmlns:a16="http://schemas.microsoft.com/office/drawing/2014/main" id="{0F435F35-A152-4656-865B-6E8676432827}"/>
              </a:ext>
            </a:extLst>
          </p:cNvPr>
          <p:cNvPicPr>
            <a:picLocks noChangeAspect="1"/>
          </p:cNvPicPr>
          <p:nvPr/>
        </p:nvPicPr>
        <p:blipFill>
          <a:blip r:embed="rId4"/>
          <a:stretch>
            <a:fillRect/>
          </a:stretch>
        </p:blipFill>
        <p:spPr>
          <a:xfrm>
            <a:off x="2922926" y="719997"/>
            <a:ext cx="12954000" cy="8066881"/>
          </a:xfrm>
          <a:prstGeom prst="rect">
            <a:avLst/>
          </a:prstGeom>
        </p:spPr>
      </p:pic>
      <p:sp>
        <p:nvSpPr>
          <p:cNvPr id="9" name="TextBox 8">
            <a:extLst>
              <a:ext uri="{FF2B5EF4-FFF2-40B4-BE49-F238E27FC236}">
                <a16:creationId xmlns:a16="http://schemas.microsoft.com/office/drawing/2014/main" id="{A32A0BB2-F210-420B-8812-66FFB80B7279}"/>
              </a:ext>
            </a:extLst>
          </p:cNvPr>
          <p:cNvSpPr txBox="1"/>
          <p:nvPr/>
        </p:nvSpPr>
        <p:spPr>
          <a:xfrm>
            <a:off x="2897526" y="9258300"/>
            <a:ext cx="10515600" cy="461665"/>
          </a:xfrm>
          <a:prstGeom prst="rect">
            <a:avLst/>
          </a:prstGeom>
          <a:noFill/>
        </p:spPr>
        <p:txBody>
          <a:bodyPr wrap="square" rtlCol="0">
            <a:spAutoFit/>
          </a:bodyPr>
          <a:lstStyle/>
          <a:p>
            <a:r>
              <a:rPr lang="en-US" sz="2400" dirty="0">
                <a:latin typeface="Gidole" panose="02000503000000000000" pitchFamily="50" charset="0"/>
                <a:hlinkClick r:id="rId5"/>
              </a:rPr>
              <a:t>https://www.masterdataanalysis.com/ms-excel/analyzing-50-million-records-excel/</a:t>
            </a:r>
            <a:r>
              <a:rPr lang="en-US" sz="2400" dirty="0">
                <a:latin typeface="Gidole" panose="02000503000000000000" pitchFamily="50" charset="0"/>
              </a:rPr>
              <a:t>  </a:t>
            </a:r>
          </a:p>
        </p:txBody>
      </p:sp>
    </p:spTree>
    <p:extLst>
      <p:ext uri="{BB962C8B-B14F-4D97-AF65-F5344CB8AC3E}">
        <p14:creationId xmlns:p14="http://schemas.microsoft.com/office/powerpoint/2010/main" val="57088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https://stringfestanalytics.com/click-and-clean-pq-workshop/</a:t>
            </a:r>
            <a:r>
              <a:rPr lang="en-US" sz="3400" spc="340" dirty="0">
                <a:solidFill>
                  <a:schemeClr val="bg1"/>
                </a:solidFill>
                <a:latin typeface="Gidole"/>
              </a:rPr>
              <a:t> </a:t>
            </a:r>
            <a:r>
              <a:rPr lang="en-US" sz="3400" spc="340" dirty="0">
                <a:solidFill>
                  <a:srgbClr val="F2F0F4"/>
                </a:solidFill>
                <a:latin typeface="Gidole"/>
              </a:rPr>
              <a:t> </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678451"/>
            <a:ext cx="7624318" cy="111370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Download: </a:t>
            </a:r>
          </a:p>
          <a:p>
            <a:pPr marL="457200" indent="-457200">
              <a:lnSpc>
                <a:spcPts val="4522"/>
              </a:lnSpc>
              <a:buFont typeface="Arial" panose="020B0604020202020204" pitchFamily="34" charset="0"/>
              <a:buChar char="•"/>
            </a:pPr>
            <a:r>
              <a:rPr lang="en-US" sz="3400" spc="340" dirty="0">
                <a:solidFill>
                  <a:srgbClr val="F2F0F4"/>
                </a:solidFill>
                <a:latin typeface="Gidole"/>
              </a:rPr>
              <a:t>20% off with promocode PDQ</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on-demand training</a:t>
            </a:r>
          </a:p>
        </p:txBody>
      </p:sp>
      <p:sp>
        <p:nvSpPr>
          <p:cNvPr id="8" name="AutoShape 2">
            <a:extLst>
              <a:ext uri="{FF2B5EF4-FFF2-40B4-BE49-F238E27FC236}">
                <a16:creationId xmlns:a16="http://schemas.microsoft.com/office/drawing/2014/main" id="{078BE841-5B19-4E46-ABD2-6B5306E071B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Text&#10;&#10;Description automatically generated">
            <a:extLst>
              <a:ext uri="{FF2B5EF4-FFF2-40B4-BE49-F238E27FC236}">
                <a16:creationId xmlns:a16="http://schemas.microsoft.com/office/drawing/2014/main" id="{CC63AF5D-F1F6-42F4-9D4F-22122B252B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915" y="2390871"/>
            <a:ext cx="9245257" cy="5200457"/>
          </a:xfrm>
          <a:prstGeom prst="rect">
            <a:avLst/>
          </a:prstGeom>
        </p:spPr>
      </p:pic>
    </p:spTree>
    <p:extLst>
      <p:ext uri="{BB962C8B-B14F-4D97-AF65-F5344CB8AC3E}">
        <p14:creationId xmlns:p14="http://schemas.microsoft.com/office/powerpoint/2010/main" val="116143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2554545"/>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p:txBody>
      </p:sp>
    </p:spTree>
    <p:extLst>
      <p:ext uri="{BB962C8B-B14F-4D97-AF65-F5344CB8AC3E}">
        <p14:creationId xmlns:p14="http://schemas.microsoft.com/office/powerpoint/2010/main" val="303209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2"/>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First Steps with Power Query for Microsoft Excel</a:t>
            </a:r>
          </a:p>
        </p:txBody>
      </p:sp>
      <p:sp>
        <p:nvSpPr>
          <p:cNvPr id="10" name="TextBox 10"/>
          <p:cNvSpPr txBox="1"/>
          <p:nvPr/>
        </p:nvSpPr>
        <p:spPr>
          <a:xfrm>
            <a:off x="3420038" y="3316520"/>
            <a:ext cx="5905084" cy="4346062"/>
          </a:xfrm>
          <a:prstGeom prst="rect">
            <a:avLst/>
          </a:prstGeom>
        </p:spPr>
        <p:txBody>
          <a:bodyPr lIns="0" tIns="0" rIns="0" bIns="0" rtlCol="0" anchor="t">
            <a:spAutoFit/>
          </a:bodyPr>
          <a:lstStyle/>
          <a:p>
            <a:pPr>
              <a:lnSpc>
                <a:spcPts val="3750"/>
              </a:lnSpc>
            </a:pPr>
            <a:r>
              <a:rPr lang="en-US" sz="3000" spc="30" dirty="0">
                <a:solidFill>
                  <a:srgbClr val="000000"/>
                </a:solidFill>
                <a:latin typeface="Gidole"/>
              </a:rPr>
              <a:t>Load data from Excel workbooks and csv files into Power Query</a:t>
            </a:r>
          </a:p>
          <a:p>
            <a:pPr>
              <a:lnSpc>
                <a:spcPts val="3750"/>
              </a:lnSpc>
            </a:pPr>
            <a:endParaRPr lang="en-US" sz="3000" spc="30" dirty="0">
              <a:solidFill>
                <a:srgbClr val="000000"/>
              </a:solidFill>
              <a:latin typeface="Gidole"/>
            </a:endParaRPr>
          </a:p>
          <a:p>
            <a:pPr>
              <a:lnSpc>
                <a:spcPts val="3750"/>
              </a:lnSpc>
            </a:pPr>
            <a:r>
              <a:rPr lang="en-US" sz="3000" spc="30" dirty="0">
                <a:solidFill>
                  <a:srgbClr val="000000"/>
                </a:solidFill>
                <a:latin typeface="Gidole"/>
              </a:rPr>
              <a:t>Perform common data wrangling and cleaning tasks</a:t>
            </a:r>
          </a:p>
          <a:p>
            <a:pPr>
              <a:lnSpc>
                <a:spcPts val="3750"/>
              </a:lnSpc>
            </a:pPr>
            <a:endParaRPr lang="en-US" sz="3000" spc="30" dirty="0">
              <a:solidFill>
                <a:srgbClr val="000000"/>
              </a:solidFill>
              <a:latin typeface="Gidole"/>
            </a:endParaRPr>
          </a:p>
          <a:p>
            <a:pPr>
              <a:lnSpc>
                <a:spcPts val="3750"/>
              </a:lnSpc>
            </a:pPr>
            <a:r>
              <a:rPr lang="en-US" sz="3000" spc="30" dirty="0">
                <a:solidFill>
                  <a:srgbClr val="000000"/>
                </a:solidFill>
                <a:latin typeface="Gidole"/>
              </a:rPr>
              <a:t>Combine data from multiple sources</a:t>
            </a:r>
          </a:p>
          <a:p>
            <a:pPr>
              <a:lnSpc>
                <a:spcPts val="3750"/>
              </a:lnSpc>
            </a:pP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436430" y="7015930"/>
            <a:ext cx="3650350" cy="834390"/>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First Steps with Power Query for Microsoft Excel</a:t>
            </a:r>
          </a:p>
        </p:txBody>
      </p:sp>
      <p:sp>
        <p:nvSpPr>
          <p:cNvPr id="10" name="TextBox 10"/>
          <p:cNvSpPr txBox="1"/>
          <p:nvPr/>
        </p:nvSpPr>
        <p:spPr>
          <a:xfrm>
            <a:off x="3420038" y="3316520"/>
            <a:ext cx="5905084" cy="4833374"/>
          </a:xfrm>
          <a:prstGeom prst="rect">
            <a:avLst/>
          </a:prstGeom>
        </p:spPr>
        <p:txBody>
          <a:bodyPr lIns="0" tIns="0" rIns="0" bIns="0" rtlCol="0" anchor="t">
            <a:spAutoFit/>
          </a:bodyPr>
          <a:lstStyle/>
          <a:p>
            <a:pPr marL="457200" indent="-457200">
              <a:lnSpc>
                <a:spcPts val="3750"/>
              </a:lnSpc>
              <a:buFont typeface="Arial" panose="020B0604020202020204" pitchFamily="34" charset="0"/>
              <a:buChar char="•"/>
            </a:pPr>
            <a:r>
              <a:rPr lang="en-US" sz="3200" spc="30" dirty="0">
                <a:solidFill>
                  <a:srgbClr val="000000"/>
                </a:solidFill>
                <a:latin typeface="Gidole"/>
              </a:rPr>
              <a:t>Each section is a sub-folder</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Demos = follow along with me</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Drills = try it yourself</a:t>
            </a:r>
          </a:p>
          <a:p>
            <a:pPr marL="914400" lvl="1" indent="-457200">
              <a:lnSpc>
                <a:spcPts val="3750"/>
              </a:lnSpc>
              <a:buFont typeface="Arial" panose="020B0604020202020204" pitchFamily="34" charset="0"/>
              <a:buChar char="•"/>
            </a:pPr>
            <a:r>
              <a:rPr lang="en-US" sz="3200" spc="30" dirty="0">
                <a:solidFill>
                  <a:srgbClr val="000000"/>
                </a:solidFill>
                <a:latin typeface="Gidole"/>
              </a:rPr>
              <a:t>Refresh your memory with the demo notes</a:t>
            </a:r>
          </a:p>
          <a:p>
            <a:pPr lvl="1">
              <a:lnSpc>
                <a:spcPts val="3750"/>
              </a:lnSpc>
            </a:pPr>
            <a:endParaRPr lang="en-US" sz="3200" spc="30" dirty="0">
              <a:solidFill>
                <a:srgbClr val="000000"/>
              </a:solidFill>
              <a:latin typeface="Gidole"/>
            </a:endParaRPr>
          </a:p>
          <a:p>
            <a:pPr>
              <a:lnSpc>
                <a:spcPts val="3750"/>
              </a:lnSpc>
            </a:pP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7" name="Picture 7"/>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9"/>
          <p:cNvSpPr txBox="1"/>
          <p:nvPr/>
        </p:nvSpPr>
        <p:spPr>
          <a:xfrm>
            <a:off x="2110659" y="1011583"/>
            <a:ext cx="15772737" cy="1120775"/>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Power Query &amp; Excel Myth-busting</a:t>
            </a:r>
          </a:p>
        </p:txBody>
      </p:sp>
      <p:sp>
        <p:nvSpPr>
          <p:cNvPr id="10" name="TextBox 9">
            <a:extLst>
              <a:ext uri="{FF2B5EF4-FFF2-40B4-BE49-F238E27FC236}">
                <a16:creationId xmlns:a16="http://schemas.microsoft.com/office/drawing/2014/main" id="{449716C3-280E-4377-BD60-380B8FF48366}"/>
              </a:ext>
            </a:extLst>
          </p:cNvPr>
          <p:cNvSpPr txBox="1"/>
          <p:nvPr/>
        </p:nvSpPr>
        <p:spPr>
          <a:xfrm>
            <a:off x="0" y="9603815"/>
            <a:ext cx="8153400" cy="523220"/>
          </a:xfrm>
          <a:prstGeom prst="rect">
            <a:avLst/>
          </a:prstGeom>
          <a:noFill/>
        </p:spPr>
        <p:txBody>
          <a:bodyPr wrap="square" rtlCol="0">
            <a:spAutoFit/>
          </a:bodyPr>
          <a:lstStyle/>
          <a:p>
            <a:r>
              <a:rPr lang="en-US" sz="2800" dirty="0">
                <a:latin typeface="Gidole" panose="020B0604020202020204" charset="0"/>
                <a:hlinkClick r:id="rId4"/>
              </a:rPr>
              <a:t>https://giphy.com/gifs/mythbusters-gif-qVuWpc7MxvGz6</a:t>
            </a:r>
            <a:r>
              <a:rPr lang="en-US" sz="2800" dirty="0">
                <a:latin typeface="Gidole" panose="020B0604020202020204" charset="0"/>
              </a:rPr>
              <a:t>  </a:t>
            </a:r>
          </a:p>
        </p:txBody>
      </p:sp>
      <p:pic>
        <p:nvPicPr>
          <p:cNvPr id="12" name="Picture 11" descr="A person wearing a hat&#10;&#10;Description automatically generated">
            <a:extLst>
              <a:ext uri="{FF2B5EF4-FFF2-40B4-BE49-F238E27FC236}">
                <a16:creationId xmlns:a16="http://schemas.microsoft.com/office/drawing/2014/main" id="{22E3B044-9B28-411A-8DC7-330EA89D4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3717694"/>
            <a:ext cx="9982200" cy="56226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00401" y="5129474"/>
            <a:ext cx="18485333" cy="5157526"/>
          </a:xfrm>
          <a:prstGeom prst="rect">
            <a:avLst/>
          </a:prstGeom>
          <a:solidFill>
            <a:srgbClr val="CF3338"/>
          </a:solidFill>
        </p:spPr>
      </p:sp>
      <p:grpSp>
        <p:nvGrpSpPr>
          <p:cNvPr id="4" name="Group 4"/>
          <p:cNvGrpSpPr/>
          <p:nvPr/>
        </p:nvGrpSpPr>
        <p:grpSpPr>
          <a:xfrm>
            <a:off x="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9071302" y="264557"/>
            <a:ext cx="8911898" cy="3462486"/>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1. “EXCEL IS NOT REPRODUCIBLE”</a:t>
            </a:r>
          </a:p>
        </p:txBody>
      </p:sp>
      <p:pic>
        <p:nvPicPr>
          <p:cNvPr id="3074" name="Picture 2" descr="Laboratory, Analysis, Chemistry, Research, Chemist, Lab">
            <a:extLst>
              <a:ext uri="{FF2B5EF4-FFF2-40B4-BE49-F238E27FC236}">
                <a16:creationId xmlns:a16="http://schemas.microsoft.com/office/drawing/2014/main" id="{78F5FC68-5FE9-407F-9506-457BA198C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0"/>
            <a:ext cx="7736288" cy="5157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71365" y="5129474"/>
            <a:ext cx="18485333" cy="5157526"/>
          </a:xfrm>
          <a:prstGeom prst="rect">
            <a:avLst/>
          </a:prstGeom>
          <a:solidFill>
            <a:srgbClr val="CF3338"/>
          </a:solidFill>
        </p:spPr>
      </p:sp>
      <p:grpSp>
        <p:nvGrpSpPr>
          <p:cNvPr id="4" name="Group 4"/>
          <p:cNvGrpSpPr/>
          <p:nvPr/>
        </p:nvGrpSpPr>
        <p:grpSpPr>
          <a:xfrm>
            <a:off x="-190670" y="2733413"/>
            <a:ext cx="7565692" cy="755358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6" name="Group 6"/>
          <p:cNvGrpSpPr/>
          <p:nvPr/>
        </p:nvGrpSpPr>
        <p:grpSpPr>
          <a:xfrm rot="-10800000">
            <a:off x="-3031757" y="5143500"/>
            <a:ext cx="6063514" cy="5251003"/>
            <a:chOff x="0" y="0"/>
            <a:chExt cx="6350000" cy="5499100"/>
          </a:xfrm>
        </p:grpSpPr>
        <p:sp>
          <p:nvSpPr>
            <p:cNvPr id="7" name="Freeform 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8" name="Picture 8"/>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10195812" y="264557"/>
            <a:ext cx="7787387" cy="4616648"/>
          </a:xfrm>
          <a:prstGeom prst="rect">
            <a:avLst/>
          </a:prstGeom>
        </p:spPr>
        <p:txBody>
          <a:bodyPr wrap="square" lIns="0" tIns="0" rIns="0" bIns="0" rtlCol="0" anchor="t">
            <a:spAutoFit/>
          </a:bodyPr>
          <a:lstStyle/>
          <a:p>
            <a:pPr algn="r">
              <a:lnSpc>
                <a:spcPts val="9000"/>
              </a:lnSpc>
            </a:pPr>
            <a:r>
              <a:rPr lang="en-US" sz="7500" spc="375" dirty="0">
                <a:solidFill>
                  <a:srgbClr val="000000"/>
                </a:solidFill>
                <a:latin typeface="League Spartan Bold"/>
              </a:rPr>
              <a:t>2. “EXCEL ONLY DOES STRUCTURED DATA”</a:t>
            </a:r>
          </a:p>
        </p:txBody>
      </p:sp>
      <p:pic>
        <p:nvPicPr>
          <p:cNvPr id="4098" name="Picture 2" descr="Grid, Isolation, Table, Lamp, Beetle, Ladybug, Window">
            <a:extLst>
              <a:ext uri="{FF2B5EF4-FFF2-40B4-BE49-F238E27FC236}">
                <a16:creationId xmlns:a16="http://schemas.microsoft.com/office/drawing/2014/main" id="{44AE2A13-EBA4-4F07-8D67-3B76D0A84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6241"/>
            <a:ext cx="10024449" cy="518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322" y="2322"/>
            <a:ext cx="2902170" cy="2897526"/>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sp>
        <p:nvSpPr>
          <p:cNvPr id="4" name="TextBox 4"/>
          <p:cNvSpPr txBox="1"/>
          <p:nvPr/>
        </p:nvSpPr>
        <p:spPr>
          <a:xfrm>
            <a:off x="1448763" y="2705100"/>
            <a:ext cx="8076237" cy="441787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Access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ea typeface="Roboto Mono" pitchFamily="2" charset="0"/>
              </a:rPr>
              <a:t>.txt</a:t>
            </a:r>
            <a:r>
              <a:rPr lang="en-US" sz="5400" spc="160" dirty="0">
                <a:solidFill>
                  <a:srgbClr val="000000"/>
                </a:solidFill>
                <a:latin typeface="Gidole" panose="02000503000000000000" pitchFamily="50" charset="0"/>
              </a:rPr>
              <a:t> and </a:t>
            </a:r>
            <a:r>
              <a:rPr lang="en-US" sz="5400" spc="160" dirty="0">
                <a:solidFill>
                  <a:srgbClr val="000000"/>
                </a:solidFill>
                <a:latin typeface="Gidole" panose="02000503000000000000" pitchFamily="50" charset="0"/>
                <a:ea typeface="Roboto Mono" pitchFamily="2" charset="0"/>
              </a:rPr>
              <a:t>.csv</a:t>
            </a:r>
            <a:r>
              <a:rPr lang="en-US" sz="5400" spc="160" dirty="0">
                <a:solidFill>
                  <a:srgbClr val="000000"/>
                </a:solidFill>
                <a:latin typeface="Gidole" panose="02000503000000000000" pitchFamily="50" charset="0"/>
              </a:rPr>
              <a:t> files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SQL Server &amp; other relational databases</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XML, HTML &amp; Web data</a:t>
            </a:r>
            <a:br>
              <a:rPr lang="en-US" sz="4000" spc="160" dirty="0">
                <a:solidFill>
                  <a:srgbClr val="000000"/>
                </a:solidFill>
                <a:latin typeface="Gidole" panose="02000503000000000000" pitchFamily="50" charset="0"/>
              </a:rPr>
            </a:br>
            <a:endParaRPr lang="en-US" sz="4000" spc="160" dirty="0">
              <a:solidFill>
                <a:srgbClr val="000000"/>
              </a:solidFill>
              <a:latin typeface="Gidole" panose="02000503000000000000" pitchFamily="50" charset="0"/>
            </a:endParaRPr>
          </a:p>
        </p:txBody>
      </p:sp>
      <p:grpSp>
        <p:nvGrpSpPr>
          <p:cNvPr id="5" name="Group 5"/>
          <p:cNvGrpSpPr/>
          <p:nvPr/>
        </p:nvGrpSpPr>
        <p:grpSpPr>
          <a:xfrm rot="-5400000">
            <a:off x="15388265" y="7387265"/>
            <a:ext cx="2902057" cy="2897414"/>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12" name="TextBox 4">
            <a:extLst>
              <a:ext uri="{FF2B5EF4-FFF2-40B4-BE49-F238E27FC236}">
                <a16:creationId xmlns:a16="http://schemas.microsoft.com/office/drawing/2014/main" id="{71BA053E-E136-4594-B75B-B9B532460B87}"/>
              </a:ext>
            </a:extLst>
          </p:cNvPr>
          <p:cNvSpPr txBox="1"/>
          <p:nvPr/>
        </p:nvSpPr>
        <p:spPr>
          <a:xfrm>
            <a:off x="9144000" y="2705100"/>
            <a:ext cx="8076237" cy="4385816"/>
          </a:xfrm>
          <a:prstGeom prst="rect">
            <a:avLst/>
          </a:prstGeom>
        </p:spPr>
        <p:txBody>
          <a:bodyPr wrap="square" lIns="0" tIns="0" rIns="0" bIns="0" rtlCol="0" anchor="t">
            <a:spAutoFit/>
          </a:bodyPr>
          <a:lstStyle/>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SharePoint</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a:solidFill>
                  <a:srgbClr val="000000"/>
                </a:solidFill>
                <a:latin typeface="Gidole" panose="02000503000000000000" pitchFamily="50" charset="0"/>
              </a:rPr>
              <a:t>Hadoop</a:t>
            </a: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spc="160" dirty="0" err="1">
                <a:solidFill>
                  <a:srgbClr val="000000"/>
                </a:solidFill>
                <a:latin typeface="Gidole" panose="02000503000000000000" pitchFamily="50" charset="0"/>
              </a:rPr>
              <a:t>oData</a:t>
            </a: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endParaRPr lang="en-US" sz="5400" spc="160" dirty="0">
              <a:solidFill>
                <a:srgbClr val="000000"/>
              </a:solidFill>
              <a:latin typeface="Gidole" panose="02000503000000000000" pitchFamily="50" charset="0"/>
            </a:endParaRPr>
          </a:p>
          <a:p>
            <a:pPr marL="721360" lvl="1" indent="-457200">
              <a:lnSpc>
                <a:spcPts val="3840"/>
              </a:lnSpc>
              <a:buFont typeface="Arial" panose="020B0604020202020204" pitchFamily="34" charset="0"/>
              <a:buChar char="•"/>
            </a:pPr>
            <a:r>
              <a:rPr lang="en-US" sz="5400" i="1" spc="160" dirty="0">
                <a:solidFill>
                  <a:srgbClr val="000000"/>
                </a:solidFill>
                <a:latin typeface="Gidole" panose="02000503000000000000" pitchFamily="50" charset="0"/>
              </a:rPr>
              <a:t>Combinations of the above…</a:t>
            </a:r>
            <a:br>
              <a:rPr lang="en-US" sz="4000" i="1" spc="160" dirty="0">
                <a:solidFill>
                  <a:srgbClr val="000000"/>
                </a:solidFill>
                <a:latin typeface="Gidole" panose="02000503000000000000" pitchFamily="50" charset="0"/>
              </a:rPr>
            </a:br>
            <a:endParaRPr lang="en-US" sz="4000" i="1" spc="160" dirty="0">
              <a:solidFill>
                <a:srgbClr val="000000"/>
              </a:solidFill>
              <a:latin typeface="Gidole" panose="02000503000000000000" pitchFamily="50" charset="0"/>
            </a:endParaRPr>
          </a:p>
        </p:txBody>
      </p:sp>
    </p:spTree>
    <p:extLst>
      <p:ext uri="{BB962C8B-B14F-4D97-AF65-F5344CB8AC3E}">
        <p14:creationId xmlns:p14="http://schemas.microsoft.com/office/powerpoint/2010/main" val="342683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1426</Words>
  <Application>Microsoft Office PowerPoint</Application>
  <PresentationFormat>Custom</PresentationFormat>
  <Paragraphs>131</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Gidole</vt:lpstr>
      <vt:lpstr>League Spartan Italics</vt:lpstr>
      <vt:lpstr>Roboto Mono</vt:lpstr>
      <vt:lpstr>Calibri</vt:lpstr>
      <vt:lpstr>Arial</vt:lpstr>
      <vt:lpstr>League Spartan Bold</vt:lpstr>
      <vt:lpstr>League Spartan</vt:lpstr>
      <vt:lpstr>Open Sans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111</cp:revision>
  <dcterms:created xsi:type="dcterms:W3CDTF">2006-08-16T00:00:00Z</dcterms:created>
  <dcterms:modified xsi:type="dcterms:W3CDTF">2022-08-11T23:41:51Z</dcterms:modified>
  <dc:identifier>DADurESpNu8</dc:identifier>
</cp:coreProperties>
</file>