
<file path=[Content_Types].xml><?xml version="1.0" encoding="utf-8"?>
<Types xmlns="http://schemas.openxmlformats.org/package/2006/content-types">
  <Default Extension="fntdata" ContentType="application/x-fontdata"/>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21"/>
  </p:notesMasterIdLst>
  <p:sldIdLst>
    <p:sldId id="256" r:id="rId2"/>
    <p:sldId id="258" r:id="rId3"/>
    <p:sldId id="348" r:id="rId4"/>
    <p:sldId id="261" r:id="rId5"/>
    <p:sldId id="351" r:id="rId6"/>
    <p:sldId id="262" r:id="rId7"/>
    <p:sldId id="263" r:id="rId8"/>
    <p:sldId id="352" r:id="rId9"/>
    <p:sldId id="353" r:id="rId10"/>
    <p:sldId id="354" r:id="rId11"/>
    <p:sldId id="355" r:id="rId12"/>
    <p:sldId id="282" r:id="rId13"/>
    <p:sldId id="365" r:id="rId14"/>
    <p:sldId id="368" r:id="rId15"/>
    <p:sldId id="371" r:id="rId16"/>
    <p:sldId id="305" r:id="rId17"/>
    <p:sldId id="401" r:id="rId18"/>
    <p:sldId id="390" r:id="rId19"/>
    <p:sldId id="400" r:id="rId20"/>
  </p:sldIdLst>
  <p:sldSz cx="18288000" cy="10287000"/>
  <p:notesSz cx="6858000" cy="9144000"/>
  <p:embeddedFontLst>
    <p:embeddedFont>
      <p:font typeface="Calibri" panose="020F0502020204030204" pitchFamily="34" charset="0"/>
      <p:regular r:id="rId22"/>
      <p:bold r:id="rId23"/>
      <p:italic r:id="rId24"/>
      <p:boldItalic r:id="rId25"/>
    </p:embeddedFont>
    <p:embeddedFont>
      <p:font typeface="Gidole" panose="020B0604020202020204" charset="0"/>
      <p:regular r:id="rId26"/>
    </p:embeddedFont>
    <p:embeddedFont>
      <p:font typeface="League Spartan" panose="020B0604020202020204" charset="0"/>
      <p:regular r:id="rId27"/>
    </p:embeddedFont>
    <p:embeddedFont>
      <p:font typeface="Open Sans Extra Bold" panose="020B0604020202020204" charset="0"/>
      <p:regular r:id="rId28"/>
    </p:embeddedFont>
    <p:embeddedFont>
      <p:font typeface="Roboto Mono" panose="020B0604020202020204" charset="0"/>
      <p:regular r:id="rId29"/>
      <p:bold r:id="rId30"/>
      <p:italic r:id="rId31"/>
      <p:boldItalic r:id="rId3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eorge Mount" initials="GM" lastIdx="7" clrIdx="0">
    <p:extLst>
      <p:ext uri="{19B8F6BF-5375-455C-9EA6-DF929625EA0E}">
        <p15:presenceInfo xmlns:p15="http://schemas.microsoft.com/office/powerpoint/2012/main" userId="57d2ab2a84d54c8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CF3338"/>
    <a:srgbClr val="3D393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898" autoAdjust="0"/>
    <p:restoredTop sz="79213" autoAdjust="0"/>
  </p:normalViewPr>
  <p:slideViewPr>
    <p:cSldViewPr>
      <p:cViewPr varScale="1">
        <p:scale>
          <a:sx n="60" d="100"/>
          <a:sy n="60" d="100"/>
        </p:scale>
        <p:origin x="1395" y="36"/>
      </p:cViewPr>
      <p:guideLst>
        <p:guide orient="horz" pos="2160"/>
        <p:guide pos="2880"/>
      </p:guideLst>
    </p:cSldViewPr>
  </p:slideViewPr>
  <p:outlineViewPr>
    <p:cViewPr>
      <p:scale>
        <a:sx n="33" d="100"/>
        <a:sy n="33" d="100"/>
      </p:scale>
      <p:origin x="0" y="0"/>
    </p:cViewPr>
  </p:outlineViewPr>
  <p:notesTextViewPr>
    <p:cViewPr>
      <p:scale>
        <a:sx n="150" d="100"/>
        <a:sy n="15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21" Type="http://schemas.openxmlformats.org/officeDocument/2006/relationships/notesMaster" Target="notesMasters/notesMaster1.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font" Target="fonts/font11.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7A98A70-FA8C-4354-959C-C70678AC9BCF}" type="datetimeFigureOut">
              <a:rPr lang="en-US" smtClean="0"/>
              <a:t>8/12/2022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B500C5-13F7-48FC-8160-C29AECF6C602}" type="slidenum">
              <a:rPr lang="en-US" smtClean="0"/>
              <a:t>‹#›</a:t>
            </a:fld>
            <a:endParaRPr lang="en-US"/>
          </a:p>
        </p:txBody>
      </p:sp>
    </p:spTree>
    <p:extLst>
      <p:ext uri="{BB962C8B-B14F-4D97-AF65-F5344CB8AC3E}">
        <p14:creationId xmlns:p14="http://schemas.microsoft.com/office/powerpoint/2010/main" val="30183505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FB500C5-13F7-48FC-8160-C29AECF6C602}" type="slidenum">
              <a:rPr lang="en-US" smtClean="0"/>
              <a:t>2</a:t>
            </a:fld>
            <a:endParaRPr lang="en-US"/>
          </a:p>
        </p:txBody>
      </p:sp>
    </p:spTree>
    <p:extLst>
      <p:ext uri="{BB962C8B-B14F-4D97-AF65-F5344CB8AC3E}">
        <p14:creationId xmlns:p14="http://schemas.microsoft.com/office/powerpoint/2010/main" val="15325732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Here is an example of that, a blog post about analyzing 50 million records using Excel. 50 million is pretty significant for most anyone, and Excel could handle it, so dismissing Excel out of hand on account of performance is just not as true anymore with Power Query. </a:t>
            </a:r>
          </a:p>
          <a:p>
            <a:endParaRPr lang="en-US" dirty="0"/>
          </a:p>
        </p:txBody>
      </p:sp>
      <p:sp>
        <p:nvSpPr>
          <p:cNvPr id="4" name="Slide Number Placeholder 3"/>
          <p:cNvSpPr>
            <a:spLocks noGrp="1"/>
          </p:cNvSpPr>
          <p:nvPr>
            <p:ph type="sldNum" sz="quarter" idx="5"/>
          </p:nvPr>
        </p:nvSpPr>
        <p:spPr/>
        <p:txBody>
          <a:bodyPr/>
          <a:lstStyle/>
          <a:p>
            <a:fld id="{FFB500C5-13F7-48FC-8160-C29AECF6C602}" type="slidenum">
              <a:rPr lang="en-US" smtClean="0"/>
              <a:t>11</a:t>
            </a:fld>
            <a:endParaRPr lang="en-US"/>
          </a:p>
        </p:txBody>
      </p:sp>
    </p:spTree>
    <p:extLst>
      <p:ext uri="{BB962C8B-B14F-4D97-AF65-F5344CB8AC3E}">
        <p14:creationId xmlns:p14="http://schemas.microsoft.com/office/powerpoint/2010/main" val="26892480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you are hyped up Power Query, I think you are going to love it and it will be hard for you to remember the days when you didn’t have it. So let’s think about what we would do without Power Query. </a:t>
            </a:r>
          </a:p>
        </p:txBody>
      </p:sp>
      <p:sp>
        <p:nvSpPr>
          <p:cNvPr id="4" name="Slide Number Placeholder 3"/>
          <p:cNvSpPr>
            <a:spLocks noGrp="1"/>
          </p:cNvSpPr>
          <p:nvPr>
            <p:ph type="sldNum" sz="quarter" idx="5"/>
          </p:nvPr>
        </p:nvSpPr>
        <p:spPr/>
        <p:txBody>
          <a:bodyPr/>
          <a:lstStyle/>
          <a:p>
            <a:fld id="{FFB500C5-13F7-48FC-8160-C29AECF6C602}" type="slidenum">
              <a:rPr lang="en-US" smtClean="0"/>
              <a:t>12</a:t>
            </a:fld>
            <a:endParaRPr lang="en-US"/>
          </a:p>
        </p:txBody>
      </p:sp>
    </p:spTree>
    <p:extLst>
      <p:ext uri="{BB962C8B-B14F-4D97-AF65-F5344CB8AC3E}">
        <p14:creationId xmlns:p14="http://schemas.microsoft.com/office/powerpoint/2010/main" val="35353607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FB500C5-13F7-48FC-8160-C29AECF6C602}" type="slidenum">
              <a:rPr lang="en-US" smtClean="0"/>
              <a:t>13</a:t>
            </a:fld>
            <a:endParaRPr lang="en-US"/>
          </a:p>
        </p:txBody>
      </p:sp>
    </p:spTree>
    <p:extLst>
      <p:ext uri="{BB962C8B-B14F-4D97-AF65-F5344CB8AC3E}">
        <p14:creationId xmlns:p14="http://schemas.microsoft.com/office/powerpoint/2010/main" val="36253767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Open this file. We will get </a:t>
            </a:r>
            <a:r>
              <a:rPr lang="en-US"/>
              <a:t>into Power Query now. </a:t>
            </a:r>
            <a:endParaRPr lang="en-US" dirty="0"/>
          </a:p>
        </p:txBody>
      </p:sp>
      <p:sp>
        <p:nvSpPr>
          <p:cNvPr id="4" name="Slide Number Placeholder 3"/>
          <p:cNvSpPr>
            <a:spLocks noGrp="1"/>
          </p:cNvSpPr>
          <p:nvPr>
            <p:ph type="sldNum" sz="quarter" idx="5"/>
          </p:nvPr>
        </p:nvSpPr>
        <p:spPr/>
        <p:txBody>
          <a:bodyPr/>
          <a:lstStyle/>
          <a:p>
            <a:fld id="{FFB500C5-13F7-48FC-8160-C29AECF6C602}" type="slidenum">
              <a:rPr lang="en-US" smtClean="0"/>
              <a:t>14</a:t>
            </a:fld>
            <a:endParaRPr lang="en-US"/>
          </a:p>
        </p:txBody>
      </p:sp>
    </p:spTree>
    <p:extLst>
      <p:ext uri="{BB962C8B-B14F-4D97-AF65-F5344CB8AC3E}">
        <p14:creationId xmlns:p14="http://schemas.microsoft.com/office/powerpoint/2010/main" val="30976648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Any questions on descriptive statistics? </a:t>
            </a:r>
          </a:p>
        </p:txBody>
      </p:sp>
      <p:sp>
        <p:nvSpPr>
          <p:cNvPr id="4" name="Slide Number Placeholder 3"/>
          <p:cNvSpPr>
            <a:spLocks noGrp="1"/>
          </p:cNvSpPr>
          <p:nvPr>
            <p:ph type="sldNum" sz="quarter" idx="5"/>
          </p:nvPr>
        </p:nvSpPr>
        <p:spPr/>
        <p:txBody>
          <a:bodyPr/>
          <a:lstStyle/>
          <a:p>
            <a:fld id="{FFB500C5-13F7-48FC-8160-C29AECF6C602}" type="slidenum">
              <a:rPr lang="en-US" smtClean="0"/>
              <a:t>15</a:t>
            </a:fld>
            <a:endParaRPr lang="en-US"/>
          </a:p>
        </p:txBody>
      </p:sp>
    </p:spTree>
    <p:extLst>
      <p:ext uri="{BB962C8B-B14F-4D97-AF65-F5344CB8AC3E}">
        <p14:creationId xmlns:p14="http://schemas.microsoft.com/office/powerpoint/2010/main" val="15315843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This one is a little more user friendly, it focuses on Excel and you will also learn about Power Pivot as well. </a:t>
            </a:r>
          </a:p>
        </p:txBody>
      </p:sp>
      <p:sp>
        <p:nvSpPr>
          <p:cNvPr id="4" name="Slide Number Placeholder 3"/>
          <p:cNvSpPr>
            <a:spLocks noGrp="1"/>
          </p:cNvSpPr>
          <p:nvPr>
            <p:ph type="sldNum" sz="quarter" idx="5"/>
          </p:nvPr>
        </p:nvSpPr>
        <p:spPr/>
        <p:txBody>
          <a:bodyPr/>
          <a:lstStyle/>
          <a:p>
            <a:fld id="{FFB500C5-13F7-48FC-8160-C29AECF6C602}" type="slidenum">
              <a:rPr lang="en-US" smtClean="0"/>
              <a:t>16</a:t>
            </a:fld>
            <a:endParaRPr lang="en-US"/>
          </a:p>
        </p:txBody>
      </p:sp>
    </p:spTree>
    <p:extLst>
      <p:ext uri="{BB962C8B-B14F-4D97-AF65-F5344CB8AC3E}">
        <p14:creationId xmlns:p14="http://schemas.microsoft.com/office/powerpoint/2010/main" val="364483424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This one is a little more user friendly, it focuses on Excel and you will also learn about Power Pivot as well. </a:t>
            </a:r>
          </a:p>
        </p:txBody>
      </p:sp>
      <p:sp>
        <p:nvSpPr>
          <p:cNvPr id="4" name="Slide Number Placeholder 3"/>
          <p:cNvSpPr>
            <a:spLocks noGrp="1"/>
          </p:cNvSpPr>
          <p:nvPr>
            <p:ph type="sldNum" sz="quarter" idx="5"/>
          </p:nvPr>
        </p:nvSpPr>
        <p:spPr/>
        <p:txBody>
          <a:bodyPr/>
          <a:lstStyle/>
          <a:p>
            <a:fld id="{FFB500C5-13F7-48FC-8160-C29AECF6C602}" type="slidenum">
              <a:rPr lang="en-US" smtClean="0"/>
              <a:t>17</a:t>
            </a:fld>
            <a:endParaRPr lang="en-US"/>
          </a:p>
        </p:txBody>
      </p:sp>
    </p:spTree>
    <p:extLst>
      <p:ext uri="{BB962C8B-B14F-4D97-AF65-F5344CB8AC3E}">
        <p14:creationId xmlns:p14="http://schemas.microsoft.com/office/powerpoint/2010/main" val="119976738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Thanks for coming! Feel free to contact me anytime, find me on LinkedIn, I also write frequently on this stuff so check out my website too. </a:t>
            </a:r>
          </a:p>
        </p:txBody>
      </p:sp>
      <p:sp>
        <p:nvSpPr>
          <p:cNvPr id="4" name="Slide Number Placeholder 3"/>
          <p:cNvSpPr>
            <a:spLocks noGrp="1"/>
          </p:cNvSpPr>
          <p:nvPr>
            <p:ph type="sldNum" sz="quarter" idx="5"/>
          </p:nvPr>
        </p:nvSpPr>
        <p:spPr/>
        <p:txBody>
          <a:bodyPr/>
          <a:lstStyle/>
          <a:p>
            <a:fld id="{FFB500C5-13F7-48FC-8160-C29AECF6C602}" type="slidenum">
              <a:rPr lang="en-US" smtClean="0"/>
              <a:t>18</a:t>
            </a:fld>
            <a:endParaRPr lang="en-US"/>
          </a:p>
        </p:txBody>
      </p:sp>
    </p:spTree>
    <p:extLst>
      <p:ext uri="{BB962C8B-B14F-4D97-AF65-F5344CB8AC3E}">
        <p14:creationId xmlns:p14="http://schemas.microsoft.com/office/powerpoint/2010/main" val="240452732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Any questions on descriptive statistics? </a:t>
            </a:r>
          </a:p>
        </p:txBody>
      </p:sp>
      <p:sp>
        <p:nvSpPr>
          <p:cNvPr id="4" name="Slide Number Placeholder 3"/>
          <p:cNvSpPr>
            <a:spLocks noGrp="1"/>
          </p:cNvSpPr>
          <p:nvPr>
            <p:ph type="sldNum" sz="quarter" idx="5"/>
          </p:nvPr>
        </p:nvSpPr>
        <p:spPr/>
        <p:txBody>
          <a:bodyPr/>
          <a:lstStyle/>
          <a:p>
            <a:fld id="{FFB500C5-13F7-48FC-8160-C29AECF6C602}" type="slidenum">
              <a:rPr lang="en-US" smtClean="0"/>
              <a:t>19</a:t>
            </a:fld>
            <a:endParaRPr lang="en-US"/>
          </a:p>
        </p:txBody>
      </p:sp>
    </p:spTree>
    <p:extLst>
      <p:ext uri="{BB962C8B-B14F-4D97-AF65-F5344CB8AC3E}">
        <p14:creationId xmlns:p14="http://schemas.microsoft.com/office/powerpoint/2010/main" val="31254518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an Excel class, so we won’t be looking at PowerPoint the whole time – to follow along, you will see that all assets are divided by section.</a:t>
            </a:r>
          </a:p>
          <a:p>
            <a:r>
              <a:rPr lang="en-US" dirty="0"/>
              <a:t>Some of our Excel time will be Demos – for this I will be walking through some procedure in Excel.</a:t>
            </a:r>
          </a:p>
          <a:p>
            <a:r>
              <a:rPr lang="en-US" dirty="0"/>
              <a:t>If you need any datasets they will be included in each sub-folder. </a:t>
            </a:r>
          </a:p>
          <a:p>
            <a:r>
              <a:rPr lang="en-US" dirty="0"/>
              <a:t>Then there may be a Drill where you will work on it for yourself during some specified period of time. </a:t>
            </a:r>
          </a:p>
          <a:p>
            <a:r>
              <a:rPr lang="en-US" dirty="0"/>
              <a:t>	I have provided written notes/instructions about the Demos which you can refer to while working on the Drills. </a:t>
            </a:r>
          </a:p>
          <a:p>
            <a:endParaRPr lang="en-US" dirty="0"/>
          </a:p>
        </p:txBody>
      </p:sp>
      <p:sp>
        <p:nvSpPr>
          <p:cNvPr id="4" name="Slide Number Placeholder 3"/>
          <p:cNvSpPr>
            <a:spLocks noGrp="1"/>
          </p:cNvSpPr>
          <p:nvPr>
            <p:ph type="sldNum" sz="quarter" idx="5"/>
          </p:nvPr>
        </p:nvSpPr>
        <p:spPr/>
        <p:txBody>
          <a:bodyPr/>
          <a:lstStyle/>
          <a:p>
            <a:fld id="{FFB500C5-13F7-48FC-8160-C29AECF6C602}" type="slidenum">
              <a:rPr lang="en-US" smtClean="0"/>
              <a:t>3</a:t>
            </a:fld>
            <a:endParaRPr lang="en-US"/>
          </a:p>
        </p:txBody>
      </p:sp>
    </p:spTree>
    <p:extLst>
      <p:ext uri="{BB962C8B-B14F-4D97-AF65-F5344CB8AC3E}">
        <p14:creationId xmlns:p14="http://schemas.microsoft.com/office/powerpoint/2010/main" val="9497417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I’m going to be very scientific here and go to Wikipedia to explain how extract, transform, load or ETL methodologies work.</a:t>
            </a:r>
          </a:p>
        </p:txBody>
      </p:sp>
      <p:sp>
        <p:nvSpPr>
          <p:cNvPr id="4" name="Slide Number Placeholder 3"/>
          <p:cNvSpPr>
            <a:spLocks noGrp="1"/>
          </p:cNvSpPr>
          <p:nvPr>
            <p:ph type="sldNum" sz="quarter" idx="5"/>
          </p:nvPr>
        </p:nvSpPr>
        <p:spPr/>
        <p:txBody>
          <a:bodyPr/>
          <a:lstStyle/>
          <a:p>
            <a:fld id="{FFB500C5-13F7-48FC-8160-C29AECF6C602}" type="slidenum">
              <a:rPr lang="en-US" smtClean="0"/>
              <a:t>4</a:t>
            </a:fld>
            <a:endParaRPr lang="en-US"/>
          </a:p>
        </p:txBody>
      </p:sp>
    </p:spTree>
    <p:extLst>
      <p:ext uri="{BB962C8B-B14F-4D97-AF65-F5344CB8AC3E}">
        <p14:creationId xmlns:p14="http://schemas.microsoft.com/office/powerpoint/2010/main" val="15436945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you can see ETL achieves quite a few purposes, and as the name implies it works in three steps:</a:t>
            </a:r>
          </a:p>
          <a:p>
            <a:r>
              <a:rPr lang="en-US" dirty="0"/>
              <a:t>- First, you want to extract the information from some outside source, this can be anything from a database to a web page.</a:t>
            </a:r>
          </a:p>
          <a:p>
            <a:r>
              <a:rPr lang="en-US" dirty="0"/>
              <a:t>- Then, you want to transform it. This could be cleaning the data, filtering it, checking for assumptions, you get the idea.</a:t>
            </a:r>
          </a:p>
          <a:p>
            <a:r>
              <a:rPr lang="en-US" dirty="0"/>
              <a:t>- Finally, loading the data, this places it in a format that is accessible for end users to work with. </a:t>
            </a:r>
          </a:p>
          <a:p>
            <a:endParaRPr lang="en-US" dirty="0"/>
          </a:p>
          <a:p>
            <a:endParaRPr lang="en-US" dirty="0"/>
          </a:p>
          <a:p>
            <a:endParaRPr lang="en-US" dirty="0"/>
          </a:p>
          <a:p>
            <a:r>
              <a:rPr lang="en-US" dirty="0"/>
              <a:t>https://unsplash.com/photos/QUHlPs4y8PQ  </a:t>
            </a:r>
          </a:p>
          <a:p>
            <a:r>
              <a:rPr lang="en-US" dirty="0"/>
              <a:t>https://pixabay.com/photos/tee-tea-bags-teas-drink-herbal-tea-1252397/  </a:t>
            </a:r>
          </a:p>
          <a:p>
            <a:r>
              <a:rPr lang="en-US" dirty="0"/>
              <a:t>https://pixabay.com/photos/construction-worker-welding-welder-1717893/  </a:t>
            </a:r>
          </a:p>
          <a:p>
            <a:r>
              <a:rPr lang="en-US" dirty="0"/>
              <a:t>https://pixabay.com/photos/gift-box-gifts-packaging-box-2458012/  </a:t>
            </a:r>
          </a:p>
        </p:txBody>
      </p:sp>
      <p:sp>
        <p:nvSpPr>
          <p:cNvPr id="4" name="Slide Number Placeholder 3"/>
          <p:cNvSpPr>
            <a:spLocks noGrp="1"/>
          </p:cNvSpPr>
          <p:nvPr>
            <p:ph type="sldNum" sz="quarter" idx="5"/>
          </p:nvPr>
        </p:nvSpPr>
        <p:spPr/>
        <p:txBody>
          <a:bodyPr/>
          <a:lstStyle/>
          <a:p>
            <a:fld id="{FFB500C5-13F7-48FC-8160-C29AECF6C602}" type="slidenum">
              <a:rPr lang="en-US" smtClean="0"/>
              <a:t>5</a:t>
            </a:fld>
            <a:endParaRPr lang="en-US"/>
          </a:p>
        </p:txBody>
      </p:sp>
    </p:spTree>
    <p:extLst>
      <p:ext uri="{BB962C8B-B14F-4D97-AF65-F5344CB8AC3E}">
        <p14:creationId xmlns:p14="http://schemas.microsoft.com/office/powerpoint/2010/main" val="31959031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I mentioned, ETL is all over the IT landscape and is considered a best practice when you are working with large amounts of disparate data that need to be “fit for general office consumption.” It’s not just an Excel thing, and in fact this is a pretty disruptive tool to have in Excel, and it really busts a lot of the myths about what Excel can and can’t be which I would like to cover right now.</a:t>
            </a:r>
          </a:p>
        </p:txBody>
      </p:sp>
      <p:sp>
        <p:nvSpPr>
          <p:cNvPr id="4" name="Slide Number Placeholder 3"/>
          <p:cNvSpPr>
            <a:spLocks noGrp="1"/>
          </p:cNvSpPr>
          <p:nvPr>
            <p:ph type="sldNum" sz="quarter" idx="5"/>
          </p:nvPr>
        </p:nvSpPr>
        <p:spPr/>
        <p:txBody>
          <a:bodyPr/>
          <a:lstStyle/>
          <a:p>
            <a:fld id="{FFB500C5-13F7-48FC-8160-C29AECF6C602}" type="slidenum">
              <a:rPr lang="en-US" smtClean="0"/>
              <a:t>6</a:t>
            </a:fld>
            <a:endParaRPr lang="en-US"/>
          </a:p>
        </p:txBody>
      </p:sp>
    </p:spTree>
    <p:extLst>
      <p:ext uri="{BB962C8B-B14F-4D97-AF65-F5344CB8AC3E}">
        <p14:creationId xmlns:p14="http://schemas.microsoft.com/office/powerpoint/2010/main" val="38105812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https://pixabay.com/photos/laboratory-analysis-chemistry-2815641/  </a:t>
            </a:r>
          </a:p>
          <a:p>
            <a:endParaRPr lang="en-US" dirty="0"/>
          </a:p>
          <a:p>
            <a:r>
              <a:rPr lang="en-US" dirty="0"/>
              <a:t>Now, the idea of reproducibility is that, the process of getting to some output is fully transparent and it’s possible to walk through each step of the process and get the same result at the end. A lot of typical Excel reporting is not fully reproducible, for example consider a report that depends on you deleting columns A through C to work. Now, if I was going into that final report to understand how it was built, there would really be no way for me to know that, right? On the other hand, a fully reproducible report would show me that, and ideally I’d just click a button and it would do it for me.</a:t>
            </a:r>
          </a:p>
          <a:p>
            <a:endParaRPr lang="en-US" dirty="0"/>
          </a:p>
          <a:p>
            <a:r>
              <a:rPr lang="en-US" dirty="0"/>
              <a:t>In data work, reproducibility is often achieved by powering an analysis with code, so that you can indeed run a script and watch the results emerge one line at a time. Now, the nice thing about Power Query is that it is a code-driven process, so it is reproducible. So does this mean you need to learn how to code in this class? Not necessarily right now. For everyday data cleaning processes, we can use menu-driven options, that will produce code in a Microsoft computer language called M, and now our data-cleaning steps are fully reproducible, in Excel, with no code needed. So that is really cool and a huge myth busted. </a:t>
            </a:r>
          </a:p>
          <a:p>
            <a:endParaRPr lang="en-US" dirty="0"/>
          </a:p>
        </p:txBody>
      </p:sp>
      <p:sp>
        <p:nvSpPr>
          <p:cNvPr id="4" name="Slide Number Placeholder 3"/>
          <p:cNvSpPr>
            <a:spLocks noGrp="1"/>
          </p:cNvSpPr>
          <p:nvPr>
            <p:ph type="sldNum" sz="quarter" idx="5"/>
          </p:nvPr>
        </p:nvSpPr>
        <p:spPr/>
        <p:txBody>
          <a:bodyPr/>
          <a:lstStyle/>
          <a:p>
            <a:fld id="{FFB500C5-13F7-48FC-8160-C29AECF6C602}" type="slidenum">
              <a:rPr lang="en-US" smtClean="0"/>
              <a:t>7</a:t>
            </a:fld>
            <a:endParaRPr lang="en-US"/>
          </a:p>
        </p:txBody>
      </p:sp>
    </p:spTree>
    <p:extLst>
      <p:ext uri="{BB962C8B-B14F-4D97-AF65-F5344CB8AC3E}">
        <p14:creationId xmlns:p14="http://schemas.microsoft.com/office/powerpoint/2010/main" val="14872334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https://pixabay.com/illustrations/grid-isolation-table-lamp-beetle-2088884/  </a:t>
            </a:r>
          </a:p>
          <a:p>
            <a:r>
              <a:rPr lang="en-US" dirty="0"/>
              <a:t>This is the type of data that in fairness we are more used to working with in classic Excel, data that comes in a nice rectangular shape, usually coming from an Excel workbook or csv file. If the data were in a so-called “unstructured” format, such as song lyrics or a website structure, good luck with using Excel for that.</a:t>
            </a:r>
          </a:p>
          <a:p>
            <a:endParaRPr lang="en-US" dirty="0"/>
          </a:p>
          <a:p>
            <a:r>
              <a:rPr lang="en-US" dirty="0"/>
              <a:t>Come over to Power Query and there is quite an expanded range of possibilities for where data can come from [list on the next page]</a:t>
            </a:r>
          </a:p>
        </p:txBody>
      </p:sp>
      <p:sp>
        <p:nvSpPr>
          <p:cNvPr id="4" name="Slide Number Placeholder 3"/>
          <p:cNvSpPr>
            <a:spLocks noGrp="1"/>
          </p:cNvSpPr>
          <p:nvPr>
            <p:ph type="sldNum" sz="quarter" idx="5"/>
          </p:nvPr>
        </p:nvSpPr>
        <p:spPr/>
        <p:txBody>
          <a:bodyPr/>
          <a:lstStyle/>
          <a:p>
            <a:fld id="{FFB500C5-13F7-48FC-8160-C29AECF6C602}" type="slidenum">
              <a:rPr lang="en-US" smtClean="0"/>
              <a:t>8</a:t>
            </a:fld>
            <a:endParaRPr lang="en-US"/>
          </a:p>
        </p:txBody>
      </p:sp>
    </p:spTree>
    <p:extLst>
      <p:ext uri="{BB962C8B-B14F-4D97-AF65-F5344CB8AC3E}">
        <p14:creationId xmlns:p14="http://schemas.microsoft.com/office/powerpoint/2010/main" val="30660941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All these types of data and more are fair game to be loaded into Power Query. Where things get really interesting is you are able to combine data from these disparate sources into one consumable data source. </a:t>
            </a:r>
          </a:p>
        </p:txBody>
      </p:sp>
      <p:sp>
        <p:nvSpPr>
          <p:cNvPr id="4" name="Slide Number Placeholder 3"/>
          <p:cNvSpPr>
            <a:spLocks noGrp="1"/>
          </p:cNvSpPr>
          <p:nvPr>
            <p:ph type="sldNum" sz="quarter" idx="5"/>
          </p:nvPr>
        </p:nvSpPr>
        <p:spPr/>
        <p:txBody>
          <a:bodyPr/>
          <a:lstStyle/>
          <a:p>
            <a:fld id="{FFB500C5-13F7-48FC-8160-C29AECF6C602}" type="slidenum">
              <a:rPr lang="en-US" smtClean="0"/>
              <a:t>9</a:t>
            </a:fld>
            <a:endParaRPr lang="en-US"/>
          </a:p>
        </p:txBody>
      </p:sp>
    </p:spTree>
    <p:extLst>
      <p:ext uri="{BB962C8B-B14F-4D97-AF65-F5344CB8AC3E}">
        <p14:creationId xmlns:p14="http://schemas.microsoft.com/office/powerpoint/2010/main" val="25087380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that’s the last myth I want to bust here, is that Excel can’t handle large datasets. Now, with “classical Excel” this was probably true, that Excel just couldn’t handle some of those bigger datasets that a lot of data analysts are working with these days, but that’s just not true when you are using Power Query [example on next slide]</a:t>
            </a:r>
          </a:p>
          <a:p>
            <a:endParaRPr lang="en-US" dirty="0"/>
          </a:p>
          <a:p>
            <a:r>
              <a:rPr lang="en-US" dirty="0"/>
              <a:t>https://pixabay.com/photos/amphibian-turtle-animal-armor-blur-1850190/  </a:t>
            </a:r>
          </a:p>
          <a:p>
            <a:endParaRPr lang="en-US" dirty="0"/>
          </a:p>
        </p:txBody>
      </p:sp>
      <p:sp>
        <p:nvSpPr>
          <p:cNvPr id="4" name="Slide Number Placeholder 3"/>
          <p:cNvSpPr>
            <a:spLocks noGrp="1"/>
          </p:cNvSpPr>
          <p:nvPr>
            <p:ph type="sldNum" sz="quarter" idx="5"/>
          </p:nvPr>
        </p:nvSpPr>
        <p:spPr/>
        <p:txBody>
          <a:bodyPr/>
          <a:lstStyle/>
          <a:p>
            <a:fld id="{FFB500C5-13F7-48FC-8160-C29AECF6C602}" type="slidenum">
              <a:rPr lang="en-US" smtClean="0"/>
              <a:t>10</a:t>
            </a:fld>
            <a:endParaRPr lang="en-US"/>
          </a:p>
        </p:txBody>
      </p:sp>
    </p:spTree>
    <p:extLst>
      <p:ext uri="{BB962C8B-B14F-4D97-AF65-F5344CB8AC3E}">
        <p14:creationId xmlns:p14="http://schemas.microsoft.com/office/powerpoint/2010/main" val="22944061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8/12/2022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8/12/2022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8/12/2022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8/12/2022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16.jpe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7.xml"/><Relationship Id="rId5" Type="http://schemas.openxmlformats.org/officeDocument/2006/relationships/hyperlink" Target="https://www.masterdataanalysis.com/ms-excel/analyzing-50-million-records-excel/" TargetMode="External"/><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3" Type="http://schemas.openxmlformats.org/officeDocument/2006/relationships/hyperlink" Target="https://stringfestanalytics.com/click-and-clean-pq-workshop/" TargetMode="External"/><Relationship Id="rId2" Type="http://schemas.openxmlformats.org/officeDocument/2006/relationships/notesSlide" Target="../notesSlides/notesSlide15.xml"/><Relationship Id="rId1" Type="http://schemas.openxmlformats.org/officeDocument/2006/relationships/slideLayout" Target="../slideLayouts/slideLayout7.xml"/><Relationship Id="rId5" Type="http://schemas.openxmlformats.org/officeDocument/2006/relationships/image" Target="../media/image18.png"/><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hyperlink" Target="https://swiy.co/pq-pdq-zip"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en.wikipedia.org/wiki/Extract,_transform,_load" TargetMode="External"/><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4.jpeg"/></Relationships>
</file>

<file path=ppt/slides/_rels/slide5.xml.rels><?xml version="1.0" encoding="UTF-8" standalone="yes"?>
<Relationships xmlns="http://schemas.openxmlformats.org/package/2006/relationships"><Relationship Id="rId8" Type="http://schemas.openxmlformats.org/officeDocument/2006/relationships/image" Target="../media/image10.jpeg"/><Relationship Id="rId3" Type="http://schemas.openxmlformats.org/officeDocument/2006/relationships/image" Target="../media/image5.png"/><Relationship Id="rId7" Type="http://schemas.openxmlformats.org/officeDocument/2006/relationships/image" Target="../media/image9.jpe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jpeg"/><Relationship Id="rId10" Type="http://schemas.openxmlformats.org/officeDocument/2006/relationships/image" Target="../media/image12.jpeg"/><Relationship Id="rId4" Type="http://schemas.openxmlformats.org/officeDocument/2006/relationships/image" Target="../media/image6.png"/><Relationship Id="rId9" Type="http://schemas.openxmlformats.org/officeDocument/2006/relationships/image" Target="../media/image11.jpe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image" Target="../media/image13.gif"/><Relationship Id="rId4" Type="http://schemas.openxmlformats.org/officeDocument/2006/relationships/hyperlink" Target="https://giphy.com/gifs/mythbusters-gif-qVuWpc7MxvGz6"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14.jpe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15.jpe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5400000">
            <a:off x="-6053" y="6053"/>
            <a:ext cx="7565692" cy="7553587"/>
            <a:chOff x="0" y="0"/>
            <a:chExt cx="6350000" cy="6339840"/>
          </a:xfrm>
        </p:grpSpPr>
        <p:sp>
          <p:nvSpPr>
            <p:cNvPr id="3" name="Freeform 3"/>
            <p:cNvSpPr/>
            <p:nvPr/>
          </p:nvSpPr>
          <p:spPr>
            <a:xfrm>
              <a:off x="0" y="0"/>
              <a:ext cx="6350000" cy="6339840"/>
            </a:xfrm>
            <a:custGeom>
              <a:avLst/>
              <a:gdLst/>
              <a:ahLst/>
              <a:cxnLst/>
              <a:rect l="l" t="t" r="r" b="b"/>
              <a:pathLst>
                <a:path w="6350000" h="6339840">
                  <a:moveTo>
                    <a:pt x="6350000" y="6339840"/>
                  </a:moveTo>
                  <a:lnTo>
                    <a:pt x="0" y="6339840"/>
                  </a:lnTo>
                  <a:lnTo>
                    <a:pt x="0" y="0"/>
                  </a:lnTo>
                  <a:close/>
                </a:path>
              </a:pathLst>
            </a:custGeom>
            <a:solidFill>
              <a:srgbClr val="CF3338"/>
            </a:solidFill>
          </p:spPr>
        </p:sp>
      </p:grpSp>
      <p:pic>
        <p:nvPicPr>
          <p:cNvPr id="7" name="Picture 7"/>
          <p:cNvPicPr>
            <a:picLocks noChangeAspect="1"/>
          </p:cNvPicPr>
          <p:nvPr/>
        </p:nvPicPr>
        <p:blipFill>
          <a:blip r:embed="rId2"/>
          <a:srcRect/>
          <a:stretch>
            <a:fillRect/>
          </a:stretch>
        </p:blipFill>
        <p:spPr>
          <a:xfrm>
            <a:off x="11095486" y="-952760"/>
            <a:ext cx="6699438" cy="4911526"/>
          </a:xfrm>
          <a:prstGeom prst="rect">
            <a:avLst/>
          </a:prstGeom>
        </p:spPr>
      </p:pic>
      <p:sp>
        <p:nvSpPr>
          <p:cNvPr id="8" name="TextBox 8"/>
          <p:cNvSpPr txBox="1"/>
          <p:nvPr/>
        </p:nvSpPr>
        <p:spPr>
          <a:xfrm>
            <a:off x="3716308" y="4022266"/>
            <a:ext cx="13542992" cy="5626540"/>
          </a:xfrm>
          <a:prstGeom prst="rect">
            <a:avLst/>
          </a:prstGeom>
        </p:spPr>
        <p:txBody>
          <a:bodyPr lIns="0" tIns="0" rIns="0" bIns="0" rtlCol="0" anchor="t">
            <a:spAutoFit/>
          </a:bodyPr>
          <a:lstStyle/>
          <a:p>
            <a:pPr algn="r">
              <a:lnSpc>
                <a:spcPts val="10900"/>
              </a:lnSpc>
            </a:pPr>
            <a:r>
              <a:rPr lang="en-US" sz="10000" spc="600" dirty="0">
                <a:solidFill>
                  <a:srgbClr val="000000"/>
                </a:solidFill>
                <a:latin typeface="League Spartan Bold"/>
              </a:rPr>
              <a:t>FIRST STEPS FOR POWER QUERY WITH MICROSOFT EXCEL</a:t>
            </a:r>
          </a:p>
        </p:txBody>
      </p:sp>
      <p:pic>
        <p:nvPicPr>
          <p:cNvPr id="10" name="Picture 9" descr="A picture containing graphical user interface&#10;&#10;Description automatically generated">
            <a:extLst>
              <a:ext uri="{FF2B5EF4-FFF2-40B4-BE49-F238E27FC236}">
                <a16:creationId xmlns:a16="http://schemas.microsoft.com/office/drawing/2014/main" id="{94F1CEDF-D95F-41D3-B107-8A9663BF56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0"/>
            <a:ext cx="18288002" cy="10287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3"/>
          <p:cNvSpPr/>
          <p:nvPr/>
        </p:nvSpPr>
        <p:spPr>
          <a:xfrm>
            <a:off x="-171365" y="5129474"/>
            <a:ext cx="18485333" cy="5157526"/>
          </a:xfrm>
          <a:prstGeom prst="rect">
            <a:avLst/>
          </a:prstGeom>
          <a:solidFill>
            <a:srgbClr val="CF3338"/>
          </a:solidFill>
        </p:spPr>
      </p:sp>
      <p:grpSp>
        <p:nvGrpSpPr>
          <p:cNvPr id="4" name="Group 4"/>
          <p:cNvGrpSpPr/>
          <p:nvPr/>
        </p:nvGrpSpPr>
        <p:grpSpPr>
          <a:xfrm>
            <a:off x="-188552" y="2733413"/>
            <a:ext cx="7565692" cy="7553587"/>
            <a:chOff x="0" y="0"/>
            <a:chExt cx="6350000" cy="6339840"/>
          </a:xfrm>
        </p:grpSpPr>
        <p:sp>
          <p:nvSpPr>
            <p:cNvPr id="5" name="Freeform 5"/>
            <p:cNvSpPr/>
            <p:nvPr/>
          </p:nvSpPr>
          <p:spPr>
            <a:xfrm>
              <a:off x="0" y="0"/>
              <a:ext cx="6350000" cy="6339840"/>
            </a:xfrm>
            <a:custGeom>
              <a:avLst/>
              <a:gdLst/>
              <a:ahLst/>
              <a:cxnLst/>
              <a:rect l="l" t="t" r="r" b="b"/>
              <a:pathLst>
                <a:path w="6350000" h="6339840">
                  <a:moveTo>
                    <a:pt x="6350000" y="6339840"/>
                  </a:moveTo>
                  <a:lnTo>
                    <a:pt x="0" y="6339840"/>
                  </a:lnTo>
                  <a:lnTo>
                    <a:pt x="0" y="0"/>
                  </a:lnTo>
                  <a:close/>
                </a:path>
              </a:pathLst>
            </a:custGeom>
            <a:solidFill>
              <a:srgbClr val="3D3935"/>
            </a:solidFill>
          </p:spPr>
        </p:sp>
      </p:grpSp>
      <p:grpSp>
        <p:nvGrpSpPr>
          <p:cNvPr id="6" name="Group 6"/>
          <p:cNvGrpSpPr/>
          <p:nvPr/>
        </p:nvGrpSpPr>
        <p:grpSpPr>
          <a:xfrm rot="-10800000">
            <a:off x="-3031757" y="5143500"/>
            <a:ext cx="6063514" cy="5251003"/>
            <a:chOff x="0" y="0"/>
            <a:chExt cx="6350000" cy="5499100"/>
          </a:xfrm>
        </p:grpSpPr>
        <p:sp>
          <p:nvSpPr>
            <p:cNvPr id="7" name="Freeform 7"/>
            <p:cNvSpPr/>
            <p:nvPr/>
          </p:nvSpPr>
          <p:spPr>
            <a:xfrm>
              <a:off x="0" y="0"/>
              <a:ext cx="6350000" cy="5499100"/>
            </a:xfrm>
            <a:custGeom>
              <a:avLst/>
              <a:gdLst/>
              <a:ahLst/>
              <a:cxnLst/>
              <a:rect l="l" t="t" r="r" b="b"/>
              <a:pathLst>
                <a:path w="6350000" h="5499100">
                  <a:moveTo>
                    <a:pt x="0" y="5499100"/>
                  </a:moveTo>
                  <a:lnTo>
                    <a:pt x="3175000" y="0"/>
                  </a:lnTo>
                  <a:lnTo>
                    <a:pt x="6350000" y="5499100"/>
                  </a:lnTo>
                  <a:close/>
                </a:path>
              </a:pathLst>
            </a:custGeom>
            <a:solidFill>
              <a:srgbClr val="FFFFFF">
                <a:alpha val="34901"/>
              </a:srgbClr>
            </a:solidFill>
          </p:spPr>
        </p:sp>
      </p:grpSp>
      <p:pic>
        <p:nvPicPr>
          <p:cNvPr id="8" name="Picture 8"/>
          <p:cNvPicPr>
            <a:picLocks noChangeAspect="1"/>
          </p:cNvPicPr>
          <p:nvPr/>
        </p:nvPicPr>
        <p:blipFill>
          <a:blip r:embed="rId3"/>
          <a:srcRect/>
          <a:stretch>
            <a:fillRect/>
          </a:stretch>
        </p:blipFill>
        <p:spPr>
          <a:xfrm>
            <a:off x="16100583" y="9258300"/>
            <a:ext cx="2005783" cy="1470490"/>
          </a:xfrm>
          <a:prstGeom prst="rect">
            <a:avLst/>
          </a:prstGeom>
        </p:spPr>
      </p:pic>
      <p:sp>
        <p:nvSpPr>
          <p:cNvPr id="9" name="TextBox 9"/>
          <p:cNvSpPr txBox="1"/>
          <p:nvPr/>
        </p:nvSpPr>
        <p:spPr>
          <a:xfrm>
            <a:off x="8077200" y="264557"/>
            <a:ext cx="9905999" cy="3462486"/>
          </a:xfrm>
          <a:prstGeom prst="rect">
            <a:avLst/>
          </a:prstGeom>
        </p:spPr>
        <p:txBody>
          <a:bodyPr wrap="square" lIns="0" tIns="0" rIns="0" bIns="0" rtlCol="0" anchor="t">
            <a:spAutoFit/>
          </a:bodyPr>
          <a:lstStyle/>
          <a:p>
            <a:pPr algn="r">
              <a:lnSpc>
                <a:spcPts val="9000"/>
              </a:lnSpc>
            </a:pPr>
            <a:r>
              <a:rPr lang="en-US" sz="7500" spc="375" dirty="0">
                <a:solidFill>
                  <a:srgbClr val="000000"/>
                </a:solidFill>
                <a:latin typeface="League Spartan Bold"/>
              </a:rPr>
              <a:t>3. “EXCEL CAN’T HANDLE LARGE DATASETS”</a:t>
            </a:r>
          </a:p>
        </p:txBody>
      </p:sp>
      <p:pic>
        <p:nvPicPr>
          <p:cNvPr id="5122" name="Picture 2" descr="Amphibian, Turtle, Animal, Armor, Blur, Close-Up">
            <a:extLst>
              <a:ext uri="{FF2B5EF4-FFF2-40B4-BE49-F238E27FC236}">
                <a16:creationId xmlns:a16="http://schemas.microsoft.com/office/drawing/2014/main" id="{A0B77E2E-EC01-4ADF-B86C-0B3D144BC00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50" y="0"/>
            <a:ext cx="7787387" cy="51753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93866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5400000">
            <a:off x="-2322" y="2322"/>
            <a:ext cx="2902170" cy="2897526"/>
            <a:chOff x="0" y="0"/>
            <a:chExt cx="6350000" cy="6339840"/>
          </a:xfrm>
        </p:grpSpPr>
        <p:sp>
          <p:nvSpPr>
            <p:cNvPr id="3" name="Freeform 3"/>
            <p:cNvSpPr/>
            <p:nvPr/>
          </p:nvSpPr>
          <p:spPr>
            <a:xfrm>
              <a:off x="0" y="0"/>
              <a:ext cx="6350000" cy="6339840"/>
            </a:xfrm>
            <a:custGeom>
              <a:avLst/>
              <a:gdLst/>
              <a:ahLst/>
              <a:cxnLst/>
              <a:rect l="l" t="t" r="r" b="b"/>
              <a:pathLst>
                <a:path w="6350000" h="6339840">
                  <a:moveTo>
                    <a:pt x="6350000" y="6339840"/>
                  </a:moveTo>
                  <a:lnTo>
                    <a:pt x="0" y="6339840"/>
                  </a:lnTo>
                  <a:lnTo>
                    <a:pt x="0" y="0"/>
                  </a:lnTo>
                  <a:close/>
                </a:path>
              </a:pathLst>
            </a:custGeom>
            <a:solidFill>
              <a:srgbClr val="CF3338"/>
            </a:solidFill>
          </p:spPr>
        </p:sp>
      </p:grpSp>
      <p:grpSp>
        <p:nvGrpSpPr>
          <p:cNvPr id="5" name="Group 5"/>
          <p:cNvGrpSpPr/>
          <p:nvPr/>
        </p:nvGrpSpPr>
        <p:grpSpPr>
          <a:xfrm rot="-5400000">
            <a:off x="15388265" y="7387265"/>
            <a:ext cx="2902057" cy="2897414"/>
            <a:chOff x="0" y="0"/>
            <a:chExt cx="6350000" cy="6339840"/>
          </a:xfrm>
        </p:grpSpPr>
        <p:sp>
          <p:nvSpPr>
            <p:cNvPr id="6" name="Freeform 6"/>
            <p:cNvSpPr/>
            <p:nvPr/>
          </p:nvSpPr>
          <p:spPr>
            <a:xfrm>
              <a:off x="0" y="0"/>
              <a:ext cx="6350000" cy="6339840"/>
            </a:xfrm>
            <a:custGeom>
              <a:avLst/>
              <a:gdLst/>
              <a:ahLst/>
              <a:cxnLst/>
              <a:rect l="l" t="t" r="r" b="b"/>
              <a:pathLst>
                <a:path w="6350000" h="6339840">
                  <a:moveTo>
                    <a:pt x="6350000" y="6339840"/>
                  </a:moveTo>
                  <a:lnTo>
                    <a:pt x="0" y="6339840"/>
                  </a:lnTo>
                  <a:lnTo>
                    <a:pt x="0" y="0"/>
                  </a:lnTo>
                  <a:close/>
                </a:path>
              </a:pathLst>
            </a:custGeom>
            <a:solidFill>
              <a:srgbClr val="CF3338"/>
            </a:solidFill>
          </p:spPr>
        </p:sp>
      </p:grpSp>
      <p:pic>
        <p:nvPicPr>
          <p:cNvPr id="7" name="Picture 7"/>
          <p:cNvPicPr>
            <a:picLocks noChangeAspect="1"/>
          </p:cNvPicPr>
          <p:nvPr/>
        </p:nvPicPr>
        <p:blipFill>
          <a:blip r:embed="rId3"/>
          <a:srcRect/>
          <a:stretch>
            <a:fillRect/>
          </a:stretch>
        </p:blipFill>
        <p:spPr>
          <a:xfrm>
            <a:off x="16100583" y="9258300"/>
            <a:ext cx="2005783" cy="1470490"/>
          </a:xfrm>
          <a:prstGeom prst="rect">
            <a:avLst/>
          </a:prstGeom>
        </p:spPr>
      </p:pic>
      <p:pic>
        <p:nvPicPr>
          <p:cNvPr id="8" name="Picture 7">
            <a:extLst>
              <a:ext uri="{FF2B5EF4-FFF2-40B4-BE49-F238E27FC236}">
                <a16:creationId xmlns:a16="http://schemas.microsoft.com/office/drawing/2014/main" id="{0F435F35-A152-4656-865B-6E8676432827}"/>
              </a:ext>
            </a:extLst>
          </p:cNvPr>
          <p:cNvPicPr>
            <a:picLocks noChangeAspect="1"/>
          </p:cNvPicPr>
          <p:nvPr/>
        </p:nvPicPr>
        <p:blipFill>
          <a:blip r:embed="rId4"/>
          <a:stretch>
            <a:fillRect/>
          </a:stretch>
        </p:blipFill>
        <p:spPr>
          <a:xfrm>
            <a:off x="2922926" y="719997"/>
            <a:ext cx="12954000" cy="8066881"/>
          </a:xfrm>
          <a:prstGeom prst="rect">
            <a:avLst/>
          </a:prstGeom>
        </p:spPr>
      </p:pic>
      <p:sp>
        <p:nvSpPr>
          <p:cNvPr id="9" name="TextBox 8">
            <a:extLst>
              <a:ext uri="{FF2B5EF4-FFF2-40B4-BE49-F238E27FC236}">
                <a16:creationId xmlns:a16="http://schemas.microsoft.com/office/drawing/2014/main" id="{A32A0BB2-F210-420B-8812-66FFB80B7279}"/>
              </a:ext>
            </a:extLst>
          </p:cNvPr>
          <p:cNvSpPr txBox="1"/>
          <p:nvPr/>
        </p:nvSpPr>
        <p:spPr>
          <a:xfrm>
            <a:off x="2897526" y="9258300"/>
            <a:ext cx="10515600" cy="461665"/>
          </a:xfrm>
          <a:prstGeom prst="rect">
            <a:avLst/>
          </a:prstGeom>
          <a:noFill/>
        </p:spPr>
        <p:txBody>
          <a:bodyPr wrap="square" rtlCol="0">
            <a:spAutoFit/>
          </a:bodyPr>
          <a:lstStyle/>
          <a:p>
            <a:r>
              <a:rPr lang="en-US" sz="2400" dirty="0">
                <a:latin typeface="Gidole" panose="02000503000000000000" pitchFamily="50" charset="0"/>
                <a:hlinkClick r:id="rId5"/>
              </a:rPr>
              <a:t>https://www.masterdataanalysis.com/ms-excel/analyzing-50-million-records-excel/</a:t>
            </a:r>
            <a:r>
              <a:rPr lang="en-US" sz="2400" dirty="0">
                <a:latin typeface="Gidole" panose="02000503000000000000" pitchFamily="50" charset="0"/>
              </a:rPr>
              <a:t>  </a:t>
            </a:r>
          </a:p>
        </p:txBody>
      </p:sp>
    </p:spTree>
    <p:extLst>
      <p:ext uri="{BB962C8B-B14F-4D97-AF65-F5344CB8AC3E}">
        <p14:creationId xmlns:p14="http://schemas.microsoft.com/office/powerpoint/2010/main" val="5708824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225517" y="0"/>
            <a:ext cx="18513517" cy="3466476"/>
          </a:xfrm>
          <a:prstGeom prst="rect">
            <a:avLst/>
          </a:prstGeom>
          <a:solidFill>
            <a:srgbClr val="3D3935"/>
          </a:solidFill>
        </p:spPr>
      </p:sp>
      <p:grpSp>
        <p:nvGrpSpPr>
          <p:cNvPr id="3" name="Group 3"/>
          <p:cNvGrpSpPr/>
          <p:nvPr/>
        </p:nvGrpSpPr>
        <p:grpSpPr>
          <a:xfrm>
            <a:off x="0" y="52709"/>
            <a:ext cx="3419237" cy="3413767"/>
            <a:chOff x="0" y="0"/>
            <a:chExt cx="6350000" cy="6339840"/>
          </a:xfrm>
        </p:grpSpPr>
        <p:sp>
          <p:nvSpPr>
            <p:cNvPr id="4" name="Freeform 4"/>
            <p:cNvSpPr/>
            <p:nvPr/>
          </p:nvSpPr>
          <p:spPr>
            <a:xfrm>
              <a:off x="0" y="0"/>
              <a:ext cx="6350000" cy="6339840"/>
            </a:xfrm>
            <a:custGeom>
              <a:avLst/>
              <a:gdLst/>
              <a:ahLst/>
              <a:cxnLst/>
              <a:rect l="l" t="t" r="r" b="b"/>
              <a:pathLst>
                <a:path w="6350000" h="6339840">
                  <a:moveTo>
                    <a:pt x="6350000" y="6339840"/>
                  </a:moveTo>
                  <a:lnTo>
                    <a:pt x="0" y="6339840"/>
                  </a:lnTo>
                  <a:lnTo>
                    <a:pt x="0" y="0"/>
                  </a:lnTo>
                  <a:close/>
                </a:path>
              </a:pathLst>
            </a:custGeom>
            <a:solidFill>
              <a:srgbClr val="F2F0F4">
                <a:alpha val="84705"/>
              </a:srgbClr>
            </a:solidFill>
          </p:spPr>
        </p:sp>
      </p:grpSp>
      <p:grpSp>
        <p:nvGrpSpPr>
          <p:cNvPr id="5" name="Group 5"/>
          <p:cNvGrpSpPr/>
          <p:nvPr/>
        </p:nvGrpSpPr>
        <p:grpSpPr>
          <a:xfrm rot="-10800000">
            <a:off x="-2110659" y="-189185"/>
            <a:ext cx="4221318" cy="3655661"/>
            <a:chOff x="0" y="0"/>
            <a:chExt cx="6350000" cy="5499100"/>
          </a:xfrm>
        </p:grpSpPr>
        <p:sp>
          <p:nvSpPr>
            <p:cNvPr id="6" name="Freeform 6"/>
            <p:cNvSpPr/>
            <p:nvPr/>
          </p:nvSpPr>
          <p:spPr>
            <a:xfrm>
              <a:off x="0" y="0"/>
              <a:ext cx="6350000" cy="5499100"/>
            </a:xfrm>
            <a:custGeom>
              <a:avLst/>
              <a:gdLst/>
              <a:ahLst/>
              <a:cxnLst/>
              <a:rect l="l" t="t" r="r" b="b"/>
              <a:pathLst>
                <a:path w="6350000" h="5499100">
                  <a:moveTo>
                    <a:pt x="0" y="5499100"/>
                  </a:moveTo>
                  <a:lnTo>
                    <a:pt x="3175000" y="0"/>
                  </a:lnTo>
                  <a:lnTo>
                    <a:pt x="6350000" y="5499100"/>
                  </a:lnTo>
                  <a:close/>
                </a:path>
              </a:pathLst>
            </a:custGeom>
            <a:solidFill>
              <a:srgbClr val="CF3338"/>
            </a:solidFill>
          </p:spPr>
        </p:sp>
      </p:grpSp>
      <p:sp>
        <p:nvSpPr>
          <p:cNvPr id="7" name="TextBox 7"/>
          <p:cNvSpPr txBox="1"/>
          <p:nvPr/>
        </p:nvSpPr>
        <p:spPr>
          <a:xfrm>
            <a:off x="2110659" y="435320"/>
            <a:ext cx="15772737" cy="1095300"/>
          </a:xfrm>
          <a:prstGeom prst="rect">
            <a:avLst/>
          </a:prstGeom>
        </p:spPr>
        <p:txBody>
          <a:bodyPr lIns="0" tIns="0" rIns="0" bIns="0" rtlCol="0" anchor="t">
            <a:spAutoFit/>
          </a:bodyPr>
          <a:lstStyle/>
          <a:p>
            <a:pPr algn="r">
              <a:lnSpc>
                <a:spcPts val="9100"/>
              </a:lnSpc>
            </a:pPr>
            <a:r>
              <a:rPr lang="en-US" sz="6500" b="1" spc="195" dirty="0">
                <a:solidFill>
                  <a:srgbClr val="F2F0F4"/>
                </a:solidFill>
                <a:latin typeface="League Spartan Italics"/>
              </a:rPr>
              <a:t>What did we do before Power Query?</a:t>
            </a:r>
          </a:p>
        </p:txBody>
      </p:sp>
      <p:pic>
        <p:nvPicPr>
          <p:cNvPr id="8" name="Picture 8"/>
          <p:cNvPicPr>
            <a:picLocks noChangeAspect="1"/>
          </p:cNvPicPr>
          <p:nvPr/>
        </p:nvPicPr>
        <p:blipFill>
          <a:blip r:embed="rId3"/>
          <a:srcRect b="44190"/>
          <a:stretch>
            <a:fillRect/>
          </a:stretch>
        </p:blipFill>
        <p:spPr>
          <a:xfrm>
            <a:off x="16095120" y="9265255"/>
            <a:ext cx="2013122" cy="823680"/>
          </a:xfrm>
          <a:prstGeom prst="rect">
            <a:avLst/>
          </a:prstGeom>
        </p:spPr>
      </p:pic>
      <p:sp>
        <p:nvSpPr>
          <p:cNvPr id="9" name="TextBox 8">
            <a:extLst>
              <a:ext uri="{FF2B5EF4-FFF2-40B4-BE49-F238E27FC236}">
                <a16:creationId xmlns:a16="http://schemas.microsoft.com/office/drawing/2014/main" id="{70F8E36B-5389-41E7-BBDB-BE061BE6D012}"/>
              </a:ext>
            </a:extLst>
          </p:cNvPr>
          <p:cNvSpPr txBox="1"/>
          <p:nvPr/>
        </p:nvSpPr>
        <p:spPr>
          <a:xfrm>
            <a:off x="228600" y="3848100"/>
            <a:ext cx="11353800" cy="1754326"/>
          </a:xfrm>
          <a:prstGeom prst="rect">
            <a:avLst/>
          </a:prstGeom>
          <a:noFill/>
        </p:spPr>
        <p:txBody>
          <a:bodyPr wrap="square" rtlCol="0">
            <a:spAutoFit/>
          </a:bodyPr>
          <a:lstStyle/>
          <a:p>
            <a:pPr marL="571500" indent="-571500">
              <a:buFont typeface="Arial" panose="020B0604020202020204" pitchFamily="34" charset="0"/>
              <a:buChar char="•"/>
            </a:pPr>
            <a:r>
              <a:rPr lang="en-US" sz="3600" dirty="0">
                <a:latin typeface="Gidole" panose="020B0604020202020204" charset="0"/>
              </a:rPr>
              <a:t>File: </a:t>
            </a:r>
            <a:r>
              <a:rPr lang="en-US" sz="3600" dirty="0">
                <a:latin typeface="Roboto Mono" pitchFamily="2" charset="0"/>
                <a:ea typeface="Roboto Mono" pitchFamily="2" charset="0"/>
              </a:rPr>
              <a:t>wholesale-customers.xlsx</a:t>
            </a:r>
          </a:p>
          <a:p>
            <a:pPr marL="571500" indent="-571500">
              <a:buFont typeface="Arial" panose="020B0604020202020204" pitchFamily="34" charset="0"/>
              <a:buChar char="•"/>
            </a:pPr>
            <a:r>
              <a:rPr lang="en-US" sz="3600" dirty="0">
                <a:latin typeface="Gidole" panose="02000503000000000000" pitchFamily="50" charset="0"/>
                <a:ea typeface="Roboto Mono" pitchFamily="2" charset="0"/>
              </a:rPr>
              <a:t>How would you make this data “PivotTable-ready?”</a:t>
            </a:r>
          </a:p>
          <a:p>
            <a:pPr marL="571500" indent="-571500">
              <a:buFont typeface="Arial" panose="020B0604020202020204" pitchFamily="34" charset="0"/>
              <a:buChar char="•"/>
            </a:pPr>
            <a:endParaRPr lang="en-US" sz="3600" dirty="0">
              <a:latin typeface="Gidole" panose="020B0604020202020204" charset="0"/>
            </a:endParaRPr>
          </a:p>
        </p:txBody>
      </p:sp>
    </p:spTree>
    <p:extLst>
      <p:ext uri="{BB962C8B-B14F-4D97-AF65-F5344CB8AC3E}">
        <p14:creationId xmlns:p14="http://schemas.microsoft.com/office/powerpoint/2010/main" val="33853594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8"/>
          <p:cNvPicPr>
            <a:picLocks noChangeAspect="1"/>
          </p:cNvPicPr>
          <p:nvPr/>
        </p:nvPicPr>
        <p:blipFill>
          <a:blip r:embed="rId3"/>
          <a:srcRect/>
          <a:stretch>
            <a:fillRect/>
          </a:stretch>
        </p:blipFill>
        <p:spPr>
          <a:xfrm>
            <a:off x="16459200" y="-99077"/>
            <a:ext cx="2005783" cy="1470490"/>
          </a:xfrm>
          <a:prstGeom prst="rect">
            <a:avLst/>
          </a:prstGeom>
        </p:spPr>
      </p:pic>
      <p:sp>
        <p:nvSpPr>
          <p:cNvPr id="9" name="TextBox 9"/>
          <p:cNvSpPr txBox="1"/>
          <p:nvPr/>
        </p:nvSpPr>
        <p:spPr>
          <a:xfrm>
            <a:off x="838200" y="617118"/>
            <a:ext cx="15631206" cy="1209818"/>
          </a:xfrm>
          <a:prstGeom prst="rect">
            <a:avLst/>
          </a:prstGeom>
        </p:spPr>
        <p:txBody>
          <a:bodyPr wrap="square" lIns="0" tIns="0" rIns="0" bIns="0" rtlCol="0" anchor="t">
            <a:spAutoFit/>
          </a:bodyPr>
          <a:lstStyle/>
          <a:p>
            <a:pPr>
              <a:lnSpc>
                <a:spcPts val="10080"/>
              </a:lnSpc>
              <a:spcBef>
                <a:spcPct val="0"/>
              </a:spcBef>
            </a:pPr>
            <a:r>
              <a:rPr lang="en-US" sz="7200" dirty="0">
                <a:solidFill>
                  <a:srgbClr val="000000"/>
                </a:solidFill>
                <a:latin typeface="Open Sans Extra Bold"/>
              </a:rPr>
              <a:t>QUESTIONS?</a:t>
            </a:r>
          </a:p>
        </p:txBody>
      </p:sp>
      <p:pic>
        <p:nvPicPr>
          <p:cNvPr id="5" name="Picture 6">
            <a:extLst>
              <a:ext uri="{FF2B5EF4-FFF2-40B4-BE49-F238E27FC236}">
                <a16:creationId xmlns:a16="http://schemas.microsoft.com/office/drawing/2014/main" id="{01C401A0-8EBC-47CA-B2DE-F204DE6EEF54}"/>
              </a:ext>
            </a:extLst>
          </p:cNvPr>
          <p:cNvPicPr>
            <a:picLocks noChangeAspect="1"/>
          </p:cNvPicPr>
          <p:nvPr/>
        </p:nvPicPr>
        <p:blipFill>
          <a:blip r:embed="rId4"/>
          <a:srcRect b="44190"/>
          <a:stretch>
            <a:fillRect/>
          </a:stretch>
        </p:blipFill>
        <p:spPr>
          <a:xfrm>
            <a:off x="16095120" y="9265255"/>
            <a:ext cx="2013122" cy="823680"/>
          </a:xfrm>
          <a:prstGeom prst="rect">
            <a:avLst/>
          </a:prstGeom>
        </p:spPr>
      </p:pic>
    </p:spTree>
    <p:extLst>
      <p:ext uri="{BB962C8B-B14F-4D97-AF65-F5344CB8AC3E}">
        <p14:creationId xmlns:p14="http://schemas.microsoft.com/office/powerpoint/2010/main" val="22698511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8"/>
          <p:cNvPicPr>
            <a:picLocks noChangeAspect="1"/>
          </p:cNvPicPr>
          <p:nvPr/>
        </p:nvPicPr>
        <p:blipFill>
          <a:blip r:embed="rId3"/>
          <a:srcRect/>
          <a:stretch>
            <a:fillRect/>
          </a:stretch>
        </p:blipFill>
        <p:spPr>
          <a:xfrm>
            <a:off x="16459200" y="-99077"/>
            <a:ext cx="2005783" cy="1470490"/>
          </a:xfrm>
          <a:prstGeom prst="rect">
            <a:avLst/>
          </a:prstGeom>
        </p:spPr>
      </p:pic>
      <p:sp>
        <p:nvSpPr>
          <p:cNvPr id="9" name="TextBox 9"/>
          <p:cNvSpPr txBox="1"/>
          <p:nvPr/>
        </p:nvSpPr>
        <p:spPr>
          <a:xfrm>
            <a:off x="838200" y="617118"/>
            <a:ext cx="15631206" cy="1209818"/>
          </a:xfrm>
          <a:prstGeom prst="rect">
            <a:avLst/>
          </a:prstGeom>
        </p:spPr>
        <p:txBody>
          <a:bodyPr wrap="square" lIns="0" tIns="0" rIns="0" bIns="0" rtlCol="0" anchor="t">
            <a:spAutoFit/>
          </a:bodyPr>
          <a:lstStyle/>
          <a:p>
            <a:pPr>
              <a:lnSpc>
                <a:spcPts val="10080"/>
              </a:lnSpc>
              <a:spcBef>
                <a:spcPct val="0"/>
              </a:spcBef>
            </a:pPr>
            <a:r>
              <a:rPr lang="en-US" sz="7200" dirty="0">
                <a:solidFill>
                  <a:srgbClr val="000000"/>
                </a:solidFill>
                <a:latin typeface="Open Sans Extra Bold"/>
              </a:rPr>
              <a:t>DEMO: PROFILING DATA</a:t>
            </a:r>
          </a:p>
        </p:txBody>
      </p:sp>
      <p:pic>
        <p:nvPicPr>
          <p:cNvPr id="5" name="Picture 6">
            <a:extLst>
              <a:ext uri="{FF2B5EF4-FFF2-40B4-BE49-F238E27FC236}">
                <a16:creationId xmlns:a16="http://schemas.microsoft.com/office/drawing/2014/main" id="{01C401A0-8EBC-47CA-B2DE-F204DE6EEF54}"/>
              </a:ext>
            </a:extLst>
          </p:cNvPr>
          <p:cNvPicPr>
            <a:picLocks noChangeAspect="1"/>
          </p:cNvPicPr>
          <p:nvPr/>
        </p:nvPicPr>
        <p:blipFill>
          <a:blip r:embed="rId4"/>
          <a:srcRect b="44190"/>
          <a:stretch>
            <a:fillRect/>
          </a:stretch>
        </p:blipFill>
        <p:spPr>
          <a:xfrm>
            <a:off x="16095120" y="9265255"/>
            <a:ext cx="2013122" cy="823680"/>
          </a:xfrm>
          <a:prstGeom prst="rect">
            <a:avLst/>
          </a:prstGeom>
        </p:spPr>
      </p:pic>
      <p:sp>
        <p:nvSpPr>
          <p:cNvPr id="2" name="TextBox 1">
            <a:extLst>
              <a:ext uri="{FF2B5EF4-FFF2-40B4-BE49-F238E27FC236}">
                <a16:creationId xmlns:a16="http://schemas.microsoft.com/office/drawing/2014/main" id="{DA7E4D39-AF17-46FE-A0C7-071D1DD526E8}"/>
              </a:ext>
            </a:extLst>
          </p:cNvPr>
          <p:cNvSpPr txBox="1"/>
          <p:nvPr/>
        </p:nvSpPr>
        <p:spPr>
          <a:xfrm>
            <a:off x="857250" y="1943100"/>
            <a:ext cx="12877800" cy="2554545"/>
          </a:xfrm>
          <a:prstGeom prst="rect">
            <a:avLst/>
          </a:prstGeom>
          <a:noFill/>
        </p:spPr>
        <p:txBody>
          <a:bodyPr wrap="square" rtlCol="0">
            <a:spAutoFit/>
          </a:bodyPr>
          <a:lstStyle/>
          <a:p>
            <a:pPr marL="571500" indent="-571500">
              <a:buFont typeface="Arial" panose="020B0604020202020204" pitchFamily="34" charset="0"/>
              <a:buChar char="•"/>
            </a:pPr>
            <a:r>
              <a:rPr lang="en-US" sz="4000" dirty="0">
                <a:latin typeface="Gidole" panose="02000503000000000000" pitchFamily="50" charset="0"/>
              </a:rPr>
              <a:t>File: </a:t>
            </a:r>
            <a:r>
              <a:rPr lang="en-US" sz="4000" dirty="0">
                <a:latin typeface="Roboto Mono" pitchFamily="2" charset="0"/>
                <a:ea typeface="Roboto Mono" pitchFamily="2" charset="0"/>
              </a:rPr>
              <a:t>star.xlsx</a:t>
            </a:r>
          </a:p>
          <a:p>
            <a:pPr marL="571500" indent="-571500">
              <a:buFont typeface="Arial" panose="020B0604020202020204" pitchFamily="34" charset="0"/>
              <a:buChar char="•"/>
            </a:pPr>
            <a:r>
              <a:rPr lang="en-US" sz="4000" dirty="0">
                <a:latin typeface="Gidole" panose="02000503000000000000" pitchFamily="50" charset="0"/>
                <a:ea typeface="Roboto Mono" pitchFamily="2" charset="0"/>
              </a:rPr>
              <a:t>Load into Power Query</a:t>
            </a:r>
          </a:p>
          <a:p>
            <a:pPr marL="571500" indent="-571500">
              <a:buFont typeface="Arial" panose="020B0604020202020204" pitchFamily="34" charset="0"/>
              <a:buChar char="•"/>
            </a:pPr>
            <a:r>
              <a:rPr lang="en-US" sz="4000" dirty="0">
                <a:latin typeface="Gidole" panose="02000503000000000000" pitchFamily="50" charset="0"/>
                <a:ea typeface="Roboto Mono" pitchFamily="2" charset="0"/>
              </a:rPr>
              <a:t>Explore via Data Preview</a:t>
            </a:r>
          </a:p>
          <a:p>
            <a:pPr marL="571500" indent="-571500">
              <a:buFont typeface="Arial" panose="020B0604020202020204" pitchFamily="34" charset="0"/>
              <a:buChar char="•"/>
            </a:pPr>
            <a:r>
              <a:rPr lang="en-US" sz="4000" i="1" dirty="0">
                <a:latin typeface="Gidole" panose="02000503000000000000" pitchFamily="50" charset="0"/>
                <a:ea typeface="Roboto Mono" pitchFamily="2" charset="0"/>
              </a:rPr>
              <a:t>Refer to demo notes</a:t>
            </a:r>
          </a:p>
        </p:txBody>
      </p:sp>
    </p:spTree>
    <p:extLst>
      <p:ext uri="{BB962C8B-B14F-4D97-AF65-F5344CB8AC3E}">
        <p14:creationId xmlns:p14="http://schemas.microsoft.com/office/powerpoint/2010/main" val="19010097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8"/>
          <p:cNvPicPr>
            <a:picLocks noChangeAspect="1"/>
          </p:cNvPicPr>
          <p:nvPr/>
        </p:nvPicPr>
        <p:blipFill>
          <a:blip r:embed="rId3"/>
          <a:srcRect/>
          <a:stretch>
            <a:fillRect/>
          </a:stretch>
        </p:blipFill>
        <p:spPr>
          <a:xfrm>
            <a:off x="16459200" y="-99077"/>
            <a:ext cx="2005783" cy="1470490"/>
          </a:xfrm>
          <a:prstGeom prst="rect">
            <a:avLst/>
          </a:prstGeom>
        </p:spPr>
      </p:pic>
      <p:sp>
        <p:nvSpPr>
          <p:cNvPr id="9" name="TextBox 9"/>
          <p:cNvSpPr txBox="1"/>
          <p:nvPr/>
        </p:nvSpPr>
        <p:spPr>
          <a:xfrm>
            <a:off x="838200" y="617118"/>
            <a:ext cx="15631206" cy="1209818"/>
          </a:xfrm>
          <a:prstGeom prst="rect">
            <a:avLst/>
          </a:prstGeom>
        </p:spPr>
        <p:txBody>
          <a:bodyPr wrap="square" lIns="0" tIns="0" rIns="0" bIns="0" rtlCol="0" anchor="t">
            <a:spAutoFit/>
          </a:bodyPr>
          <a:lstStyle/>
          <a:p>
            <a:pPr>
              <a:lnSpc>
                <a:spcPts val="10080"/>
              </a:lnSpc>
              <a:spcBef>
                <a:spcPct val="0"/>
              </a:spcBef>
            </a:pPr>
            <a:r>
              <a:rPr lang="en-US" sz="7200" dirty="0">
                <a:solidFill>
                  <a:srgbClr val="000000"/>
                </a:solidFill>
                <a:latin typeface="Open Sans Extra Bold"/>
              </a:rPr>
              <a:t>DEMO: MANIPULATING ROWS</a:t>
            </a:r>
          </a:p>
        </p:txBody>
      </p:sp>
      <p:pic>
        <p:nvPicPr>
          <p:cNvPr id="5" name="Picture 6">
            <a:extLst>
              <a:ext uri="{FF2B5EF4-FFF2-40B4-BE49-F238E27FC236}">
                <a16:creationId xmlns:a16="http://schemas.microsoft.com/office/drawing/2014/main" id="{01C401A0-8EBC-47CA-B2DE-F204DE6EEF54}"/>
              </a:ext>
            </a:extLst>
          </p:cNvPr>
          <p:cNvPicPr>
            <a:picLocks noChangeAspect="1"/>
          </p:cNvPicPr>
          <p:nvPr/>
        </p:nvPicPr>
        <p:blipFill>
          <a:blip r:embed="rId4"/>
          <a:srcRect b="44190"/>
          <a:stretch>
            <a:fillRect/>
          </a:stretch>
        </p:blipFill>
        <p:spPr>
          <a:xfrm>
            <a:off x="16095120" y="9265255"/>
            <a:ext cx="2013122" cy="823680"/>
          </a:xfrm>
          <a:prstGeom prst="rect">
            <a:avLst/>
          </a:prstGeom>
        </p:spPr>
      </p:pic>
      <p:sp>
        <p:nvSpPr>
          <p:cNvPr id="2" name="TextBox 1">
            <a:extLst>
              <a:ext uri="{FF2B5EF4-FFF2-40B4-BE49-F238E27FC236}">
                <a16:creationId xmlns:a16="http://schemas.microsoft.com/office/drawing/2014/main" id="{DA7E4D39-AF17-46FE-A0C7-071D1DD526E8}"/>
              </a:ext>
            </a:extLst>
          </p:cNvPr>
          <p:cNvSpPr txBox="1"/>
          <p:nvPr/>
        </p:nvSpPr>
        <p:spPr>
          <a:xfrm>
            <a:off x="857250" y="1943100"/>
            <a:ext cx="12877800" cy="707886"/>
          </a:xfrm>
          <a:prstGeom prst="rect">
            <a:avLst/>
          </a:prstGeom>
          <a:noFill/>
        </p:spPr>
        <p:txBody>
          <a:bodyPr wrap="square" rtlCol="0">
            <a:spAutoFit/>
          </a:bodyPr>
          <a:lstStyle/>
          <a:p>
            <a:pPr marL="571500" indent="-571500">
              <a:buFont typeface="Arial" panose="020B0604020202020204" pitchFamily="34" charset="0"/>
              <a:buChar char="•"/>
            </a:pPr>
            <a:r>
              <a:rPr lang="en-US" sz="4000" dirty="0">
                <a:latin typeface="Gidole" panose="02000503000000000000" pitchFamily="50" charset="0"/>
              </a:rPr>
              <a:t>File: </a:t>
            </a:r>
            <a:r>
              <a:rPr lang="en-US" sz="4000" dirty="0">
                <a:latin typeface="Roboto Mono" pitchFamily="2" charset="0"/>
                <a:ea typeface="Roboto Mono" pitchFamily="2" charset="0"/>
              </a:rPr>
              <a:t>office-rsvps.xlsx</a:t>
            </a:r>
          </a:p>
        </p:txBody>
      </p:sp>
    </p:spTree>
    <p:extLst>
      <p:ext uri="{BB962C8B-B14F-4D97-AF65-F5344CB8AC3E}">
        <p14:creationId xmlns:p14="http://schemas.microsoft.com/office/powerpoint/2010/main" val="7379502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0" y="-56390"/>
            <a:ext cx="10283741" cy="10399781"/>
          </a:xfrm>
          <a:prstGeom prst="rect">
            <a:avLst/>
          </a:prstGeom>
          <a:solidFill>
            <a:srgbClr val="CF3338"/>
          </a:solidFill>
        </p:spPr>
      </p:sp>
      <p:grpSp>
        <p:nvGrpSpPr>
          <p:cNvPr id="3" name="Group 3"/>
          <p:cNvGrpSpPr/>
          <p:nvPr/>
        </p:nvGrpSpPr>
        <p:grpSpPr>
          <a:xfrm rot="5400000">
            <a:off x="9957" y="-9957"/>
            <a:ext cx="10263828" cy="10283741"/>
            <a:chOff x="0" y="0"/>
            <a:chExt cx="6350000" cy="6339840"/>
          </a:xfrm>
        </p:grpSpPr>
        <p:sp>
          <p:nvSpPr>
            <p:cNvPr id="4" name="Freeform 4"/>
            <p:cNvSpPr/>
            <p:nvPr/>
          </p:nvSpPr>
          <p:spPr>
            <a:xfrm>
              <a:off x="0" y="0"/>
              <a:ext cx="6350000" cy="6339840"/>
            </a:xfrm>
            <a:custGeom>
              <a:avLst/>
              <a:gdLst/>
              <a:ahLst/>
              <a:cxnLst/>
              <a:rect l="l" t="t" r="r" b="b"/>
              <a:pathLst>
                <a:path w="6350000" h="6339840">
                  <a:moveTo>
                    <a:pt x="6350000" y="6339840"/>
                  </a:moveTo>
                  <a:lnTo>
                    <a:pt x="0" y="6339840"/>
                  </a:lnTo>
                  <a:lnTo>
                    <a:pt x="0" y="0"/>
                  </a:lnTo>
                  <a:close/>
                </a:path>
              </a:pathLst>
            </a:custGeom>
            <a:solidFill>
              <a:srgbClr val="3D3935">
                <a:alpha val="19607"/>
              </a:srgbClr>
            </a:solidFill>
          </p:spPr>
        </p:sp>
      </p:grpSp>
      <p:sp>
        <p:nvSpPr>
          <p:cNvPr id="5" name="TextBox 5"/>
          <p:cNvSpPr txBox="1"/>
          <p:nvPr/>
        </p:nvSpPr>
        <p:spPr>
          <a:xfrm>
            <a:off x="1329711" y="2960593"/>
            <a:ext cx="7624318" cy="1690784"/>
          </a:xfrm>
          <a:prstGeom prst="rect">
            <a:avLst/>
          </a:prstGeom>
        </p:spPr>
        <p:txBody>
          <a:bodyPr lIns="0" tIns="0" rIns="0" bIns="0" rtlCol="0" anchor="t">
            <a:spAutoFit/>
          </a:bodyPr>
          <a:lstStyle/>
          <a:p>
            <a:pPr marL="457200" indent="-457200">
              <a:lnSpc>
                <a:spcPts val="4522"/>
              </a:lnSpc>
              <a:buFont typeface="Arial" panose="020B0604020202020204" pitchFamily="34" charset="0"/>
              <a:buChar char="•"/>
            </a:pPr>
            <a:r>
              <a:rPr lang="en-US" sz="3400" spc="340" dirty="0">
                <a:solidFill>
                  <a:schemeClr val="bg1"/>
                </a:solidFill>
                <a:latin typeface="Gidole"/>
              </a:rPr>
              <a:t>Learn more and connect at </a:t>
            </a:r>
            <a:r>
              <a:rPr lang="en-US" sz="3400" spc="340" dirty="0">
                <a:solidFill>
                  <a:schemeClr val="bg1"/>
                </a:solidFill>
                <a:latin typeface="Gidole"/>
                <a:hlinkClick r:id="rId3">
                  <a:extLst>
                    <a:ext uri="{A12FA001-AC4F-418D-AE19-62706E023703}">
                      <ahyp:hlinkClr xmlns:ahyp="http://schemas.microsoft.com/office/drawing/2018/hyperlinkcolor" val="tx"/>
                    </a:ext>
                  </a:extLst>
                </a:hlinkClick>
              </a:rPr>
              <a:t>https://stringfestanalytics.com/click-and-clean-pq-workshop/</a:t>
            </a:r>
            <a:r>
              <a:rPr lang="en-US" sz="3400" spc="340" dirty="0">
                <a:solidFill>
                  <a:schemeClr val="bg1"/>
                </a:solidFill>
                <a:latin typeface="Gidole"/>
              </a:rPr>
              <a:t> </a:t>
            </a:r>
            <a:r>
              <a:rPr lang="en-US" sz="3400" spc="340" dirty="0">
                <a:solidFill>
                  <a:srgbClr val="F2F0F4"/>
                </a:solidFill>
                <a:latin typeface="Gidole"/>
              </a:rPr>
              <a:t> </a:t>
            </a:r>
          </a:p>
        </p:txBody>
      </p:sp>
      <p:sp>
        <p:nvSpPr>
          <p:cNvPr id="6" name="TextBox 6"/>
          <p:cNvSpPr txBox="1"/>
          <p:nvPr/>
        </p:nvSpPr>
        <p:spPr>
          <a:xfrm rot="5400000">
            <a:off x="15031804" y="6973654"/>
            <a:ext cx="3734903" cy="834390"/>
          </a:xfrm>
          <a:prstGeom prst="rect">
            <a:avLst/>
          </a:prstGeom>
        </p:spPr>
        <p:txBody>
          <a:bodyPr lIns="0" tIns="0" rIns="0" bIns="0" rtlCol="0" anchor="t">
            <a:spAutoFit/>
          </a:bodyPr>
          <a:lstStyle/>
          <a:p>
            <a:pPr algn="r">
              <a:lnSpc>
                <a:spcPts val="3359"/>
              </a:lnSpc>
            </a:pPr>
            <a:r>
              <a:rPr lang="en-US" sz="2400" spc="192">
                <a:solidFill>
                  <a:srgbClr val="F2F0F4"/>
                </a:solidFill>
                <a:latin typeface="Gidole"/>
              </a:rPr>
              <a:t>Human Centered Design • MDLS 2020</a:t>
            </a:r>
          </a:p>
        </p:txBody>
      </p:sp>
      <p:pic>
        <p:nvPicPr>
          <p:cNvPr id="7" name="Picture 7"/>
          <p:cNvPicPr>
            <a:picLocks noChangeAspect="1"/>
          </p:cNvPicPr>
          <p:nvPr/>
        </p:nvPicPr>
        <p:blipFill>
          <a:blip r:embed="rId4"/>
          <a:srcRect/>
          <a:stretch>
            <a:fillRect/>
          </a:stretch>
        </p:blipFill>
        <p:spPr>
          <a:xfrm>
            <a:off x="16100583" y="9258300"/>
            <a:ext cx="2005783" cy="1470490"/>
          </a:xfrm>
          <a:prstGeom prst="rect">
            <a:avLst/>
          </a:prstGeom>
        </p:spPr>
      </p:pic>
      <p:sp>
        <p:nvSpPr>
          <p:cNvPr id="9" name="TextBox 9"/>
          <p:cNvSpPr txBox="1"/>
          <p:nvPr/>
        </p:nvSpPr>
        <p:spPr>
          <a:xfrm>
            <a:off x="657572" y="942975"/>
            <a:ext cx="8486428" cy="1485663"/>
          </a:xfrm>
          <a:prstGeom prst="rect">
            <a:avLst/>
          </a:prstGeom>
        </p:spPr>
        <p:txBody>
          <a:bodyPr lIns="0" tIns="0" rIns="0" bIns="0" rtlCol="0" anchor="t">
            <a:spAutoFit/>
          </a:bodyPr>
          <a:lstStyle/>
          <a:p>
            <a:pPr>
              <a:lnSpc>
                <a:spcPts val="5880"/>
              </a:lnSpc>
              <a:spcBef>
                <a:spcPct val="0"/>
              </a:spcBef>
            </a:pPr>
            <a:r>
              <a:rPr lang="en-US" sz="4200" dirty="0">
                <a:solidFill>
                  <a:srgbClr val="FFFFFF"/>
                </a:solidFill>
                <a:latin typeface="League Spartan"/>
              </a:rPr>
              <a:t>Power Query corporate training</a:t>
            </a:r>
          </a:p>
        </p:txBody>
      </p:sp>
      <p:pic>
        <p:nvPicPr>
          <p:cNvPr id="10" name="Picture 9" descr="Text&#10;&#10;Description automatically generated">
            <a:extLst>
              <a:ext uri="{FF2B5EF4-FFF2-40B4-BE49-F238E27FC236}">
                <a16:creationId xmlns:a16="http://schemas.microsoft.com/office/drawing/2014/main" id="{E63B4FF6-BF88-4463-8657-7F5CDE66BB1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1094686" y="752926"/>
            <a:ext cx="6336807" cy="8200574"/>
          </a:xfrm>
          <a:prstGeom prst="rect">
            <a:avLst/>
          </a:prstGeom>
        </p:spPr>
      </p:pic>
    </p:spTree>
    <p:extLst>
      <p:ext uri="{BB962C8B-B14F-4D97-AF65-F5344CB8AC3E}">
        <p14:creationId xmlns:p14="http://schemas.microsoft.com/office/powerpoint/2010/main" val="39871804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0" y="-56390"/>
            <a:ext cx="10283741" cy="10399781"/>
          </a:xfrm>
          <a:prstGeom prst="rect">
            <a:avLst/>
          </a:prstGeom>
          <a:solidFill>
            <a:srgbClr val="CF3338"/>
          </a:solidFill>
        </p:spPr>
      </p:sp>
      <p:grpSp>
        <p:nvGrpSpPr>
          <p:cNvPr id="3" name="Group 3"/>
          <p:cNvGrpSpPr/>
          <p:nvPr/>
        </p:nvGrpSpPr>
        <p:grpSpPr>
          <a:xfrm rot="5400000">
            <a:off x="9957" y="-9957"/>
            <a:ext cx="10263828" cy="10283741"/>
            <a:chOff x="0" y="0"/>
            <a:chExt cx="6350000" cy="6339840"/>
          </a:xfrm>
        </p:grpSpPr>
        <p:sp>
          <p:nvSpPr>
            <p:cNvPr id="4" name="Freeform 4"/>
            <p:cNvSpPr/>
            <p:nvPr/>
          </p:nvSpPr>
          <p:spPr>
            <a:xfrm>
              <a:off x="0" y="0"/>
              <a:ext cx="6350000" cy="6339840"/>
            </a:xfrm>
            <a:custGeom>
              <a:avLst/>
              <a:gdLst/>
              <a:ahLst/>
              <a:cxnLst/>
              <a:rect l="l" t="t" r="r" b="b"/>
              <a:pathLst>
                <a:path w="6350000" h="6339840">
                  <a:moveTo>
                    <a:pt x="6350000" y="6339840"/>
                  </a:moveTo>
                  <a:lnTo>
                    <a:pt x="0" y="6339840"/>
                  </a:lnTo>
                  <a:lnTo>
                    <a:pt x="0" y="0"/>
                  </a:lnTo>
                  <a:close/>
                </a:path>
              </a:pathLst>
            </a:custGeom>
            <a:solidFill>
              <a:srgbClr val="3D3935">
                <a:alpha val="19607"/>
              </a:srgbClr>
            </a:solidFill>
          </p:spPr>
        </p:sp>
      </p:grpSp>
      <p:sp>
        <p:nvSpPr>
          <p:cNvPr id="5" name="TextBox 5"/>
          <p:cNvSpPr txBox="1"/>
          <p:nvPr/>
        </p:nvSpPr>
        <p:spPr>
          <a:xfrm>
            <a:off x="1329711" y="2678451"/>
            <a:ext cx="7624318" cy="1113703"/>
          </a:xfrm>
          <a:prstGeom prst="rect">
            <a:avLst/>
          </a:prstGeom>
        </p:spPr>
        <p:txBody>
          <a:bodyPr lIns="0" tIns="0" rIns="0" bIns="0" rtlCol="0" anchor="t">
            <a:spAutoFit/>
          </a:bodyPr>
          <a:lstStyle/>
          <a:p>
            <a:pPr marL="457200" indent="-457200">
              <a:lnSpc>
                <a:spcPts val="4522"/>
              </a:lnSpc>
              <a:buFont typeface="Arial" panose="020B0604020202020204" pitchFamily="34" charset="0"/>
              <a:buChar char="•"/>
            </a:pPr>
            <a:r>
              <a:rPr lang="en-US" sz="3400" spc="340" dirty="0">
                <a:solidFill>
                  <a:srgbClr val="F2F0F4"/>
                </a:solidFill>
                <a:latin typeface="Gidole"/>
              </a:rPr>
              <a:t>Download: </a:t>
            </a:r>
          </a:p>
          <a:p>
            <a:pPr marL="457200" indent="-457200">
              <a:lnSpc>
                <a:spcPts val="4522"/>
              </a:lnSpc>
              <a:buFont typeface="Arial" panose="020B0604020202020204" pitchFamily="34" charset="0"/>
              <a:buChar char="•"/>
            </a:pPr>
            <a:r>
              <a:rPr lang="en-US" sz="3400" spc="340" dirty="0">
                <a:solidFill>
                  <a:srgbClr val="F2F0F4"/>
                </a:solidFill>
                <a:latin typeface="Gidole"/>
              </a:rPr>
              <a:t>20% off with promocode PDQ</a:t>
            </a:r>
          </a:p>
        </p:txBody>
      </p:sp>
      <p:sp>
        <p:nvSpPr>
          <p:cNvPr id="6" name="TextBox 6"/>
          <p:cNvSpPr txBox="1"/>
          <p:nvPr/>
        </p:nvSpPr>
        <p:spPr>
          <a:xfrm rot="5400000">
            <a:off x="15031804" y="6973654"/>
            <a:ext cx="3734903" cy="834390"/>
          </a:xfrm>
          <a:prstGeom prst="rect">
            <a:avLst/>
          </a:prstGeom>
        </p:spPr>
        <p:txBody>
          <a:bodyPr lIns="0" tIns="0" rIns="0" bIns="0" rtlCol="0" anchor="t">
            <a:spAutoFit/>
          </a:bodyPr>
          <a:lstStyle/>
          <a:p>
            <a:pPr algn="r">
              <a:lnSpc>
                <a:spcPts val="3359"/>
              </a:lnSpc>
            </a:pPr>
            <a:r>
              <a:rPr lang="en-US" sz="2400" spc="192">
                <a:solidFill>
                  <a:srgbClr val="F2F0F4"/>
                </a:solidFill>
                <a:latin typeface="Gidole"/>
              </a:rPr>
              <a:t>Human Centered Design • MDLS 2020</a:t>
            </a:r>
          </a:p>
        </p:txBody>
      </p:sp>
      <p:pic>
        <p:nvPicPr>
          <p:cNvPr id="7" name="Picture 7"/>
          <p:cNvPicPr>
            <a:picLocks noChangeAspect="1"/>
          </p:cNvPicPr>
          <p:nvPr/>
        </p:nvPicPr>
        <p:blipFill>
          <a:blip r:embed="rId3"/>
          <a:srcRect/>
          <a:stretch>
            <a:fillRect/>
          </a:stretch>
        </p:blipFill>
        <p:spPr>
          <a:xfrm>
            <a:off x="16100583" y="9258300"/>
            <a:ext cx="2005783" cy="1470490"/>
          </a:xfrm>
          <a:prstGeom prst="rect">
            <a:avLst/>
          </a:prstGeom>
        </p:spPr>
      </p:pic>
      <p:sp>
        <p:nvSpPr>
          <p:cNvPr id="9" name="TextBox 9"/>
          <p:cNvSpPr txBox="1"/>
          <p:nvPr/>
        </p:nvSpPr>
        <p:spPr>
          <a:xfrm>
            <a:off x="657572" y="942975"/>
            <a:ext cx="8486428" cy="1485663"/>
          </a:xfrm>
          <a:prstGeom prst="rect">
            <a:avLst/>
          </a:prstGeom>
        </p:spPr>
        <p:txBody>
          <a:bodyPr lIns="0" tIns="0" rIns="0" bIns="0" rtlCol="0" anchor="t">
            <a:spAutoFit/>
          </a:bodyPr>
          <a:lstStyle/>
          <a:p>
            <a:pPr>
              <a:lnSpc>
                <a:spcPts val="5880"/>
              </a:lnSpc>
              <a:spcBef>
                <a:spcPct val="0"/>
              </a:spcBef>
            </a:pPr>
            <a:r>
              <a:rPr lang="en-US" sz="4200" dirty="0">
                <a:solidFill>
                  <a:srgbClr val="FFFFFF"/>
                </a:solidFill>
                <a:latin typeface="League Spartan"/>
              </a:rPr>
              <a:t>Power Query on-demand training</a:t>
            </a:r>
          </a:p>
        </p:txBody>
      </p:sp>
      <p:sp>
        <p:nvSpPr>
          <p:cNvPr id="8" name="AutoShape 2">
            <a:extLst>
              <a:ext uri="{FF2B5EF4-FFF2-40B4-BE49-F238E27FC236}">
                <a16:creationId xmlns:a16="http://schemas.microsoft.com/office/drawing/2014/main" id="{078BE841-5B19-4E46-ABD2-6B5306E071BD}"/>
              </a:ext>
            </a:extLst>
          </p:cNvPr>
          <p:cNvSpPr>
            <a:spLocks noChangeAspect="1" noChangeArrowheads="1"/>
          </p:cNvSpPr>
          <p:nvPr/>
        </p:nvSpPr>
        <p:spPr bwMode="auto">
          <a:xfrm>
            <a:off x="8991600" y="49911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26" name="Picture 2">
            <a:extLst>
              <a:ext uri="{FF2B5EF4-FFF2-40B4-BE49-F238E27FC236}">
                <a16:creationId xmlns:a16="http://schemas.microsoft.com/office/drawing/2014/main" id="{8E09213A-AB87-F0C6-CFA8-14817A8A4F3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520304" y="942975"/>
            <a:ext cx="7110124" cy="71101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14321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2" name="AutoShape 2"/>
          <p:cNvSpPr/>
          <p:nvPr/>
        </p:nvSpPr>
        <p:spPr>
          <a:xfrm>
            <a:off x="10729852" y="-84575"/>
            <a:ext cx="7747166" cy="10456149"/>
          </a:xfrm>
          <a:prstGeom prst="rect">
            <a:avLst/>
          </a:prstGeom>
          <a:solidFill>
            <a:srgbClr val="CF3338"/>
          </a:solidFill>
        </p:spPr>
      </p:sp>
      <p:grpSp>
        <p:nvGrpSpPr>
          <p:cNvPr id="3" name="Group 3"/>
          <p:cNvGrpSpPr/>
          <p:nvPr/>
        </p:nvGrpSpPr>
        <p:grpSpPr>
          <a:xfrm rot="-10800000">
            <a:off x="10729852" y="0"/>
            <a:ext cx="7558148" cy="10247406"/>
            <a:chOff x="0" y="0"/>
            <a:chExt cx="6350000" cy="6339840"/>
          </a:xfrm>
        </p:grpSpPr>
        <p:sp>
          <p:nvSpPr>
            <p:cNvPr id="4" name="Freeform 4"/>
            <p:cNvSpPr/>
            <p:nvPr/>
          </p:nvSpPr>
          <p:spPr>
            <a:xfrm>
              <a:off x="0" y="0"/>
              <a:ext cx="6350000" cy="6339840"/>
            </a:xfrm>
            <a:custGeom>
              <a:avLst/>
              <a:gdLst/>
              <a:ahLst/>
              <a:cxnLst/>
              <a:rect l="l" t="t" r="r" b="b"/>
              <a:pathLst>
                <a:path w="6350000" h="6339840">
                  <a:moveTo>
                    <a:pt x="6350000" y="6339840"/>
                  </a:moveTo>
                  <a:lnTo>
                    <a:pt x="0" y="6339840"/>
                  </a:lnTo>
                  <a:lnTo>
                    <a:pt x="0" y="0"/>
                  </a:lnTo>
                  <a:close/>
                </a:path>
              </a:pathLst>
            </a:custGeom>
            <a:solidFill>
              <a:srgbClr val="3D3935">
                <a:alpha val="19607"/>
              </a:srgbClr>
            </a:solidFill>
          </p:spPr>
        </p:sp>
      </p:grpSp>
      <p:grpSp>
        <p:nvGrpSpPr>
          <p:cNvPr id="5" name="Group 5"/>
          <p:cNvGrpSpPr/>
          <p:nvPr/>
        </p:nvGrpSpPr>
        <p:grpSpPr>
          <a:xfrm>
            <a:off x="0" y="0"/>
            <a:ext cx="10729852" cy="1889716"/>
            <a:chOff x="0" y="0"/>
            <a:chExt cx="2295968" cy="404360"/>
          </a:xfrm>
        </p:grpSpPr>
        <p:sp>
          <p:nvSpPr>
            <p:cNvPr id="6" name="Freeform 6"/>
            <p:cNvSpPr/>
            <p:nvPr/>
          </p:nvSpPr>
          <p:spPr>
            <a:xfrm>
              <a:off x="0" y="0"/>
              <a:ext cx="2295968" cy="404360"/>
            </a:xfrm>
            <a:custGeom>
              <a:avLst/>
              <a:gdLst/>
              <a:ahLst/>
              <a:cxnLst/>
              <a:rect l="l" t="t" r="r" b="b"/>
              <a:pathLst>
                <a:path w="2295968" h="404360">
                  <a:moveTo>
                    <a:pt x="0" y="0"/>
                  </a:moveTo>
                  <a:lnTo>
                    <a:pt x="2295968" y="0"/>
                  </a:lnTo>
                  <a:lnTo>
                    <a:pt x="2295968" y="404360"/>
                  </a:lnTo>
                  <a:lnTo>
                    <a:pt x="0" y="404360"/>
                  </a:lnTo>
                  <a:close/>
                </a:path>
              </a:pathLst>
            </a:custGeom>
            <a:solidFill>
              <a:srgbClr val="F2F0F4"/>
            </a:solidFill>
          </p:spPr>
        </p:sp>
      </p:grpSp>
      <p:pic>
        <p:nvPicPr>
          <p:cNvPr id="7" name="Picture 7"/>
          <p:cNvPicPr>
            <a:picLocks noChangeAspect="1"/>
          </p:cNvPicPr>
          <p:nvPr/>
        </p:nvPicPr>
        <p:blipFill>
          <a:blip r:embed="rId3"/>
          <a:srcRect/>
          <a:stretch>
            <a:fillRect/>
          </a:stretch>
        </p:blipFill>
        <p:spPr>
          <a:xfrm>
            <a:off x="299312" y="-1283891"/>
            <a:ext cx="6803245" cy="4987629"/>
          </a:xfrm>
          <a:prstGeom prst="rect">
            <a:avLst/>
          </a:prstGeom>
        </p:spPr>
      </p:pic>
      <p:sp>
        <p:nvSpPr>
          <p:cNvPr id="8" name="TextBox 8"/>
          <p:cNvSpPr txBox="1"/>
          <p:nvPr/>
        </p:nvSpPr>
        <p:spPr>
          <a:xfrm>
            <a:off x="1028700" y="2217576"/>
            <a:ext cx="7483394" cy="1143000"/>
          </a:xfrm>
          <a:prstGeom prst="rect">
            <a:avLst/>
          </a:prstGeom>
        </p:spPr>
        <p:txBody>
          <a:bodyPr lIns="0" tIns="0" rIns="0" bIns="0" rtlCol="0" anchor="t">
            <a:spAutoFit/>
          </a:bodyPr>
          <a:lstStyle/>
          <a:p>
            <a:pPr>
              <a:lnSpc>
                <a:spcPts val="9000"/>
              </a:lnSpc>
            </a:pPr>
            <a:r>
              <a:rPr lang="en-US" sz="7500" spc="375" dirty="0">
                <a:solidFill>
                  <a:srgbClr val="F2F0F4"/>
                </a:solidFill>
                <a:latin typeface="League Spartan Bold"/>
              </a:rPr>
              <a:t>LET'S TALK</a:t>
            </a:r>
          </a:p>
        </p:txBody>
      </p:sp>
      <p:sp>
        <p:nvSpPr>
          <p:cNvPr id="9" name="TextBox 9"/>
          <p:cNvSpPr txBox="1"/>
          <p:nvPr/>
        </p:nvSpPr>
        <p:spPr>
          <a:xfrm>
            <a:off x="1028700" y="6776228"/>
            <a:ext cx="7624318" cy="525850"/>
          </a:xfrm>
          <a:prstGeom prst="rect">
            <a:avLst/>
          </a:prstGeom>
        </p:spPr>
        <p:txBody>
          <a:bodyPr lIns="0" tIns="0" rIns="0" bIns="0" rtlCol="0" anchor="t">
            <a:spAutoFit/>
          </a:bodyPr>
          <a:lstStyle/>
          <a:p>
            <a:pPr>
              <a:lnSpc>
                <a:spcPts val="4522"/>
              </a:lnSpc>
            </a:pPr>
            <a:r>
              <a:rPr lang="en-US" sz="3400" spc="340" dirty="0">
                <a:solidFill>
                  <a:srgbClr val="F2F0F4"/>
                </a:solidFill>
                <a:latin typeface="Gidole"/>
              </a:rPr>
              <a:t>WEBSITE</a:t>
            </a:r>
          </a:p>
        </p:txBody>
      </p:sp>
      <p:sp>
        <p:nvSpPr>
          <p:cNvPr id="10" name="TextBox 10"/>
          <p:cNvSpPr txBox="1"/>
          <p:nvPr/>
        </p:nvSpPr>
        <p:spPr>
          <a:xfrm>
            <a:off x="1028700" y="7424888"/>
            <a:ext cx="7624318" cy="514885"/>
          </a:xfrm>
          <a:prstGeom prst="rect">
            <a:avLst/>
          </a:prstGeom>
        </p:spPr>
        <p:txBody>
          <a:bodyPr lIns="0" tIns="0" rIns="0" bIns="0" rtlCol="0" anchor="t">
            <a:spAutoFit/>
          </a:bodyPr>
          <a:lstStyle/>
          <a:p>
            <a:pPr>
              <a:lnSpc>
                <a:spcPts val="4500"/>
              </a:lnSpc>
            </a:pPr>
            <a:r>
              <a:rPr lang="en-US" sz="3000" spc="30" dirty="0">
                <a:solidFill>
                  <a:srgbClr val="F2F0F4"/>
                </a:solidFill>
                <a:latin typeface="Gidole"/>
              </a:rPr>
              <a:t>stringfestanalytics.com</a:t>
            </a:r>
          </a:p>
        </p:txBody>
      </p:sp>
      <p:sp>
        <p:nvSpPr>
          <p:cNvPr id="11" name="TextBox 11"/>
          <p:cNvSpPr txBox="1"/>
          <p:nvPr/>
        </p:nvSpPr>
        <p:spPr>
          <a:xfrm>
            <a:off x="1028700" y="5086350"/>
            <a:ext cx="7624318" cy="525850"/>
          </a:xfrm>
          <a:prstGeom prst="rect">
            <a:avLst/>
          </a:prstGeom>
        </p:spPr>
        <p:txBody>
          <a:bodyPr lIns="0" tIns="0" rIns="0" bIns="0" rtlCol="0" anchor="t">
            <a:spAutoFit/>
          </a:bodyPr>
          <a:lstStyle/>
          <a:p>
            <a:pPr>
              <a:lnSpc>
                <a:spcPts val="4522"/>
              </a:lnSpc>
            </a:pPr>
            <a:r>
              <a:rPr lang="en-US" sz="3400" spc="340" dirty="0">
                <a:solidFill>
                  <a:srgbClr val="F2F0F4"/>
                </a:solidFill>
                <a:latin typeface="Gidole"/>
              </a:rPr>
              <a:t>EMAIL ADDRESS</a:t>
            </a:r>
          </a:p>
        </p:txBody>
      </p:sp>
      <p:sp>
        <p:nvSpPr>
          <p:cNvPr id="12" name="TextBox 12"/>
          <p:cNvSpPr txBox="1"/>
          <p:nvPr/>
        </p:nvSpPr>
        <p:spPr>
          <a:xfrm>
            <a:off x="1028700" y="5706603"/>
            <a:ext cx="7624318" cy="514885"/>
          </a:xfrm>
          <a:prstGeom prst="rect">
            <a:avLst/>
          </a:prstGeom>
        </p:spPr>
        <p:txBody>
          <a:bodyPr lIns="0" tIns="0" rIns="0" bIns="0" rtlCol="0" anchor="t">
            <a:spAutoFit/>
          </a:bodyPr>
          <a:lstStyle/>
          <a:p>
            <a:pPr>
              <a:lnSpc>
                <a:spcPts val="4500"/>
              </a:lnSpc>
            </a:pPr>
            <a:r>
              <a:rPr lang="en-US" sz="3000" spc="30" dirty="0">
                <a:solidFill>
                  <a:srgbClr val="F2F0F4"/>
                </a:solidFill>
                <a:latin typeface="Gidole"/>
              </a:rPr>
              <a:t>george@stringfestanalytics.com</a:t>
            </a:r>
          </a:p>
        </p:txBody>
      </p:sp>
      <p:sp>
        <p:nvSpPr>
          <p:cNvPr id="13" name="TextBox 13"/>
          <p:cNvSpPr txBox="1"/>
          <p:nvPr/>
        </p:nvSpPr>
        <p:spPr>
          <a:xfrm>
            <a:off x="1028700" y="3455244"/>
            <a:ext cx="7624318" cy="572516"/>
          </a:xfrm>
          <a:prstGeom prst="rect">
            <a:avLst/>
          </a:prstGeom>
        </p:spPr>
        <p:txBody>
          <a:bodyPr lIns="0" tIns="0" rIns="0" bIns="0" rtlCol="0" anchor="t">
            <a:spAutoFit/>
          </a:bodyPr>
          <a:lstStyle/>
          <a:p>
            <a:pPr>
              <a:lnSpc>
                <a:spcPts val="4522"/>
              </a:lnSpc>
            </a:pPr>
            <a:r>
              <a:rPr lang="en-US" sz="3400" spc="340">
                <a:solidFill>
                  <a:srgbClr val="F2F0F4"/>
                </a:solidFill>
                <a:latin typeface="Gidole"/>
              </a:rPr>
              <a:t>LINKEDIN</a:t>
            </a:r>
          </a:p>
        </p:txBody>
      </p:sp>
      <p:sp>
        <p:nvSpPr>
          <p:cNvPr id="14" name="TextBox 14"/>
          <p:cNvSpPr txBox="1"/>
          <p:nvPr/>
        </p:nvSpPr>
        <p:spPr>
          <a:xfrm>
            <a:off x="1028700" y="4037855"/>
            <a:ext cx="7624318" cy="561975"/>
          </a:xfrm>
          <a:prstGeom prst="rect">
            <a:avLst/>
          </a:prstGeom>
        </p:spPr>
        <p:txBody>
          <a:bodyPr lIns="0" tIns="0" rIns="0" bIns="0" rtlCol="0" anchor="t">
            <a:spAutoFit/>
          </a:bodyPr>
          <a:lstStyle/>
          <a:p>
            <a:pPr>
              <a:lnSpc>
                <a:spcPts val="4500"/>
              </a:lnSpc>
            </a:pPr>
            <a:r>
              <a:rPr lang="en-US" sz="3000" spc="30">
                <a:solidFill>
                  <a:srgbClr val="F2F0F4"/>
                </a:solidFill>
                <a:latin typeface="Gidole"/>
              </a:rPr>
              <a:t>linkedin.com/in/gjmount</a:t>
            </a:r>
          </a:p>
        </p:txBody>
      </p:sp>
      <p:sp>
        <p:nvSpPr>
          <p:cNvPr id="15" name="TextBox 15"/>
          <p:cNvSpPr txBox="1"/>
          <p:nvPr/>
        </p:nvSpPr>
        <p:spPr>
          <a:xfrm>
            <a:off x="1028700" y="8337238"/>
            <a:ext cx="7624318" cy="525850"/>
          </a:xfrm>
          <a:prstGeom prst="rect">
            <a:avLst/>
          </a:prstGeom>
        </p:spPr>
        <p:txBody>
          <a:bodyPr lIns="0" tIns="0" rIns="0" bIns="0" rtlCol="0" anchor="t">
            <a:spAutoFit/>
          </a:bodyPr>
          <a:lstStyle/>
          <a:p>
            <a:pPr>
              <a:lnSpc>
                <a:spcPts val="4522"/>
              </a:lnSpc>
            </a:pPr>
            <a:r>
              <a:rPr lang="en-US" sz="3400" spc="340" dirty="0">
                <a:solidFill>
                  <a:srgbClr val="F2F0F4"/>
                </a:solidFill>
                <a:latin typeface="Gidole"/>
              </a:rPr>
              <a:t>GITHUB</a:t>
            </a:r>
          </a:p>
        </p:txBody>
      </p:sp>
      <p:sp>
        <p:nvSpPr>
          <p:cNvPr id="16" name="TextBox 16"/>
          <p:cNvSpPr txBox="1"/>
          <p:nvPr/>
        </p:nvSpPr>
        <p:spPr>
          <a:xfrm>
            <a:off x="1028700" y="8924925"/>
            <a:ext cx="7624318" cy="514885"/>
          </a:xfrm>
          <a:prstGeom prst="rect">
            <a:avLst/>
          </a:prstGeom>
        </p:spPr>
        <p:txBody>
          <a:bodyPr lIns="0" tIns="0" rIns="0" bIns="0" rtlCol="0" anchor="t">
            <a:spAutoFit/>
          </a:bodyPr>
          <a:lstStyle/>
          <a:p>
            <a:pPr>
              <a:lnSpc>
                <a:spcPts val="4500"/>
              </a:lnSpc>
            </a:pPr>
            <a:r>
              <a:rPr lang="en-US" sz="3000" spc="30" dirty="0">
                <a:solidFill>
                  <a:srgbClr val="F2F0F4"/>
                </a:solidFill>
                <a:latin typeface="Gidole"/>
              </a:rPr>
              <a:t>github.com/summerofgeorge</a:t>
            </a:r>
          </a:p>
        </p:txBody>
      </p:sp>
      <p:pic>
        <p:nvPicPr>
          <p:cNvPr id="17" name="Picture 17"/>
          <p:cNvPicPr>
            <a:picLocks noChangeAspect="1"/>
          </p:cNvPicPr>
          <p:nvPr/>
        </p:nvPicPr>
        <p:blipFill>
          <a:blip r:embed="rId4"/>
          <a:srcRect/>
          <a:stretch>
            <a:fillRect/>
          </a:stretch>
        </p:blipFill>
        <p:spPr>
          <a:xfrm>
            <a:off x="16100583" y="9258300"/>
            <a:ext cx="2005783" cy="147049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8"/>
          <p:cNvPicPr>
            <a:picLocks noChangeAspect="1"/>
          </p:cNvPicPr>
          <p:nvPr/>
        </p:nvPicPr>
        <p:blipFill>
          <a:blip r:embed="rId3"/>
          <a:srcRect/>
          <a:stretch>
            <a:fillRect/>
          </a:stretch>
        </p:blipFill>
        <p:spPr>
          <a:xfrm>
            <a:off x="16459200" y="-99077"/>
            <a:ext cx="2005783" cy="1470490"/>
          </a:xfrm>
          <a:prstGeom prst="rect">
            <a:avLst/>
          </a:prstGeom>
        </p:spPr>
      </p:pic>
      <p:sp>
        <p:nvSpPr>
          <p:cNvPr id="9" name="TextBox 9"/>
          <p:cNvSpPr txBox="1"/>
          <p:nvPr/>
        </p:nvSpPr>
        <p:spPr>
          <a:xfrm>
            <a:off x="838200" y="617118"/>
            <a:ext cx="15631206" cy="1209818"/>
          </a:xfrm>
          <a:prstGeom prst="rect">
            <a:avLst/>
          </a:prstGeom>
        </p:spPr>
        <p:txBody>
          <a:bodyPr wrap="square" lIns="0" tIns="0" rIns="0" bIns="0" rtlCol="0" anchor="t">
            <a:spAutoFit/>
          </a:bodyPr>
          <a:lstStyle/>
          <a:p>
            <a:pPr>
              <a:lnSpc>
                <a:spcPts val="10080"/>
              </a:lnSpc>
              <a:spcBef>
                <a:spcPct val="0"/>
              </a:spcBef>
            </a:pPr>
            <a:r>
              <a:rPr lang="en-US" sz="7200" dirty="0">
                <a:solidFill>
                  <a:srgbClr val="000000"/>
                </a:solidFill>
                <a:latin typeface="Open Sans Extra Bold"/>
              </a:rPr>
              <a:t>QUESTIONS?</a:t>
            </a:r>
          </a:p>
        </p:txBody>
      </p:sp>
      <p:pic>
        <p:nvPicPr>
          <p:cNvPr id="5" name="Picture 6">
            <a:extLst>
              <a:ext uri="{FF2B5EF4-FFF2-40B4-BE49-F238E27FC236}">
                <a16:creationId xmlns:a16="http://schemas.microsoft.com/office/drawing/2014/main" id="{01C401A0-8EBC-47CA-B2DE-F204DE6EEF54}"/>
              </a:ext>
            </a:extLst>
          </p:cNvPr>
          <p:cNvPicPr>
            <a:picLocks noChangeAspect="1"/>
          </p:cNvPicPr>
          <p:nvPr/>
        </p:nvPicPr>
        <p:blipFill>
          <a:blip r:embed="rId4"/>
          <a:srcRect b="44190"/>
          <a:stretch>
            <a:fillRect/>
          </a:stretch>
        </p:blipFill>
        <p:spPr>
          <a:xfrm>
            <a:off x="16095120" y="9265255"/>
            <a:ext cx="2013122" cy="823680"/>
          </a:xfrm>
          <a:prstGeom prst="rect">
            <a:avLst/>
          </a:prstGeom>
        </p:spPr>
      </p:pic>
      <p:sp>
        <p:nvSpPr>
          <p:cNvPr id="6" name="TextBox 5">
            <a:extLst>
              <a:ext uri="{FF2B5EF4-FFF2-40B4-BE49-F238E27FC236}">
                <a16:creationId xmlns:a16="http://schemas.microsoft.com/office/drawing/2014/main" id="{B72B56F1-579F-4CEC-BF86-0455EEB5C6F1}"/>
              </a:ext>
            </a:extLst>
          </p:cNvPr>
          <p:cNvSpPr txBox="1"/>
          <p:nvPr/>
        </p:nvSpPr>
        <p:spPr>
          <a:xfrm>
            <a:off x="857250" y="1943100"/>
            <a:ext cx="12877800" cy="3785652"/>
          </a:xfrm>
          <a:prstGeom prst="rect">
            <a:avLst/>
          </a:prstGeom>
          <a:noFill/>
        </p:spPr>
        <p:txBody>
          <a:bodyPr wrap="square" rtlCol="0">
            <a:spAutoFit/>
          </a:bodyPr>
          <a:lstStyle/>
          <a:p>
            <a:r>
              <a:rPr lang="en-US" sz="4000" dirty="0">
                <a:latin typeface="Gidole" panose="02000503000000000000" pitchFamily="2" charset="0"/>
                <a:ea typeface="Roboto Mono" pitchFamily="2" charset="0"/>
              </a:rPr>
              <a:t>Thanks for joining! </a:t>
            </a:r>
          </a:p>
          <a:p>
            <a:endParaRPr lang="en-US" sz="4000" dirty="0">
              <a:latin typeface="Gidole" panose="02000503000000000000" pitchFamily="2" charset="0"/>
              <a:ea typeface="Roboto Mono" pitchFamily="2" charset="0"/>
            </a:endParaRPr>
          </a:p>
          <a:p>
            <a:r>
              <a:rPr lang="en-US" sz="4000" dirty="0">
                <a:latin typeface="Gidole" panose="02000503000000000000" pitchFamily="2" charset="0"/>
                <a:ea typeface="Roboto Mono" pitchFamily="2" charset="0"/>
              </a:rPr>
              <a:t>A recap email with recording, survey and more will be coming…</a:t>
            </a:r>
          </a:p>
          <a:p>
            <a:endParaRPr lang="en-US" sz="4000" dirty="0">
              <a:latin typeface="Gidole" panose="02000503000000000000" pitchFamily="2" charset="0"/>
              <a:ea typeface="Roboto Mono" pitchFamily="2" charset="0"/>
            </a:endParaRPr>
          </a:p>
          <a:p>
            <a:r>
              <a:rPr lang="en-US" sz="4000" dirty="0">
                <a:latin typeface="Gidole" panose="02000503000000000000" pitchFamily="2" charset="0"/>
                <a:ea typeface="Roboto Mono" pitchFamily="2" charset="0"/>
              </a:rPr>
              <a:t>The recording stays up </a:t>
            </a:r>
            <a:r>
              <a:rPr lang="en-US" sz="4000">
                <a:latin typeface="Gidole" panose="02000503000000000000" pitchFamily="2" charset="0"/>
                <a:ea typeface="Roboto Mono" pitchFamily="2" charset="0"/>
              </a:rPr>
              <a:t>for seven days!</a:t>
            </a:r>
            <a:endParaRPr lang="en-US" sz="4000" dirty="0">
              <a:latin typeface="Gidole" panose="02000503000000000000" pitchFamily="2" charset="0"/>
              <a:ea typeface="Roboto Mono" pitchFamily="2" charset="0"/>
            </a:endParaRPr>
          </a:p>
        </p:txBody>
      </p:sp>
    </p:spTree>
    <p:extLst>
      <p:ext uri="{BB962C8B-B14F-4D97-AF65-F5344CB8AC3E}">
        <p14:creationId xmlns:p14="http://schemas.microsoft.com/office/powerpoint/2010/main" val="30320959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5400000">
            <a:off x="10728361" y="2727361"/>
            <a:ext cx="7565692" cy="7553587"/>
            <a:chOff x="0" y="0"/>
            <a:chExt cx="6350000" cy="6339840"/>
          </a:xfrm>
        </p:grpSpPr>
        <p:sp>
          <p:nvSpPr>
            <p:cNvPr id="3" name="Freeform 3"/>
            <p:cNvSpPr/>
            <p:nvPr/>
          </p:nvSpPr>
          <p:spPr>
            <a:xfrm>
              <a:off x="0" y="0"/>
              <a:ext cx="6350000" cy="6339840"/>
            </a:xfrm>
            <a:custGeom>
              <a:avLst/>
              <a:gdLst/>
              <a:ahLst/>
              <a:cxnLst/>
              <a:rect l="l" t="t" r="r" b="b"/>
              <a:pathLst>
                <a:path w="6350000" h="6339840">
                  <a:moveTo>
                    <a:pt x="6350000" y="6339840"/>
                  </a:moveTo>
                  <a:lnTo>
                    <a:pt x="0" y="6339840"/>
                  </a:lnTo>
                  <a:lnTo>
                    <a:pt x="0" y="0"/>
                  </a:lnTo>
                  <a:close/>
                </a:path>
              </a:pathLst>
            </a:custGeom>
            <a:solidFill>
              <a:srgbClr val="CF3338"/>
            </a:solidFill>
          </p:spPr>
        </p:sp>
      </p:grpSp>
      <p:grpSp>
        <p:nvGrpSpPr>
          <p:cNvPr id="4" name="Group 4"/>
          <p:cNvGrpSpPr/>
          <p:nvPr/>
        </p:nvGrpSpPr>
        <p:grpSpPr>
          <a:xfrm rot="-10800000">
            <a:off x="15566406" y="5573199"/>
            <a:ext cx="5443189" cy="4713801"/>
            <a:chOff x="0" y="0"/>
            <a:chExt cx="6350000" cy="5499100"/>
          </a:xfrm>
        </p:grpSpPr>
        <p:sp>
          <p:nvSpPr>
            <p:cNvPr id="5" name="Freeform 5"/>
            <p:cNvSpPr/>
            <p:nvPr/>
          </p:nvSpPr>
          <p:spPr>
            <a:xfrm>
              <a:off x="0" y="0"/>
              <a:ext cx="6350000" cy="5499100"/>
            </a:xfrm>
            <a:custGeom>
              <a:avLst/>
              <a:gdLst/>
              <a:ahLst/>
              <a:cxnLst/>
              <a:rect l="l" t="t" r="r" b="b"/>
              <a:pathLst>
                <a:path w="6350000" h="5499100">
                  <a:moveTo>
                    <a:pt x="0" y="5499100"/>
                  </a:moveTo>
                  <a:lnTo>
                    <a:pt x="3175000" y="0"/>
                  </a:lnTo>
                  <a:lnTo>
                    <a:pt x="6350000" y="5499100"/>
                  </a:lnTo>
                  <a:close/>
                </a:path>
              </a:pathLst>
            </a:custGeom>
            <a:solidFill>
              <a:srgbClr val="3D3935"/>
            </a:solidFill>
          </p:spPr>
        </p:sp>
      </p:grpSp>
      <p:sp>
        <p:nvSpPr>
          <p:cNvPr id="6" name="AutoShape 6"/>
          <p:cNvSpPr/>
          <p:nvPr/>
        </p:nvSpPr>
        <p:spPr>
          <a:xfrm>
            <a:off x="9144000" y="2143604"/>
            <a:ext cx="9466400" cy="56192"/>
          </a:xfrm>
          <a:prstGeom prst="rect">
            <a:avLst/>
          </a:prstGeom>
          <a:solidFill>
            <a:srgbClr val="000000"/>
          </a:solidFill>
        </p:spPr>
      </p:sp>
      <p:pic>
        <p:nvPicPr>
          <p:cNvPr id="7" name="Picture 7"/>
          <p:cNvPicPr>
            <a:picLocks noChangeAspect="1"/>
          </p:cNvPicPr>
          <p:nvPr/>
        </p:nvPicPr>
        <p:blipFill>
          <a:blip r:embed="rId3"/>
          <a:srcRect/>
          <a:stretch>
            <a:fillRect/>
          </a:stretch>
        </p:blipFill>
        <p:spPr>
          <a:xfrm>
            <a:off x="16100583" y="9258300"/>
            <a:ext cx="2005783" cy="1470490"/>
          </a:xfrm>
          <a:prstGeom prst="rect">
            <a:avLst/>
          </a:prstGeom>
        </p:spPr>
      </p:pic>
      <p:sp>
        <p:nvSpPr>
          <p:cNvPr id="8" name="TextBox 8"/>
          <p:cNvSpPr txBox="1"/>
          <p:nvPr/>
        </p:nvSpPr>
        <p:spPr>
          <a:xfrm>
            <a:off x="1028700" y="1028700"/>
            <a:ext cx="7567947" cy="1154162"/>
          </a:xfrm>
          <a:prstGeom prst="rect">
            <a:avLst/>
          </a:prstGeom>
        </p:spPr>
        <p:txBody>
          <a:bodyPr lIns="0" tIns="0" rIns="0" bIns="0" rtlCol="0" anchor="t">
            <a:spAutoFit/>
          </a:bodyPr>
          <a:lstStyle/>
          <a:p>
            <a:pPr>
              <a:lnSpc>
                <a:spcPts val="9000"/>
              </a:lnSpc>
            </a:pPr>
            <a:r>
              <a:rPr lang="en-US" sz="7500" spc="375" dirty="0">
                <a:solidFill>
                  <a:srgbClr val="000000"/>
                </a:solidFill>
                <a:latin typeface="League Spartan Bold"/>
              </a:rPr>
              <a:t>OBJECTIVES</a:t>
            </a:r>
          </a:p>
        </p:txBody>
      </p:sp>
      <p:sp>
        <p:nvSpPr>
          <p:cNvPr id="9" name="TextBox 9"/>
          <p:cNvSpPr txBox="1"/>
          <p:nvPr/>
        </p:nvSpPr>
        <p:spPr>
          <a:xfrm rot="-5400000">
            <a:off x="-436430" y="7232974"/>
            <a:ext cx="3650350" cy="400302"/>
          </a:xfrm>
          <a:prstGeom prst="rect">
            <a:avLst/>
          </a:prstGeom>
        </p:spPr>
        <p:txBody>
          <a:bodyPr lIns="0" tIns="0" rIns="0" bIns="0" rtlCol="0" anchor="t">
            <a:spAutoFit/>
          </a:bodyPr>
          <a:lstStyle/>
          <a:p>
            <a:pPr>
              <a:lnSpc>
                <a:spcPts val="3359"/>
              </a:lnSpc>
            </a:pPr>
            <a:r>
              <a:rPr lang="en-US" sz="2400" spc="192" dirty="0">
                <a:solidFill>
                  <a:srgbClr val="000000"/>
                </a:solidFill>
                <a:latin typeface="Gidole"/>
              </a:rPr>
              <a:t>Power Query PDQ!</a:t>
            </a:r>
          </a:p>
        </p:txBody>
      </p:sp>
      <p:sp>
        <p:nvSpPr>
          <p:cNvPr id="10" name="TextBox 10"/>
          <p:cNvSpPr txBox="1"/>
          <p:nvPr/>
        </p:nvSpPr>
        <p:spPr>
          <a:xfrm>
            <a:off x="2819400" y="2400300"/>
            <a:ext cx="9243139" cy="7279493"/>
          </a:xfrm>
          <a:prstGeom prst="rect">
            <a:avLst/>
          </a:prstGeom>
        </p:spPr>
        <p:txBody>
          <a:bodyPr wrap="square" lIns="0" tIns="0" rIns="0" bIns="0" rtlCol="0" anchor="t">
            <a:spAutoFit/>
          </a:bodyPr>
          <a:lstStyle/>
          <a:p>
            <a:pPr marL="457200" indent="-457200">
              <a:lnSpc>
                <a:spcPts val="3750"/>
              </a:lnSpc>
              <a:buFont typeface="Arial" panose="020B0604020202020204" pitchFamily="34" charset="0"/>
              <a:buChar char="•"/>
            </a:pPr>
            <a:r>
              <a:rPr lang="en-US" sz="3000" spc="30" dirty="0">
                <a:solidFill>
                  <a:srgbClr val="000000"/>
                </a:solidFill>
                <a:latin typeface="Gidole"/>
              </a:rPr>
              <a:t>How tables serve as the "missing link" between Excel and Power Query</a:t>
            </a:r>
            <a:br>
              <a:rPr lang="en-US" sz="3000" spc="30" dirty="0">
                <a:solidFill>
                  <a:srgbClr val="000000"/>
                </a:solidFill>
                <a:latin typeface="Gidole"/>
              </a:rPr>
            </a:br>
            <a:endParaRPr lang="en-US" sz="3000" spc="30" dirty="0">
              <a:solidFill>
                <a:srgbClr val="000000"/>
              </a:solidFill>
              <a:latin typeface="Gidole"/>
            </a:endParaRPr>
          </a:p>
          <a:p>
            <a:pPr marL="457200" indent="-457200">
              <a:lnSpc>
                <a:spcPts val="3750"/>
              </a:lnSpc>
              <a:buFont typeface="Arial" panose="020B0604020202020204" pitchFamily="34" charset="0"/>
              <a:buChar char="•"/>
            </a:pPr>
            <a:r>
              <a:rPr lang="en-US" sz="3000" spc="30" dirty="0">
                <a:solidFill>
                  <a:srgbClr val="000000"/>
                </a:solidFill>
                <a:latin typeface="Gidole"/>
              </a:rPr>
              <a:t>How Power Query serves as an "extract, transform, load" tool</a:t>
            </a:r>
            <a:br>
              <a:rPr lang="en-US" sz="3000" spc="30" dirty="0">
                <a:solidFill>
                  <a:srgbClr val="000000"/>
                </a:solidFill>
                <a:latin typeface="Gidole"/>
              </a:rPr>
            </a:br>
            <a:endParaRPr lang="en-US" sz="3000" spc="30" dirty="0">
              <a:solidFill>
                <a:srgbClr val="000000"/>
              </a:solidFill>
              <a:latin typeface="Gidole"/>
            </a:endParaRPr>
          </a:p>
          <a:p>
            <a:pPr marL="457200" indent="-457200">
              <a:lnSpc>
                <a:spcPts val="3750"/>
              </a:lnSpc>
              <a:buFont typeface="Arial" panose="020B0604020202020204" pitchFamily="34" charset="0"/>
              <a:buChar char="•"/>
            </a:pPr>
            <a:r>
              <a:rPr lang="en-US" sz="3000" spc="30" dirty="0">
                <a:solidFill>
                  <a:srgbClr val="000000"/>
                </a:solidFill>
                <a:latin typeface="Gidole"/>
              </a:rPr>
              <a:t>How to load your first data sources into Power Query... including how to find the menu for this (not so easy!)</a:t>
            </a:r>
            <a:br>
              <a:rPr lang="en-US" sz="3000" spc="30" dirty="0">
                <a:solidFill>
                  <a:srgbClr val="000000"/>
                </a:solidFill>
                <a:latin typeface="Gidole"/>
              </a:rPr>
            </a:br>
            <a:endParaRPr lang="en-US" sz="3000" spc="30" dirty="0">
              <a:solidFill>
                <a:srgbClr val="000000"/>
              </a:solidFill>
              <a:latin typeface="Gidole"/>
            </a:endParaRPr>
          </a:p>
          <a:p>
            <a:pPr marL="457200" indent="-457200">
              <a:lnSpc>
                <a:spcPts val="3750"/>
              </a:lnSpc>
              <a:buFont typeface="Arial" panose="020B0604020202020204" pitchFamily="34" charset="0"/>
              <a:buChar char="•"/>
            </a:pPr>
            <a:r>
              <a:rPr lang="en-US" sz="3000" spc="30" dirty="0">
                <a:solidFill>
                  <a:srgbClr val="000000"/>
                </a:solidFill>
                <a:latin typeface="Gidole"/>
              </a:rPr>
              <a:t>How to explore and profile your data right from Power Query</a:t>
            </a:r>
          </a:p>
          <a:p>
            <a:pPr marL="457200" indent="-457200">
              <a:lnSpc>
                <a:spcPts val="3750"/>
              </a:lnSpc>
              <a:buFont typeface="Arial" panose="020B0604020202020204" pitchFamily="34" charset="0"/>
              <a:buChar char="•"/>
            </a:pPr>
            <a:endParaRPr lang="en-US" sz="3000" spc="30" dirty="0">
              <a:solidFill>
                <a:srgbClr val="000000"/>
              </a:solidFill>
              <a:latin typeface="Gidole"/>
            </a:endParaRPr>
          </a:p>
          <a:p>
            <a:pPr marL="457200" indent="-457200">
              <a:lnSpc>
                <a:spcPts val="3750"/>
              </a:lnSpc>
              <a:buFont typeface="Arial" panose="020B0604020202020204" pitchFamily="34" charset="0"/>
              <a:buChar char="•"/>
            </a:pPr>
            <a:r>
              <a:rPr lang="en-US" sz="3000" spc="30" dirty="0">
                <a:solidFill>
                  <a:srgbClr val="000000"/>
                </a:solidFill>
                <a:latin typeface="Gidole"/>
              </a:rPr>
              <a:t>How to perform repeatable data cleaning operations... no code or formulas required.</a:t>
            </a:r>
          </a:p>
          <a:p>
            <a:pPr>
              <a:lnSpc>
                <a:spcPts val="3750"/>
              </a:lnSpc>
            </a:pPr>
            <a:endParaRPr lang="en-US" sz="3000" spc="30" dirty="0">
              <a:solidFill>
                <a:srgbClr val="000000"/>
              </a:solidFill>
              <a:latin typeface="Gidole"/>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5400000">
            <a:off x="10728361" y="2727361"/>
            <a:ext cx="7565692" cy="7553587"/>
            <a:chOff x="0" y="0"/>
            <a:chExt cx="6350000" cy="6339840"/>
          </a:xfrm>
        </p:grpSpPr>
        <p:sp>
          <p:nvSpPr>
            <p:cNvPr id="3" name="Freeform 3"/>
            <p:cNvSpPr/>
            <p:nvPr/>
          </p:nvSpPr>
          <p:spPr>
            <a:xfrm>
              <a:off x="0" y="0"/>
              <a:ext cx="6350000" cy="6339840"/>
            </a:xfrm>
            <a:custGeom>
              <a:avLst/>
              <a:gdLst/>
              <a:ahLst/>
              <a:cxnLst/>
              <a:rect l="l" t="t" r="r" b="b"/>
              <a:pathLst>
                <a:path w="6350000" h="6339840">
                  <a:moveTo>
                    <a:pt x="6350000" y="6339840"/>
                  </a:moveTo>
                  <a:lnTo>
                    <a:pt x="0" y="6339840"/>
                  </a:lnTo>
                  <a:lnTo>
                    <a:pt x="0" y="0"/>
                  </a:lnTo>
                  <a:close/>
                </a:path>
              </a:pathLst>
            </a:custGeom>
            <a:solidFill>
              <a:srgbClr val="CF3338"/>
            </a:solidFill>
          </p:spPr>
        </p:sp>
      </p:grpSp>
      <p:grpSp>
        <p:nvGrpSpPr>
          <p:cNvPr id="4" name="Group 4"/>
          <p:cNvGrpSpPr/>
          <p:nvPr/>
        </p:nvGrpSpPr>
        <p:grpSpPr>
          <a:xfrm rot="-10800000">
            <a:off x="15566406" y="5573199"/>
            <a:ext cx="5443189" cy="4713801"/>
            <a:chOff x="0" y="0"/>
            <a:chExt cx="6350000" cy="5499100"/>
          </a:xfrm>
        </p:grpSpPr>
        <p:sp>
          <p:nvSpPr>
            <p:cNvPr id="5" name="Freeform 5"/>
            <p:cNvSpPr/>
            <p:nvPr/>
          </p:nvSpPr>
          <p:spPr>
            <a:xfrm>
              <a:off x="0" y="0"/>
              <a:ext cx="6350000" cy="5499100"/>
            </a:xfrm>
            <a:custGeom>
              <a:avLst/>
              <a:gdLst/>
              <a:ahLst/>
              <a:cxnLst/>
              <a:rect l="l" t="t" r="r" b="b"/>
              <a:pathLst>
                <a:path w="6350000" h="5499100">
                  <a:moveTo>
                    <a:pt x="0" y="5499100"/>
                  </a:moveTo>
                  <a:lnTo>
                    <a:pt x="3175000" y="0"/>
                  </a:lnTo>
                  <a:lnTo>
                    <a:pt x="6350000" y="5499100"/>
                  </a:lnTo>
                  <a:close/>
                </a:path>
              </a:pathLst>
            </a:custGeom>
            <a:solidFill>
              <a:srgbClr val="3D3935"/>
            </a:solidFill>
          </p:spPr>
        </p:sp>
      </p:grpSp>
      <p:sp>
        <p:nvSpPr>
          <p:cNvPr id="6" name="AutoShape 6"/>
          <p:cNvSpPr/>
          <p:nvPr/>
        </p:nvSpPr>
        <p:spPr>
          <a:xfrm>
            <a:off x="9144000" y="2143604"/>
            <a:ext cx="9466400" cy="56192"/>
          </a:xfrm>
          <a:prstGeom prst="rect">
            <a:avLst/>
          </a:prstGeom>
          <a:solidFill>
            <a:srgbClr val="000000"/>
          </a:solidFill>
        </p:spPr>
      </p:sp>
      <p:pic>
        <p:nvPicPr>
          <p:cNvPr id="7" name="Picture 7"/>
          <p:cNvPicPr>
            <a:picLocks noChangeAspect="1"/>
          </p:cNvPicPr>
          <p:nvPr/>
        </p:nvPicPr>
        <p:blipFill>
          <a:blip r:embed="rId3"/>
          <a:srcRect/>
          <a:stretch>
            <a:fillRect/>
          </a:stretch>
        </p:blipFill>
        <p:spPr>
          <a:xfrm>
            <a:off x="16100583" y="9258300"/>
            <a:ext cx="2005783" cy="1470490"/>
          </a:xfrm>
          <a:prstGeom prst="rect">
            <a:avLst/>
          </a:prstGeom>
        </p:spPr>
      </p:pic>
      <p:sp>
        <p:nvSpPr>
          <p:cNvPr id="8" name="TextBox 8"/>
          <p:cNvSpPr txBox="1"/>
          <p:nvPr/>
        </p:nvSpPr>
        <p:spPr>
          <a:xfrm>
            <a:off x="1028700" y="1028700"/>
            <a:ext cx="7567947" cy="2308324"/>
          </a:xfrm>
          <a:prstGeom prst="rect">
            <a:avLst/>
          </a:prstGeom>
        </p:spPr>
        <p:txBody>
          <a:bodyPr lIns="0" tIns="0" rIns="0" bIns="0" rtlCol="0" anchor="t">
            <a:spAutoFit/>
          </a:bodyPr>
          <a:lstStyle/>
          <a:p>
            <a:pPr>
              <a:lnSpc>
                <a:spcPts val="9000"/>
              </a:lnSpc>
            </a:pPr>
            <a:r>
              <a:rPr lang="en-US" sz="7500" spc="375" dirty="0">
                <a:solidFill>
                  <a:srgbClr val="000000"/>
                </a:solidFill>
                <a:latin typeface="League Spartan Bold"/>
              </a:rPr>
              <a:t>FOLLOWING ALONG</a:t>
            </a:r>
          </a:p>
        </p:txBody>
      </p:sp>
      <p:sp>
        <p:nvSpPr>
          <p:cNvPr id="9" name="TextBox 9"/>
          <p:cNvSpPr txBox="1"/>
          <p:nvPr/>
        </p:nvSpPr>
        <p:spPr>
          <a:xfrm rot="-5400000">
            <a:off x="-436430" y="7232974"/>
            <a:ext cx="3650350" cy="400302"/>
          </a:xfrm>
          <a:prstGeom prst="rect">
            <a:avLst/>
          </a:prstGeom>
        </p:spPr>
        <p:txBody>
          <a:bodyPr lIns="0" tIns="0" rIns="0" bIns="0" rtlCol="0" anchor="t">
            <a:spAutoFit/>
          </a:bodyPr>
          <a:lstStyle/>
          <a:p>
            <a:pPr>
              <a:lnSpc>
                <a:spcPts val="3359"/>
              </a:lnSpc>
            </a:pPr>
            <a:r>
              <a:rPr lang="en-US" sz="2400" spc="192" dirty="0">
                <a:solidFill>
                  <a:srgbClr val="000000"/>
                </a:solidFill>
                <a:latin typeface="Gidole"/>
              </a:rPr>
              <a:t>Power Query PDQ!</a:t>
            </a:r>
          </a:p>
        </p:txBody>
      </p:sp>
      <p:sp>
        <p:nvSpPr>
          <p:cNvPr id="10" name="TextBox 10"/>
          <p:cNvSpPr txBox="1"/>
          <p:nvPr/>
        </p:nvSpPr>
        <p:spPr>
          <a:xfrm>
            <a:off x="3420038" y="3316520"/>
            <a:ext cx="8314762" cy="7571303"/>
          </a:xfrm>
          <a:prstGeom prst="rect">
            <a:avLst/>
          </a:prstGeom>
        </p:spPr>
        <p:txBody>
          <a:bodyPr wrap="square" lIns="0" tIns="0" rIns="0" bIns="0" rtlCol="0" anchor="t">
            <a:spAutoFit/>
          </a:bodyPr>
          <a:lstStyle/>
          <a:p>
            <a:r>
              <a:rPr lang="en-US" sz="6600" spc="30" dirty="0">
                <a:solidFill>
                  <a:srgbClr val="000000"/>
                </a:solidFill>
                <a:latin typeface="Gidole"/>
              </a:rPr>
              <a:t>Download resources:</a:t>
            </a:r>
          </a:p>
          <a:p>
            <a:r>
              <a:rPr lang="en-US" sz="8000" spc="30" dirty="0">
                <a:solidFill>
                  <a:srgbClr val="000000"/>
                </a:solidFill>
                <a:latin typeface="Gidole"/>
              </a:rPr>
              <a:t> </a:t>
            </a:r>
            <a:r>
              <a:rPr lang="en-US" sz="8000" spc="30" dirty="0">
                <a:solidFill>
                  <a:srgbClr val="000000"/>
                </a:solidFill>
                <a:latin typeface="Gidole"/>
                <a:hlinkClick r:id="rId4"/>
              </a:rPr>
              <a:t>https://swiy.co/pq-pdq-zip</a:t>
            </a:r>
            <a:r>
              <a:rPr lang="en-US" sz="8000" spc="30" dirty="0">
                <a:solidFill>
                  <a:srgbClr val="000000"/>
                </a:solidFill>
                <a:latin typeface="Gidole"/>
              </a:rPr>
              <a:t>  </a:t>
            </a:r>
          </a:p>
          <a:p>
            <a:pPr lvl="1"/>
            <a:endParaRPr lang="en-US" sz="6600" spc="30" dirty="0">
              <a:solidFill>
                <a:srgbClr val="000000"/>
              </a:solidFill>
              <a:latin typeface="Gidole"/>
            </a:endParaRPr>
          </a:p>
          <a:p>
            <a:endParaRPr lang="en-US" sz="6000" spc="30" dirty="0">
              <a:solidFill>
                <a:srgbClr val="000000"/>
              </a:solidFill>
              <a:latin typeface="Gidole"/>
            </a:endParaRPr>
          </a:p>
          <a:p>
            <a:endParaRPr lang="en-US" sz="6000" spc="30" dirty="0">
              <a:solidFill>
                <a:srgbClr val="000000"/>
              </a:solidFill>
              <a:latin typeface="Gidole"/>
            </a:endParaRPr>
          </a:p>
        </p:txBody>
      </p:sp>
    </p:spTree>
    <p:extLst>
      <p:ext uri="{BB962C8B-B14F-4D97-AF65-F5344CB8AC3E}">
        <p14:creationId xmlns:p14="http://schemas.microsoft.com/office/powerpoint/2010/main" val="39260099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225517" y="0"/>
            <a:ext cx="18513517" cy="3466476"/>
          </a:xfrm>
          <a:prstGeom prst="rect">
            <a:avLst/>
          </a:prstGeom>
          <a:solidFill>
            <a:srgbClr val="3D3935"/>
          </a:solidFill>
        </p:spPr>
      </p:sp>
      <p:grpSp>
        <p:nvGrpSpPr>
          <p:cNvPr id="3" name="Group 3"/>
          <p:cNvGrpSpPr/>
          <p:nvPr/>
        </p:nvGrpSpPr>
        <p:grpSpPr>
          <a:xfrm>
            <a:off x="0" y="52709"/>
            <a:ext cx="3419237" cy="3413767"/>
            <a:chOff x="0" y="0"/>
            <a:chExt cx="6350000" cy="6339840"/>
          </a:xfrm>
        </p:grpSpPr>
        <p:sp>
          <p:nvSpPr>
            <p:cNvPr id="4" name="Freeform 4"/>
            <p:cNvSpPr/>
            <p:nvPr/>
          </p:nvSpPr>
          <p:spPr>
            <a:xfrm>
              <a:off x="0" y="0"/>
              <a:ext cx="6350000" cy="6339840"/>
            </a:xfrm>
            <a:custGeom>
              <a:avLst/>
              <a:gdLst/>
              <a:ahLst/>
              <a:cxnLst/>
              <a:rect l="l" t="t" r="r" b="b"/>
              <a:pathLst>
                <a:path w="6350000" h="6339840">
                  <a:moveTo>
                    <a:pt x="6350000" y="6339840"/>
                  </a:moveTo>
                  <a:lnTo>
                    <a:pt x="0" y="6339840"/>
                  </a:lnTo>
                  <a:lnTo>
                    <a:pt x="0" y="0"/>
                  </a:lnTo>
                  <a:close/>
                </a:path>
              </a:pathLst>
            </a:custGeom>
            <a:solidFill>
              <a:srgbClr val="F2F0F4">
                <a:alpha val="84705"/>
              </a:srgbClr>
            </a:solidFill>
          </p:spPr>
        </p:sp>
      </p:grpSp>
      <p:grpSp>
        <p:nvGrpSpPr>
          <p:cNvPr id="5" name="Group 5"/>
          <p:cNvGrpSpPr/>
          <p:nvPr/>
        </p:nvGrpSpPr>
        <p:grpSpPr>
          <a:xfrm rot="-10800000">
            <a:off x="-2110659" y="-189185"/>
            <a:ext cx="4221318" cy="3655661"/>
            <a:chOff x="0" y="0"/>
            <a:chExt cx="6350000" cy="5499100"/>
          </a:xfrm>
        </p:grpSpPr>
        <p:sp>
          <p:nvSpPr>
            <p:cNvPr id="6" name="Freeform 6"/>
            <p:cNvSpPr/>
            <p:nvPr/>
          </p:nvSpPr>
          <p:spPr>
            <a:xfrm>
              <a:off x="0" y="0"/>
              <a:ext cx="6350000" cy="5499100"/>
            </a:xfrm>
            <a:custGeom>
              <a:avLst/>
              <a:gdLst/>
              <a:ahLst/>
              <a:cxnLst/>
              <a:rect l="l" t="t" r="r" b="b"/>
              <a:pathLst>
                <a:path w="6350000" h="5499100">
                  <a:moveTo>
                    <a:pt x="0" y="5499100"/>
                  </a:moveTo>
                  <a:lnTo>
                    <a:pt x="3175000" y="0"/>
                  </a:lnTo>
                  <a:lnTo>
                    <a:pt x="6350000" y="5499100"/>
                  </a:lnTo>
                  <a:close/>
                </a:path>
              </a:pathLst>
            </a:custGeom>
            <a:solidFill>
              <a:srgbClr val="CF3338"/>
            </a:solidFill>
          </p:spPr>
        </p:sp>
      </p:grpSp>
      <p:sp>
        <p:nvSpPr>
          <p:cNvPr id="7" name="TextBox 7"/>
          <p:cNvSpPr txBox="1"/>
          <p:nvPr/>
        </p:nvSpPr>
        <p:spPr>
          <a:xfrm>
            <a:off x="2110659" y="435320"/>
            <a:ext cx="15772737" cy="1095300"/>
          </a:xfrm>
          <a:prstGeom prst="rect">
            <a:avLst/>
          </a:prstGeom>
        </p:spPr>
        <p:txBody>
          <a:bodyPr lIns="0" tIns="0" rIns="0" bIns="0" rtlCol="0" anchor="t">
            <a:spAutoFit/>
          </a:bodyPr>
          <a:lstStyle/>
          <a:p>
            <a:pPr algn="r">
              <a:lnSpc>
                <a:spcPts val="9100"/>
              </a:lnSpc>
            </a:pPr>
            <a:r>
              <a:rPr lang="en-US" sz="6500" b="1" spc="195" dirty="0">
                <a:solidFill>
                  <a:srgbClr val="F2F0F4"/>
                </a:solidFill>
                <a:latin typeface="League Spartan Italics"/>
              </a:rPr>
              <a:t>What the @%&amp;! is ETL?</a:t>
            </a:r>
          </a:p>
        </p:txBody>
      </p:sp>
      <p:sp>
        <p:nvSpPr>
          <p:cNvPr id="9" name="TextBox 8">
            <a:extLst>
              <a:ext uri="{FF2B5EF4-FFF2-40B4-BE49-F238E27FC236}">
                <a16:creationId xmlns:a16="http://schemas.microsoft.com/office/drawing/2014/main" id="{70F8E36B-5389-41E7-BBDB-BE061BE6D012}"/>
              </a:ext>
            </a:extLst>
          </p:cNvPr>
          <p:cNvSpPr txBox="1"/>
          <p:nvPr/>
        </p:nvSpPr>
        <p:spPr>
          <a:xfrm>
            <a:off x="228600" y="3848100"/>
            <a:ext cx="8153400" cy="5632311"/>
          </a:xfrm>
          <a:prstGeom prst="rect">
            <a:avLst/>
          </a:prstGeom>
          <a:noFill/>
        </p:spPr>
        <p:txBody>
          <a:bodyPr wrap="square" rtlCol="0">
            <a:spAutoFit/>
          </a:bodyPr>
          <a:lstStyle/>
          <a:p>
            <a:r>
              <a:rPr lang="en-US" sz="3600" dirty="0">
                <a:latin typeface="Gidole" panose="020B0604020202020204" charset="0"/>
              </a:rPr>
              <a:t>“A properly designed ETL system extracts data from the source systems, enforces data quality and consistency standards, conforms data so that separate sources can be used together, and finally delivers data in a presentation-ready format so that application developers can build applications and end users can make decisions.”</a:t>
            </a:r>
          </a:p>
          <a:p>
            <a:endParaRPr lang="en-US" sz="3600" dirty="0">
              <a:latin typeface="Gidole" panose="020B0604020202020204" charset="0"/>
            </a:endParaRPr>
          </a:p>
          <a:p>
            <a:r>
              <a:rPr lang="en-US" sz="3600" dirty="0">
                <a:latin typeface="Gidole" panose="020B0604020202020204" charset="0"/>
              </a:rPr>
              <a:t>-- </a:t>
            </a:r>
            <a:r>
              <a:rPr lang="en-US" sz="3600" dirty="0">
                <a:latin typeface="Gidole" panose="020B0604020202020204" charset="0"/>
                <a:hlinkClick r:id="rId3"/>
              </a:rPr>
              <a:t>(where else but) Wikipedia</a:t>
            </a:r>
            <a:endParaRPr lang="en-US" sz="3600" dirty="0">
              <a:latin typeface="Gidole" panose="020B0604020202020204" charset="0"/>
            </a:endParaRPr>
          </a:p>
        </p:txBody>
      </p:sp>
      <p:pic>
        <p:nvPicPr>
          <p:cNvPr id="1026" name="Picture 2" descr="Overhead Conveyor, Industry, Factory">
            <a:extLst>
              <a:ext uri="{FF2B5EF4-FFF2-40B4-BE49-F238E27FC236}">
                <a16:creationId xmlns:a16="http://schemas.microsoft.com/office/drawing/2014/main" id="{FC495125-C83B-4358-B41D-F98A5D78A80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40638" y="4184570"/>
            <a:ext cx="7577556" cy="505170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52709"/>
            <a:ext cx="3419237" cy="3413767"/>
            <a:chOff x="0" y="0"/>
            <a:chExt cx="6350000" cy="6339840"/>
          </a:xfrm>
        </p:grpSpPr>
        <p:sp>
          <p:nvSpPr>
            <p:cNvPr id="3" name="Freeform 3"/>
            <p:cNvSpPr/>
            <p:nvPr/>
          </p:nvSpPr>
          <p:spPr>
            <a:xfrm>
              <a:off x="0" y="0"/>
              <a:ext cx="6350000" cy="6339840"/>
            </a:xfrm>
            <a:custGeom>
              <a:avLst/>
              <a:gdLst/>
              <a:ahLst/>
              <a:cxnLst/>
              <a:rect l="l" t="t" r="r" b="b"/>
              <a:pathLst>
                <a:path w="6350000" h="6339840">
                  <a:moveTo>
                    <a:pt x="6350000" y="6339840"/>
                  </a:moveTo>
                  <a:lnTo>
                    <a:pt x="0" y="6339840"/>
                  </a:lnTo>
                  <a:lnTo>
                    <a:pt x="0" y="0"/>
                  </a:lnTo>
                  <a:close/>
                </a:path>
              </a:pathLst>
            </a:custGeom>
            <a:solidFill>
              <a:srgbClr val="F2F0F4">
                <a:alpha val="84705"/>
              </a:srgbClr>
            </a:solidFill>
          </p:spPr>
        </p:sp>
      </p:grpSp>
      <p:grpSp>
        <p:nvGrpSpPr>
          <p:cNvPr id="4" name="Group 4"/>
          <p:cNvGrpSpPr/>
          <p:nvPr/>
        </p:nvGrpSpPr>
        <p:grpSpPr>
          <a:xfrm rot="-10800000">
            <a:off x="-2110659" y="-189185"/>
            <a:ext cx="4221318" cy="3655661"/>
            <a:chOff x="0" y="0"/>
            <a:chExt cx="6350000" cy="5499100"/>
          </a:xfrm>
        </p:grpSpPr>
        <p:sp>
          <p:nvSpPr>
            <p:cNvPr id="5" name="Freeform 5"/>
            <p:cNvSpPr/>
            <p:nvPr/>
          </p:nvSpPr>
          <p:spPr>
            <a:xfrm>
              <a:off x="0" y="0"/>
              <a:ext cx="6350000" cy="5499100"/>
            </a:xfrm>
            <a:custGeom>
              <a:avLst/>
              <a:gdLst/>
              <a:ahLst/>
              <a:cxnLst/>
              <a:rect l="l" t="t" r="r" b="b"/>
              <a:pathLst>
                <a:path w="6350000" h="5499100">
                  <a:moveTo>
                    <a:pt x="0" y="5499100"/>
                  </a:moveTo>
                  <a:lnTo>
                    <a:pt x="3175000" y="0"/>
                  </a:lnTo>
                  <a:lnTo>
                    <a:pt x="6350000" y="5499100"/>
                  </a:lnTo>
                  <a:close/>
                </a:path>
              </a:pathLst>
            </a:custGeom>
            <a:solidFill>
              <a:srgbClr val="CF3338"/>
            </a:solidFill>
          </p:spPr>
        </p:sp>
      </p:grpSp>
      <p:pic>
        <p:nvPicPr>
          <p:cNvPr id="6" name="Picture 6"/>
          <p:cNvPicPr>
            <a:picLocks noChangeAspect="1"/>
          </p:cNvPicPr>
          <p:nvPr/>
        </p:nvPicPr>
        <p:blipFill>
          <a:blip r:embed="rId3"/>
          <a:srcRect b="44190"/>
          <a:stretch>
            <a:fillRect/>
          </a:stretch>
        </p:blipFill>
        <p:spPr>
          <a:xfrm>
            <a:off x="16095120" y="9265255"/>
            <a:ext cx="2013122" cy="823680"/>
          </a:xfrm>
          <a:prstGeom prst="rect">
            <a:avLst/>
          </a:prstGeom>
        </p:spPr>
      </p:pic>
      <p:grpSp>
        <p:nvGrpSpPr>
          <p:cNvPr id="16" name="Group 15">
            <a:extLst>
              <a:ext uri="{FF2B5EF4-FFF2-40B4-BE49-F238E27FC236}">
                <a16:creationId xmlns:a16="http://schemas.microsoft.com/office/drawing/2014/main" id="{26AEE63F-9722-4141-8F62-7155CB624A5B}"/>
              </a:ext>
            </a:extLst>
          </p:cNvPr>
          <p:cNvGrpSpPr/>
          <p:nvPr/>
        </p:nvGrpSpPr>
        <p:grpSpPr>
          <a:xfrm>
            <a:off x="907648" y="1638300"/>
            <a:ext cx="4959752" cy="4645364"/>
            <a:chOff x="907648" y="1638300"/>
            <a:chExt cx="4959752" cy="4645364"/>
          </a:xfrm>
        </p:grpSpPr>
        <p:sp>
          <p:nvSpPr>
            <p:cNvPr id="8" name="TextBox 7">
              <a:extLst>
                <a:ext uri="{FF2B5EF4-FFF2-40B4-BE49-F238E27FC236}">
                  <a16:creationId xmlns:a16="http://schemas.microsoft.com/office/drawing/2014/main" id="{BEEF1475-D362-4861-BA9A-EC801FD42085}"/>
                </a:ext>
              </a:extLst>
            </p:cNvPr>
            <p:cNvSpPr txBox="1"/>
            <p:nvPr/>
          </p:nvSpPr>
          <p:spPr>
            <a:xfrm>
              <a:off x="1295400" y="1638300"/>
              <a:ext cx="4572000" cy="769441"/>
            </a:xfrm>
            <a:prstGeom prst="rect">
              <a:avLst/>
            </a:prstGeom>
            <a:noFill/>
          </p:spPr>
          <p:txBody>
            <a:bodyPr wrap="square" rtlCol="0">
              <a:spAutoFit/>
            </a:bodyPr>
            <a:lstStyle/>
            <a:p>
              <a:pPr algn="ctr"/>
              <a:r>
                <a:rPr lang="en-US" sz="4400" b="1" dirty="0">
                  <a:latin typeface="Gidole" panose="02000503000000000000" pitchFamily="50" charset="0"/>
                </a:rPr>
                <a:t>1. EXTRACT</a:t>
              </a:r>
            </a:p>
          </p:txBody>
        </p:sp>
        <p:pic>
          <p:nvPicPr>
            <p:cNvPr id="9" name="Picture 8">
              <a:extLst>
                <a:ext uri="{FF2B5EF4-FFF2-40B4-BE49-F238E27FC236}">
                  <a16:creationId xmlns:a16="http://schemas.microsoft.com/office/drawing/2014/main" id="{66E68092-9405-43F0-8AF2-01C9D22F89E0}"/>
                </a:ext>
              </a:extLst>
            </p:cNvPr>
            <p:cNvPicPr>
              <a:picLocks noChangeAspect="1"/>
            </p:cNvPicPr>
            <p:nvPr/>
          </p:nvPicPr>
          <p:blipFill>
            <a:blip r:embed="rId4"/>
            <a:stretch>
              <a:fillRect/>
            </a:stretch>
          </p:blipFill>
          <p:spPr>
            <a:xfrm>
              <a:off x="907648" y="2794615"/>
              <a:ext cx="2156143" cy="1120074"/>
            </a:xfrm>
            <a:prstGeom prst="rect">
              <a:avLst/>
            </a:prstGeom>
          </p:spPr>
        </p:pic>
        <p:pic>
          <p:nvPicPr>
            <p:cNvPr id="2050" name="Picture 2" descr="Wordpress, Web, Design, Website, Cms, Logo, Blog">
              <a:extLst>
                <a:ext uri="{FF2B5EF4-FFF2-40B4-BE49-F238E27FC236}">
                  <a16:creationId xmlns:a16="http://schemas.microsoft.com/office/drawing/2014/main" id="{07E1EB44-DBDD-4C47-8909-EC3C75BE44E0}"/>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412310" y="3222617"/>
              <a:ext cx="2233568" cy="1191236"/>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Microsoft Excel - Wikipedia">
              <a:extLst>
                <a:ext uri="{FF2B5EF4-FFF2-40B4-BE49-F238E27FC236}">
                  <a16:creationId xmlns:a16="http://schemas.microsoft.com/office/drawing/2014/main" id="{52AB72E9-F271-433D-B21F-B855CB0F4D2B}"/>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217041" y="4408144"/>
              <a:ext cx="2016763" cy="187552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7" name="Group 16">
            <a:extLst>
              <a:ext uri="{FF2B5EF4-FFF2-40B4-BE49-F238E27FC236}">
                <a16:creationId xmlns:a16="http://schemas.microsoft.com/office/drawing/2014/main" id="{55594C81-73FA-4556-83B0-1C0DC11CAD20}"/>
              </a:ext>
            </a:extLst>
          </p:cNvPr>
          <p:cNvGrpSpPr/>
          <p:nvPr/>
        </p:nvGrpSpPr>
        <p:grpSpPr>
          <a:xfrm>
            <a:off x="6019799" y="1638299"/>
            <a:ext cx="5729246" cy="5022604"/>
            <a:chOff x="6019799" y="1638299"/>
            <a:chExt cx="5729246" cy="5022604"/>
          </a:xfrm>
        </p:grpSpPr>
        <p:sp>
          <p:nvSpPr>
            <p:cNvPr id="12" name="TextBox 11">
              <a:extLst>
                <a:ext uri="{FF2B5EF4-FFF2-40B4-BE49-F238E27FC236}">
                  <a16:creationId xmlns:a16="http://schemas.microsoft.com/office/drawing/2014/main" id="{BA60B585-15E5-46DB-B3DE-577C0543BBB3}"/>
                </a:ext>
              </a:extLst>
            </p:cNvPr>
            <p:cNvSpPr txBox="1"/>
            <p:nvPr/>
          </p:nvSpPr>
          <p:spPr>
            <a:xfrm>
              <a:off x="6329774" y="1638299"/>
              <a:ext cx="4572000" cy="830997"/>
            </a:xfrm>
            <a:prstGeom prst="rect">
              <a:avLst/>
            </a:prstGeom>
            <a:noFill/>
          </p:spPr>
          <p:txBody>
            <a:bodyPr wrap="square" rtlCol="0">
              <a:spAutoFit/>
            </a:bodyPr>
            <a:lstStyle/>
            <a:p>
              <a:pPr algn="ctr"/>
              <a:r>
                <a:rPr lang="en-US" sz="4800" b="1" dirty="0">
                  <a:latin typeface="Gidole" panose="02000503000000000000" pitchFamily="50" charset="0"/>
                </a:rPr>
                <a:t>2. TRANSFORM</a:t>
              </a:r>
            </a:p>
          </p:txBody>
        </p:sp>
        <p:pic>
          <p:nvPicPr>
            <p:cNvPr id="2054" name="Picture 6" descr="brown push broom on dust pan">
              <a:extLst>
                <a:ext uri="{FF2B5EF4-FFF2-40B4-BE49-F238E27FC236}">
                  <a16:creationId xmlns:a16="http://schemas.microsoft.com/office/drawing/2014/main" id="{B8750ED0-0E88-4B2A-BCD9-4FCE5A6525A1}"/>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382206" y="2822553"/>
              <a:ext cx="2233568" cy="1675176"/>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Tee, Tea Bags, Teas, Drink, Herbal Tea, Fruit Tea">
              <a:extLst>
                <a:ext uri="{FF2B5EF4-FFF2-40B4-BE49-F238E27FC236}">
                  <a16:creationId xmlns:a16="http://schemas.microsoft.com/office/drawing/2014/main" id="{F355A25D-375B-450B-BB9B-D202A3C284FE}"/>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9097808" y="3864697"/>
              <a:ext cx="2651237" cy="1753683"/>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Construction, Worker, Welding, Welder, Industry, Metal">
              <a:extLst>
                <a:ext uri="{FF2B5EF4-FFF2-40B4-BE49-F238E27FC236}">
                  <a16:creationId xmlns:a16="http://schemas.microsoft.com/office/drawing/2014/main" id="{18906C9B-12F8-4CD0-AF9E-ACD1165E839C}"/>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6019799" y="4901696"/>
              <a:ext cx="2651237" cy="1759207"/>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8" name="Group 17">
            <a:extLst>
              <a:ext uri="{FF2B5EF4-FFF2-40B4-BE49-F238E27FC236}">
                <a16:creationId xmlns:a16="http://schemas.microsoft.com/office/drawing/2014/main" id="{0586C38D-6E7E-449E-A806-A86C75E7402D}"/>
              </a:ext>
            </a:extLst>
          </p:cNvPr>
          <p:cNvGrpSpPr/>
          <p:nvPr/>
        </p:nvGrpSpPr>
        <p:grpSpPr>
          <a:xfrm>
            <a:off x="12385964" y="1638299"/>
            <a:ext cx="5415806" cy="4656484"/>
            <a:chOff x="12385964" y="1638299"/>
            <a:chExt cx="5415806" cy="4656484"/>
          </a:xfrm>
        </p:grpSpPr>
        <p:pic>
          <p:nvPicPr>
            <p:cNvPr id="11" name="Picture 10" descr="A close up of a persons hand&#10;&#10;Description automatically generated">
              <a:extLst>
                <a:ext uri="{FF2B5EF4-FFF2-40B4-BE49-F238E27FC236}">
                  <a16:creationId xmlns:a16="http://schemas.microsoft.com/office/drawing/2014/main" id="{05D53DD3-A065-4697-AA14-208CD7BA8922}"/>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2573000" y="2822553"/>
              <a:ext cx="5228770" cy="3472230"/>
            </a:xfrm>
            <a:prstGeom prst="rect">
              <a:avLst/>
            </a:prstGeom>
          </p:spPr>
        </p:pic>
        <p:sp>
          <p:nvSpPr>
            <p:cNvPr id="21" name="TextBox 20">
              <a:extLst>
                <a:ext uri="{FF2B5EF4-FFF2-40B4-BE49-F238E27FC236}">
                  <a16:creationId xmlns:a16="http://schemas.microsoft.com/office/drawing/2014/main" id="{98C42259-1842-4B28-865C-67D219A8528A}"/>
                </a:ext>
              </a:extLst>
            </p:cNvPr>
            <p:cNvSpPr txBox="1"/>
            <p:nvPr/>
          </p:nvSpPr>
          <p:spPr>
            <a:xfrm>
              <a:off x="12385964" y="1638299"/>
              <a:ext cx="4572000" cy="769441"/>
            </a:xfrm>
            <a:prstGeom prst="rect">
              <a:avLst/>
            </a:prstGeom>
            <a:noFill/>
          </p:spPr>
          <p:txBody>
            <a:bodyPr wrap="square" rtlCol="0">
              <a:spAutoFit/>
            </a:bodyPr>
            <a:lstStyle/>
            <a:p>
              <a:pPr algn="ctr"/>
              <a:r>
                <a:rPr lang="en-US" sz="4400" b="1" dirty="0">
                  <a:latin typeface="Gidole" panose="02000503000000000000" pitchFamily="50" charset="0"/>
                </a:rPr>
                <a:t>3. LOAD</a:t>
              </a:r>
            </a:p>
          </p:txBody>
        </p:sp>
      </p:grpSp>
    </p:spTree>
    <p:extLst>
      <p:ext uri="{BB962C8B-B14F-4D97-AF65-F5344CB8AC3E}">
        <p14:creationId xmlns:p14="http://schemas.microsoft.com/office/powerpoint/2010/main" val="27015144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225517" y="0"/>
            <a:ext cx="18513517" cy="3466476"/>
          </a:xfrm>
          <a:prstGeom prst="rect">
            <a:avLst/>
          </a:prstGeom>
          <a:solidFill>
            <a:srgbClr val="3D3935"/>
          </a:solidFill>
        </p:spPr>
      </p:sp>
      <p:grpSp>
        <p:nvGrpSpPr>
          <p:cNvPr id="3" name="Group 3"/>
          <p:cNvGrpSpPr/>
          <p:nvPr/>
        </p:nvGrpSpPr>
        <p:grpSpPr>
          <a:xfrm>
            <a:off x="0" y="52709"/>
            <a:ext cx="3419237" cy="3413767"/>
            <a:chOff x="0" y="0"/>
            <a:chExt cx="6350000" cy="6339840"/>
          </a:xfrm>
        </p:grpSpPr>
        <p:sp>
          <p:nvSpPr>
            <p:cNvPr id="4" name="Freeform 4"/>
            <p:cNvSpPr/>
            <p:nvPr/>
          </p:nvSpPr>
          <p:spPr>
            <a:xfrm>
              <a:off x="0" y="0"/>
              <a:ext cx="6350000" cy="6339840"/>
            </a:xfrm>
            <a:custGeom>
              <a:avLst/>
              <a:gdLst/>
              <a:ahLst/>
              <a:cxnLst/>
              <a:rect l="l" t="t" r="r" b="b"/>
              <a:pathLst>
                <a:path w="6350000" h="6339840">
                  <a:moveTo>
                    <a:pt x="6350000" y="6339840"/>
                  </a:moveTo>
                  <a:lnTo>
                    <a:pt x="0" y="6339840"/>
                  </a:lnTo>
                  <a:lnTo>
                    <a:pt x="0" y="0"/>
                  </a:lnTo>
                  <a:close/>
                </a:path>
              </a:pathLst>
            </a:custGeom>
            <a:solidFill>
              <a:srgbClr val="F2F0F4">
                <a:alpha val="84705"/>
              </a:srgbClr>
            </a:solidFill>
          </p:spPr>
        </p:sp>
      </p:grpSp>
      <p:grpSp>
        <p:nvGrpSpPr>
          <p:cNvPr id="5" name="Group 5"/>
          <p:cNvGrpSpPr/>
          <p:nvPr/>
        </p:nvGrpSpPr>
        <p:grpSpPr>
          <a:xfrm rot="-10800000">
            <a:off x="-2110659" y="-189185"/>
            <a:ext cx="4221318" cy="3655661"/>
            <a:chOff x="0" y="0"/>
            <a:chExt cx="6350000" cy="5499100"/>
          </a:xfrm>
        </p:grpSpPr>
        <p:sp>
          <p:nvSpPr>
            <p:cNvPr id="6" name="Freeform 6"/>
            <p:cNvSpPr/>
            <p:nvPr/>
          </p:nvSpPr>
          <p:spPr>
            <a:xfrm>
              <a:off x="0" y="0"/>
              <a:ext cx="6350000" cy="5499100"/>
            </a:xfrm>
            <a:custGeom>
              <a:avLst/>
              <a:gdLst/>
              <a:ahLst/>
              <a:cxnLst/>
              <a:rect l="l" t="t" r="r" b="b"/>
              <a:pathLst>
                <a:path w="6350000" h="5499100">
                  <a:moveTo>
                    <a:pt x="0" y="5499100"/>
                  </a:moveTo>
                  <a:lnTo>
                    <a:pt x="3175000" y="0"/>
                  </a:lnTo>
                  <a:lnTo>
                    <a:pt x="6350000" y="5499100"/>
                  </a:lnTo>
                  <a:close/>
                </a:path>
              </a:pathLst>
            </a:custGeom>
            <a:solidFill>
              <a:srgbClr val="CF3338"/>
            </a:solidFill>
          </p:spPr>
        </p:sp>
      </p:grpSp>
      <p:pic>
        <p:nvPicPr>
          <p:cNvPr id="7" name="Picture 7"/>
          <p:cNvPicPr>
            <a:picLocks noChangeAspect="1"/>
          </p:cNvPicPr>
          <p:nvPr/>
        </p:nvPicPr>
        <p:blipFill>
          <a:blip r:embed="rId3"/>
          <a:srcRect b="44190"/>
          <a:stretch>
            <a:fillRect/>
          </a:stretch>
        </p:blipFill>
        <p:spPr>
          <a:xfrm>
            <a:off x="16095120" y="9265255"/>
            <a:ext cx="2013122" cy="823680"/>
          </a:xfrm>
          <a:prstGeom prst="rect">
            <a:avLst/>
          </a:prstGeom>
        </p:spPr>
      </p:pic>
      <p:sp>
        <p:nvSpPr>
          <p:cNvPr id="9" name="TextBox 9"/>
          <p:cNvSpPr txBox="1"/>
          <p:nvPr/>
        </p:nvSpPr>
        <p:spPr>
          <a:xfrm>
            <a:off x="2110659" y="1011583"/>
            <a:ext cx="15772737" cy="1120775"/>
          </a:xfrm>
          <a:prstGeom prst="rect">
            <a:avLst/>
          </a:prstGeom>
        </p:spPr>
        <p:txBody>
          <a:bodyPr lIns="0" tIns="0" rIns="0" bIns="0" rtlCol="0" anchor="t">
            <a:spAutoFit/>
          </a:bodyPr>
          <a:lstStyle/>
          <a:p>
            <a:pPr algn="r">
              <a:lnSpc>
                <a:spcPts val="9100"/>
              </a:lnSpc>
            </a:pPr>
            <a:r>
              <a:rPr lang="en-US" sz="6500" b="1" spc="195" dirty="0">
                <a:solidFill>
                  <a:srgbClr val="F2F0F4"/>
                </a:solidFill>
                <a:latin typeface="League Spartan Italics"/>
              </a:rPr>
              <a:t>Power Query &amp; Excel Myth-busting</a:t>
            </a:r>
          </a:p>
        </p:txBody>
      </p:sp>
      <p:sp>
        <p:nvSpPr>
          <p:cNvPr id="10" name="TextBox 9">
            <a:extLst>
              <a:ext uri="{FF2B5EF4-FFF2-40B4-BE49-F238E27FC236}">
                <a16:creationId xmlns:a16="http://schemas.microsoft.com/office/drawing/2014/main" id="{449716C3-280E-4377-BD60-380B8FF48366}"/>
              </a:ext>
            </a:extLst>
          </p:cNvPr>
          <p:cNvSpPr txBox="1"/>
          <p:nvPr/>
        </p:nvSpPr>
        <p:spPr>
          <a:xfrm>
            <a:off x="0" y="9603815"/>
            <a:ext cx="8153400" cy="523220"/>
          </a:xfrm>
          <a:prstGeom prst="rect">
            <a:avLst/>
          </a:prstGeom>
          <a:noFill/>
        </p:spPr>
        <p:txBody>
          <a:bodyPr wrap="square" rtlCol="0">
            <a:spAutoFit/>
          </a:bodyPr>
          <a:lstStyle/>
          <a:p>
            <a:r>
              <a:rPr lang="en-US" sz="2800" dirty="0">
                <a:latin typeface="Gidole" panose="020B0604020202020204" charset="0"/>
                <a:hlinkClick r:id="rId4"/>
              </a:rPr>
              <a:t>https://giphy.com/gifs/mythbusters-gif-qVuWpc7MxvGz6</a:t>
            </a:r>
            <a:r>
              <a:rPr lang="en-US" sz="2800" dirty="0">
                <a:latin typeface="Gidole" panose="020B0604020202020204" charset="0"/>
              </a:rPr>
              <a:t>  </a:t>
            </a:r>
          </a:p>
        </p:txBody>
      </p:sp>
      <p:pic>
        <p:nvPicPr>
          <p:cNvPr id="12" name="Picture 11" descr="A person wearing a hat&#10;&#10;Description automatically generated">
            <a:extLst>
              <a:ext uri="{FF2B5EF4-FFF2-40B4-BE49-F238E27FC236}">
                <a16:creationId xmlns:a16="http://schemas.microsoft.com/office/drawing/2014/main" id="{22E3B044-9B28-411A-8DC7-330EA89D471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886200" y="3717694"/>
            <a:ext cx="9982200" cy="5622627"/>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3"/>
          <p:cNvSpPr/>
          <p:nvPr/>
        </p:nvSpPr>
        <p:spPr>
          <a:xfrm>
            <a:off x="-100401" y="5129474"/>
            <a:ext cx="18485333" cy="5157526"/>
          </a:xfrm>
          <a:prstGeom prst="rect">
            <a:avLst/>
          </a:prstGeom>
          <a:solidFill>
            <a:srgbClr val="CF3338"/>
          </a:solidFill>
        </p:spPr>
      </p:sp>
      <p:grpSp>
        <p:nvGrpSpPr>
          <p:cNvPr id="4" name="Group 4"/>
          <p:cNvGrpSpPr/>
          <p:nvPr/>
        </p:nvGrpSpPr>
        <p:grpSpPr>
          <a:xfrm>
            <a:off x="0" y="2733413"/>
            <a:ext cx="7565692" cy="7553587"/>
            <a:chOff x="0" y="0"/>
            <a:chExt cx="6350000" cy="6339840"/>
          </a:xfrm>
        </p:grpSpPr>
        <p:sp>
          <p:nvSpPr>
            <p:cNvPr id="5" name="Freeform 5"/>
            <p:cNvSpPr/>
            <p:nvPr/>
          </p:nvSpPr>
          <p:spPr>
            <a:xfrm>
              <a:off x="0" y="0"/>
              <a:ext cx="6350000" cy="6339840"/>
            </a:xfrm>
            <a:custGeom>
              <a:avLst/>
              <a:gdLst/>
              <a:ahLst/>
              <a:cxnLst/>
              <a:rect l="l" t="t" r="r" b="b"/>
              <a:pathLst>
                <a:path w="6350000" h="6339840">
                  <a:moveTo>
                    <a:pt x="6350000" y="6339840"/>
                  </a:moveTo>
                  <a:lnTo>
                    <a:pt x="0" y="6339840"/>
                  </a:lnTo>
                  <a:lnTo>
                    <a:pt x="0" y="0"/>
                  </a:lnTo>
                  <a:close/>
                </a:path>
              </a:pathLst>
            </a:custGeom>
            <a:solidFill>
              <a:srgbClr val="3D3935"/>
            </a:solidFill>
          </p:spPr>
        </p:sp>
      </p:grpSp>
      <p:grpSp>
        <p:nvGrpSpPr>
          <p:cNvPr id="6" name="Group 6"/>
          <p:cNvGrpSpPr/>
          <p:nvPr/>
        </p:nvGrpSpPr>
        <p:grpSpPr>
          <a:xfrm rot="-10800000">
            <a:off x="-3031757" y="5143500"/>
            <a:ext cx="6063514" cy="5251003"/>
            <a:chOff x="0" y="0"/>
            <a:chExt cx="6350000" cy="5499100"/>
          </a:xfrm>
        </p:grpSpPr>
        <p:sp>
          <p:nvSpPr>
            <p:cNvPr id="7" name="Freeform 7"/>
            <p:cNvSpPr/>
            <p:nvPr/>
          </p:nvSpPr>
          <p:spPr>
            <a:xfrm>
              <a:off x="0" y="0"/>
              <a:ext cx="6350000" cy="5499100"/>
            </a:xfrm>
            <a:custGeom>
              <a:avLst/>
              <a:gdLst/>
              <a:ahLst/>
              <a:cxnLst/>
              <a:rect l="l" t="t" r="r" b="b"/>
              <a:pathLst>
                <a:path w="6350000" h="5499100">
                  <a:moveTo>
                    <a:pt x="0" y="5499100"/>
                  </a:moveTo>
                  <a:lnTo>
                    <a:pt x="3175000" y="0"/>
                  </a:lnTo>
                  <a:lnTo>
                    <a:pt x="6350000" y="5499100"/>
                  </a:lnTo>
                  <a:close/>
                </a:path>
              </a:pathLst>
            </a:custGeom>
            <a:solidFill>
              <a:srgbClr val="FFFFFF">
                <a:alpha val="34901"/>
              </a:srgbClr>
            </a:solidFill>
          </p:spPr>
        </p:sp>
      </p:grpSp>
      <p:pic>
        <p:nvPicPr>
          <p:cNvPr id="8" name="Picture 8"/>
          <p:cNvPicPr>
            <a:picLocks noChangeAspect="1"/>
          </p:cNvPicPr>
          <p:nvPr/>
        </p:nvPicPr>
        <p:blipFill>
          <a:blip r:embed="rId3"/>
          <a:srcRect/>
          <a:stretch>
            <a:fillRect/>
          </a:stretch>
        </p:blipFill>
        <p:spPr>
          <a:xfrm>
            <a:off x="16100583" y="9258300"/>
            <a:ext cx="2005783" cy="1470490"/>
          </a:xfrm>
          <a:prstGeom prst="rect">
            <a:avLst/>
          </a:prstGeom>
        </p:spPr>
      </p:pic>
      <p:sp>
        <p:nvSpPr>
          <p:cNvPr id="9" name="TextBox 9"/>
          <p:cNvSpPr txBox="1"/>
          <p:nvPr/>
        </p:nvSpPr>
        <p:spPr>
          <a:xfrm>
            <a:off x="9071302" y="264557"/>
            <a:ext cx="8911898" cy="3462486"/>
          </a:xfrm>
          <a:prstGeom prst="rect">
            <a:avLst/>
          </a:prstGeom>
        </p:spPr>
        <p:txBody>
          <a:bodyPr wrap="square" lIns="0" tIns="0" rIns="0" bIns="0" rtlCol="0" anchor="t">
            <a:spAutoFit/>
          </a:bodyPr>
          <a:lstStyle/>
          <a:p>
            <a:pPr algn="r">
              <a:lnSpc>
                <a:spcPts val="9000"/>
              </a:lnSpc>
            </a:pPr>
            <a:r>
              <a:rPr lang="en-US" sz="7500" spc="375" dirty="0">
                <a:solidFill>
                  <a:srgbClr val="000000"/>
                </a:solidFill>
                <a:latin typeface="League Spartan Bold"/>
              </a:rPr>
              <a:t>1. “EXCEL IS NOT REPRODUCIBLE”</a:t>
            </a:r>
          </a:p>
        </p:txBody>
      </p:sp>
      <p:pic>
        <p:nvPicPr>
          <p:cNvPr id="3074" name="Picture 2" descr="Laboratory, Analysis, Chemistry, Research, Chemist, Lab">
            <a:extLst>
              <a:ext uri="{FF2B5EF4-FFF2-40B4-BE49-F238E27FC236}">
                <a16:creationId xmlns:a16="http://schemas.microsoft.com/office/drawing/2014/main" id="{78F5FC68-5FE9-407F-9506-457BA198CB2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50" y="0"/>
            <a:ext cx="7736288" cy="515752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3"/>
          <p:cNvSpPr/>
          <p:nvPr/>
        </p:nvSpPr>
        <p:spPr>
          <a:xfrm>
            <a:off x="-171365" y="5129474"/>
            <a:ext cx="18485333" cy="5157526"/>
          </a:xfrm>
          <a:prstGeom prst="rect">
            <a:avLst/>
          </a:prstGeom>
          <a:solidFill>
            <a:srgbClr val="CF3338"/>
          </a:solidFill>
        </p:spPr>
      </p:sp>
      <p:grpSp>
        <p:nvGrpSpPr>
          <p:cNvPr id="4" name="Group 4"/>
          <p:cNvGrpSpPr/>
          <p:nvPr/>
        </p:nvGrpSpPr>
        <p:grpSpPr>
          <a:xfrm>
            <a:off x="-190670" y="2733413"/>
            <a:ext cx="7565692" cy="7553587"/>
            <a:chOff x="0" y="0"/>
            <a:chExt cx="6350000" cy="6339840"/>
          </a:xfrm>
        </p:grpSpPr>
        <p:sp>
          <p:nvSpPr>
            <p:cNvPr id="5" name="Freeform 5"/>
            <p:cNvSpPr/>
            <p:nvPr/>
          </p:nvSpPr>
          <p:spPr>
            <a:xfrm>
              <a:off x="0" y="0"/>
              <a:ext cx="6350000" cy="6339840"/>
            </a:xfrm>
            <a:custGeom>
              <a:avLst/>
              <a:gdLst/>
              <a:ahLst/>
              <a:cxnLst/>
              <a:rect l="l" t="t" r="r" b="b"/>
              <a:pathLst>
                <a:path w="6350000" h="6339840">
                  <a:moveTo>
                    <a:pt x="6350000" y="6339840"/>
                  </a:moveTo>
                  <a:lnTo>
                    <a:pt x="0" y="6339840"/>
                  </a:lnTo>
                  <a:lnTo>
                    <a:pt x="0" y="0"/>
                  </a:lnTo>
                  <a:close/>
                </a:path>
              </a:pathLst>
            </a:custGeom>
            <a:solidFill>
              <a:srgbClr val="3D3935"/>
            </a:solidFill>
          </p:spPr>
        </p:sp>
      </p:grpSp>
      <p:grpSp>
        <p:nvGrpSpPr>
          <p:cNvPr id="6" name="Group 6"/>
          <p:cNvGrpSpPr/>
          <p:nvPr/>
        </p:nvGrpSpPr>
        <p:grpSpPr>
          <a:xfrm rot="-10800000">
            <a:off x="-3031757" y="5143500"/>
            <a:ext cx="6063514" cy="5251003"/>
            <a:chOff x="0" y="0"/>
            <a:chExt cx="6350000" cy="5499100"/>
          </a:xfrm>
        </p:grpSpPr>
        <p:sp>
          <p:nvSpPr>
            <p:cNvPr id="7" name="Freeform 7"/>
            <p:cNvSpPr/>
            <p:nvPr/>
          </p:nvSpPr>
          <p:spPr>
            <a:xfrm>
              <a:off x="0" y="0"/>
              <a:ext cx="6350000" cy="5499100"/>
            </a:xfrm>
            <a:custGeom>
              <a:avLst/>
              <a:gdLst/>
              <a:ahLst/>
              <a:cxnLst/>
              <a:rect l="l" t="t" r="r" b="b"/>
              <a:pathLst>
                <a:path w="6350000" h="5499100">
                  <a:moveTo>
                    <a:pt x="0" y="5499100"/>
                  </a:moveTo>
                  <a:lnTo>
                    <a:pt x="3175000" y="0"/>
                  </a:lnTo>
                  <a:lnTo>
                    <a:pt x="6350000" y="5499100"/>
                  </a:lnTo>
                  <a:close/>
                </a:path>
              </a:pathLst>
            </a:custGeom>
            <a:solidFill>
              <a:srgbClr val="FFFFFF">
                <a:alpha val="34901"/>
              </a:srgbClr>
            </a:solidFill>
          </p:spPr>
        </p:sp>
      </p:grpSp>
      <p:pic>
        <p:nvPicPr>
          <p:cNvPr id="8" name="Picture 8"/>
          <p:cNvPicPr>
            <a:picLocks noChangeAspect="1"/>
          </p:cNvPicPr>
          <p:nvPr/>
        </p:nvPicPr>
        <p:blipFill>
          <a:blip r:embed="rId3"/>
          <a:srcRect/>
          <a:stretch>
            <a:fillRect/>
          </a:stretch>
        </p:blipFill>
        <p:spPr>
          <a:xfrm>
            <a:off x="16100583" y="9258300"/>
            <a:ext cx="2005783" cy="1470490"/>
          </a:xfrm>
          <a:prstGeom prst="rect">
            <a:avLst/>
          </a:prstGeom>
        </p:spPr>
      </p:pic>
      <p:sp>
        <p:nvSpPr>
          <p:cNvPr id="9" name="TextBox 9"/>
          <p:cNvSpPr txBox="1"/>
          <p:nvPr/>
        </p:nvSpPr>
        <p:spPr>
          <a:xfrm>
            <a:off x="10195812" y="264557"/>
            <a:ext cx="7787387" cy="4616648"/>
          </a:xfrm>
          <a:prstGeom prst="rect">
            <a:avLst/>
          </a:prstGeom>
        </p:spPr>
        <p:txBody>
          <a:bodyPr wrap="square" lIns="0" tIns="0" rIns="0" bIns="0" rtlCol="0" anchor="t">
            <a:spAutoFit/>
          </a:bodyPr>
          <a:lstStyle/>
          <a:p>
            <a:pPr algn="r">
              <a:lnSpc>
                <a:spcPts val="9000"/>
              </a:lnSpc>
            </a:pPr>
            <a:r>
              <a:rPr lang="en-US" sz="7500" spc="375" dirty="0">
                <a:solidFill>
                  <a:srgbClr val="000000"/>
                </a:solidFill>
                <a:latin typeface="League Spartan Bold"/>
              </a:rPr>
              <a:t>2. “EXCEL ONLY DOES STRUCTURED DATA”</a:t>
            </a:r>
          </a:p>
        </p:txBody>
      </p:sp>
      <p:pic>
        <p:nvPicPr>
          <p:cNvPr id="4098" name="Picture 2" descr="Grid, Isolation, Table, Lamp, Beetle, Ladybug, Window">
            <a:extLst>
              <a:ext uri="{FF2B5EF4-FFF2-40B4-BE49-F238E27FC236}">
                <a16:creationId xmlns:a16="http://schemas.microsoft.com/office/drawing/2014/main" id="{44AE2A13-EBA4-4F07-8D67-3B76D0A846A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 y="-46241"/>
            <a:ext cx="10024449" cy="51897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493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5400000">
            <a:off x="-2322" y="2322"/>
            <a:ext cx="2902170" cy="2897526"/>
            <a:chOff x="0" y="0"/>
            <a:chExt cx="6350000" cy="6339840"/>
          </a:xfrm>
        </p:grpSpPr>
        <p:sp>
          <p:nvSpPr>
            <p:cNvPr id="3" name="Freeform 3"/>
            <p:cNvSpPr/>
            <p:nvPr/>
          </p:nvSpPr>
          <p:spPr>
            <a:xfrm>
              <a:off x="0" y="0"/>
              <a:ext cx="6350000" cy="6339840"/>
            </a:xfrm>
            <a:custGeom>
              <a:avLst/>
              <a:gdLst/>
              <a:ahLst/>
              <a:cxnLst/>
              <a:rect l="l" t="t" r="r" b="b"/>
              <a:pathLst>
                <a:path w="6350000" h="6339840">
                  <a:moveTo>
                    <a:pt x="6350000" y="6339840"/>
                  </a:moveTo>
                  <a:lnTo>
                    <a:pt x="0" y="6339840"/>
                  </a:lnTo>
                  <a:lnTo>
                    <a:pt x="0" y="0"/>
                  </a:lnTo>
                  <a:close/>
                </a:path>
              </a:pathLst>
            </a:custGeom>
            <a:solidFill>
              <a:srgbClr val="CF3338"/>
            </a:solidFill>
          </p:spPr>
        </p:sp>
      </p:grpSp>
      <p:sp>
        <p:nvSpPr>
          <p:cNvPr id="4" name="TextBox 4"/>
          <p:cNvSpPr txBox="1"/>
          <p:nvPr/>
        </p:nvSpPr>
        <p:spPr>
          <a:xfrm>
            <a:off x="1448763" y="2705100"/>
            <a:ext cx="8076237" cy="4417876"/>
          </a:xfrm>
          <a:prstGeom prst="rect">
            <a:avLst/>
          </a:prstGeom>
        </p:spPr>
        <p:txBody>
          <a:bodyPr wrap="square" lIns="0" tIns="0" rIns="0" bIns="0" rtlCol="0" anchor="t">
            <a:spAutoFit/>
          </a:bodyPr>
          <a:lstStyle/>
          <a:p>
            <a:pPr marL="721360" lvl="1" indent="-457200">
              <a:lnSpc>
                <a:spcPts val="3840"/>
              </a:lnSpc>
              <a:buFont typeface="Arial" panose="020B0604020202020204" pitchFamily="34" charset="0"/>
              <a:buChar char="•"/>
            </a:pPr>
            <a:r>
              <a:rPr lang="en-US" sz="5400" spc="160" dirty="0">
                <a:solidFill>
                  <a:srgbClr val="000000"/>
                </a:solidFill>
                <a:latin typeface="Gidole" panose="02000503000000000000" pitchFamily="50" charset="0"/>
              </a:rPr>
              <a:t>Access</a:t>
            </a:r>
          </a:p>
          <a:p>
            <a:pPr marL="721360" lvl="1" indent="-457200">
              <a:lnSpc>
                <a:spcPts val="3840"/>
              </a:lnSpc>
              <a:buFont typeface="Arial" panose="020B0604020202020204" pitchFamily="34" charset="0"/>
              <a:buChar char="•"/>
            </a:pPr>
            <a:endParaRPr lang="en-US" sz="5400" spc="160" dirty="0">
              <a:solidFill>
                <a:srgbClr val="000000"/>
              </a:solidFill>
              <a:latin typeface="Gidole" panose="02000503000000000000" pitchFamily="50" charset="0"/>
            </a:endParaRPr>
          </a:p>
          <a:p>
            <a:pPr marL="721360" lvl="1" indent="-457200">
              <a:lnSpc>
                <a:spcPts val="3840"/>
              </a:lnSpc>
              <a:buFont typeface="Arial" panose="020B0604020202020204" pitchFamily="34" charset="0"/>
              <a:buChar char="•"/>
            </a:pPr>
            <a:r>
              <a:rPr lang="en-US" sz="5400" spc="160" dirty="0">
                <a:solidFill>
                  <a:srgbClr val="000000"/>
                </a:solidFill>
                <a:latin typeface="Gidole" panose="02000503000000000000" pitchFamily="50" charset="0"/>
                <a:ea typeface="Roboto Mono" pitchFamily="2" charset="0"/>
              </a:rPr>
              <a:t>.txt</a:t>
            </a:r>
            <a:r>
              <a:rPr lang="en-US" sz="5400" spc="160" dirty="0">
                <a:solidFill>
                  <a:srgbClr val="000000"/>
                </a:solidFill>
                <a:latin typeface="Gidole" panose="02000503000000000000" pitchFamily="50" charset="0"/>
              </a:rPr>
              <a:t> and </a:t>
            </a:r>
            <a:r>
              <a:rPr lang="en-US" sz="5400" spc="160" dirty="0">
                <a:solidFill>
                  <a:srgbClr val="000000"/>
                </a:solidFill>
                <a:latin typeface="Gidole" panose="02000503000000000000" pitchFamily="50" charset="0"/>
                <a:ea typeface="Roboto Mono" pitchFamily="2" charset="0"/>
              </a:rPr>
              <a:t>.csv</a:t>
            </a:r>
            <a:r>
              <a:rPr lang="en-US" sz="5400" spc="160" dirty="0">
                <a:solidFill>
                  <a:srgbClr val="000000"/>
                </a:solidFill>
                <a:latin typeface="Gidole" panose="02000503000000000000" pitchFamily="50" charset="0"/>
              </a:rPr>
              <a:t> files</a:t>
            </a:r>
          </a:p>
          <a:p>
            <a:pPr marL="721360" lvl="1" indent="-457200">
              <a:lnSpc>
                <a:spcPts val="3840"/>
              </a:lnSpc>
              <a:buFont typeface="Arial" panose="020B0604020202020204" pitchFamily="34" charset="0"/>
              <a:buChar char="•"/>
            </a:pPr>
            <a:endParaRPr lang="en-US" sz="5400" spc="160" dirty="0">
              <a:solidFill>
                <a:srgbClr val="000000"/>
              </a:solidFill>
              <a:latin typeface="Gidole" panose="02000503000000000000" pitchFamily="50" charset="0"/>
            </a:endParaRPr>
          </a:p>
          <a:p>
            <a:pPr marL="721360" lvl="1" indent="-457200">
              <a:lnSpc>
                <a:spcPts val="3840"/>
              </a:lnSpc>
              <a:buFont typeface="Arial" panose="020B0604020202020204" pitchFamily="34" charset="0"/>
              <a:buChar char="•"/>
            </a:pPr>
            <a:r>
              <a:rPr lang="en-US" sz="5400" spc="160" dirty="0">
                <a:solidFill>
                  <a:srgbClr val="000000"/>
                </a:solidFill>
                <a:latin typeface="Gidole" panose="02000503000000000000" pitchFamily="50" charset="0"/>
              </a:rPr>
              <a:t>SQL Server &amp; other relational databases</a:t>
            </a:r>
          </a:p>
          <a:p>
            <a:pPr marL="721360" lvl="1" indent="-457200">
              <a:lnSpc>
                <a:spcPts val="3840"/>
              </a:lnSpc>
              <a:buFont typeface="Arial" panose="020B0604020202020204" pitchFamily="34" charset="0"/>
              <a:buChar char="•"/>
            </a:pPr>
            <a:endParaRPr lang="en-US" sz="5400" spc="160" dirty="0">
              <a:solidFill>
                <a:srgbClr val="000000"/>
              </a:solidFill>
              <a:latin typeface="Gidole" panose="02000503000000000000" pitchFamily="50" charset="0"/>
            </a:endParaRPr>
          </a:p>
          <a:p>
            <a:pPr marL="721360" lvl="1" indent="-457200">
              <a:lnSpc>
                <a:spcPts val="3840"/>
              </a:lnSpc>
              <a:buFont typeface="Arial" panose="020B0604020202020204" pitchFamily="34" charset="0"/>
              <a:buChar char="•"/>
            </a:pPr>
            <a:r>
              <a:rPr lang="en-US" sz="5400" spc="160" dirty="0">
                <a:solidFill>
                  <a:srgbClr val="000000"/>
                </a:solidFill>
                <a:latin typeface="Gidole" panose="02000503000000000000" pitchFamily="50" charset="0"/>
              </a:rPr>
              <a:t>XML, HTML &amp; Web data</a:t>
            </a:r>
            <a:br>
              <a:rPr lang="en-US" sz="4000" spc="160" dirty="0">
                <a:solidFill>
                  <a:srgbClr val="000000"/>
                </a:solidFill>
                <a:latin typeface="Gidole" panose="02000503000000000000" pitchFamily="50" charset="0"/>
              </a:rPr>
            </a:br>
            <a:endParaRPr lang="en-US" sz="4000" spc="160" dirty="0">
              <a:solidFill>
                <a:srgbClr val="000000"/>
              </a:solidFill>
              <a:latin typeface="Gidole" panose="02000503000000000000" pitchFamily="50" charset="0"/>
            </a:endParaRPr>
          </a:p>
        </p:txBody>
      </p:sp>
      <p:grpSp>
        <p:nvGrpSpPr>
          <p:cNvPr id="5" name="Group 5"/>
          <p:cNvGrpSpPr/>
          <p:nvPr/>
        </p:nvGrpSpPr>
        <p:grpSpPr>
          <a:xfrm rot="-5400000">
            <a:off x="15388265" y="7387265"/>
            <a:ext cx="2902057" cy="2897414"/>
            <a:chOff x="0" y="0"/>
            <a:chExt cx="6350000" cy="6339840"/>
          </a:xfrm>
        </p:grpSpPr>
        <p:sp>
          <p:nvSpPr>
            <p:cNvPr id="6" name="Freeform 6"/>
            <p:cNvSpPr/>
            <p:nvPr/>
          </p:nvSpPr>
          <p:spPr>
            <a:xfrm>
              <a:off x="0" y="0"/>
              <a:ext cx="6350000" cy="6339840"/>
            </a:xfrm>
            <a:custGeom>
              <a:avLst/>
              <a:gdLst/>
              <a:ahLst/>
              <a:cxnLst/>
              <a:rect l="l" t="t" r="r" b="b"/>
              <a:pathLst>
                <a:path w="6350000" h="6339840">
                  <a:moveTo>
                    <a:pt x="6350000" y="6339840"/>
                  </a:moveTo>
                  <a:lnTo>
                    <a:pt x="0" y="6339840"/>
                  </a:lnTo>
                  <a:lnTo>
                    <a:pt x="0" y="0"/>
                  </a:lnTo>
                  <a:close/>
                </a:path>
              </a:pathLst>
            </a:custGeom>
            <a:solidFill>
              <a:srgbClr val="CF3338"/>
            </a:solidFill>
          </p:spPr>
        </p:sp>
      </p:grpSp>
      <p:pic>
        <p:nvPicPr>
          <p:cNvPr id="7" name="Picture 7"/>
          <p:cNvPicPr>
            <a:picLocks noChangeAspect="1"/>
          </p:cNvPicPr>
          <p:nvPr/>
        </p:nvPicPr>
        <p:blipFill>
          <a:blip r:embed="rId3"/>
          <a:srcRect/>
          <a:stretch>
            <a:fillRect/>
          </a:stretch>
        </p:blipFill>
        <p:spPr>
          <a:xfrm>
            <a:off x="16100583" y="9258300"/>
            <a:ext cx="2005783" cy="1470490"/>
          </a:xfrm>
          <a:prstGeom prst="rect">
            <a:avLst/>
          </a:prstGeom>
        </p:spPr>
      </p:pic>
      <p:sp>
        <p:nvSpPr>
          <p:cNvPr id="12" name="TextBox 4">
            <a:extLst>
              <a:ext uri="{FF2B5EF4-FFF2-40B4-BE49-F238E27FC236}">
                <a16:creationId xmlns:a16="http://schemas.microsoft.com/office/drawing/2014/main" id="{71BA053E-E136-4594-B75B-B9B532460B87}"/>
              </a:ext>
            </a:extLst>
          </p:cNvPr>
          <p:cNvSpPr txBox="1"/>
          <p:nvPr/>
        </p:nvSpPr>
        <p:spPr>
          <a:xfrm>
            <a:off x="9144000" y="2705100"/>
            <a:ext cx="8076237" cy="4385816"/>
          </a:xfrm>
          <a:prstGeom prst="rect">
            <a:avLst/>
          </a:prstGeom>
        </p:spPr>
        <p:txBody>
          <a:bodyPr wrap="square" lIns="0" tIns="0" rIns="0" bIns="0" rtlCol="0" anchor="t">
            <a:spAutoFit/>
          </a:bodyPr>
          <a:lstStyle/>
          <a:p>
            <a:pPr marL="721360" lvl="1" indent="-457200">
              <a:lnSpc>
                <a:spcPts val="3840"/>
              </a:lnSpc>
              <a:buFont typeface="Arial" panose="020B0604020202020204" pitchFamily="34" charset="0"/>
              <a:buChar char="•"/>
            </a:pPr>
            <a:r>
              <a:rPr lang="en-US" sz="5400" spc="160" dirty="0">
                <a:solidFill>
                  <a:srgbClr val="000000"/>
                </a:solidFill>
                <a:latin typeface="Gidole" panose="02000503000000000000" pitchFamily="50" charset="0"/>
              </a:rPr>
              <a:t>SharePoint</a:t>
            </a:r>
          </a:p>
          <a:p>
            <a:pPr marL="721360" lvl="1" indent="-457200">
              <a:lnSpc>
                <a:spcPts val="3840"/>
              </a:lnSpc>
              <a:buFont typeface="Arial" panose="020B0604020202020204" pitchFamily="34" charset="0"/>
              <a:buChar char="•"/>
            </a:pPr>
            <a:endParaRPr lang="en-US" sz="5400" spc="160" dirty="0">
              <a:solidFill>
                <a:srgbClr val="000000"/>
              </a:solidFill>
              <a:latin typeface="Gidole" panose="02000503000000000000" pitchFamily="50" charset="0"/>
            </a:endParaRPr>
          </a:p>
          <a:p>
            <a:pPr marL="721360" lvl="1" indent="-457200">
              <a:lnSpc>
                <a:spcPts val="3840"/>
              </a:lnSpc>
              <a:buFont typeface="Arial" panose="020B0604020202020204" pitchFamily="34" charset="0"/>
              <a:buChar char="•"/>
            </a:pPr>
            <a:r>
              <a:rPr lang="en-US" sz="5400" spc="160" dirty="0">
                <a:solidFill>
                  <a:srgbClr val="000000"/>
                </a:solidFill>
                <a:latin typeface="Gidole" panose="02000503000000000000" pitchFamily="50" charset="0"/>
              </a:rPr>
              <a:t>Hadoop</a:t>
            </a:r>
          </a:p>
          <a:p>
            <a:pPr marL="721360" lvl="1" indent="-457200">
              <a:lnSpc>
                <a:spcPts val="3840"/>
              </a:lnSpc>
              <a:buFont typeface="Arial" panose="020B0604020202020204" pitchFamily="34" charset="0"/>
              <a:buChar char="•"/>
            </a:pPr>
            <a:endParaRPr lang="en-US" sz="5400" spc="160" dirty="0">
              <a:solidFill>
                <a:srgbClr val="000000"/>
              </a:solidFill>
              <a:latin typeface="Gidole" panose="02000503000000000000" pitchFamily="50" charset="0"/>
            </a:endParaRPr>
          </a:p>
          <a:p>
            <a:pPr marL="721360" lvl="1" indent="-457200">
              <a:lnSpc>
                <a:spcPts val="3840"/>
              </a:lnSpc>
              <a:buFont typeface="Arial" panose="020B0604020202020204" pitchFamily="34" charset="0"/>
              <a:buChar char="•"/>
            </a:pPr>
            <a:r>
              <a:rPr lang="en-US" sz="5400" spc="160" dirty="0" err="1">
                <a:solidFill>
                  <a:srgbClr val="000000"/>
                </a:solidFill>
                <a:latin typeface="Gidole" panose="02000503000000000000" pitchFamily="50" charset="0"/>
              </a:rPr>
              <a:t>oData</a:t>
            </a:r>
            <a:endParaRPr lang="en-US" sz="5400" spc="160" dirty="0">
              <a:solidFill>
                <a:srgbClr val="000000"/>
              </a:solidFill>
              <a:latin typeface="Gidole" panose="02000503000000000000" pitchFamily="50" charset="0"/>
            </a:endParaRPr>
          </a:p>
          <a:p>
            <a:pPr marL="721360" lvl="1" indent="-457200">
              <a:lnSpc>
                <a:spcPts val="3840"/>
              </a:lnSpc>
              <a:buFont typeface="Arial" panose="020B0604020202020204" pitchFamily="34" charset="0"/>
              <a:buChar char="•"/>
            </a:pPr>
            <a:endParaRPr lang="en-US" sz="5400" spc="160" dirty="0">
              <a:solidFill>
                <a:srgbClr val="000000"/>
              </a:solidFill>
              <a:latin typeface="Gidole" panose="02000503000000000000" pitchFamily="50" charset="0"/>
            </a:endParaRPr>
          </a:p>
          <a:p>
            <a:pPr marL="721360" lvl="1" indent="-457200">
              <a:lnSpc>
                <a:spcPts val="3840"/>
              </a:lnSpc>
              <a:buFont typeface="Arial" panose="020B0604020202020204" pitchFamily="34" charset="0"/>
              <a:buChar char="•"/>
            </a:pPr>
            <a:r>
              <a:rPr lang="en-US" sz="5400" i="1" spc="160" dirty="0">
                <a:solidFill>
                  <a:srgbClr val="000000"/>
                </a:solidFill>
                <a:latin typeface="Gidole" panose="02000503000000000000" pitchFamily="50" charset="0"/>
              </a:rPr>
              <a:t>Combinations of the above…</a:t>
            </a:r>
            <a:br>
              <a:rPr lang="en-US" sz="4000" i="1" spc="160" dirty="0">
                <a:solidFill>
                  <a:srgbClr val="000000"/>
                </a:solidFill>
                <a:latin typeface="Gidole" panose="02000503000000000000" pitchFamily="50" charset="0"/>
              </a:rPr>
            </a:br>
            <a:endParaRPr lang="en-US" sz="4000" i="1" spc="160" dirty="0">
              <a:solidFill>
                <a:srgbClr val="000000"/>
              </a:solidFill>
              <a:latin typeface="Gidole" panose="02000503000000000000" pitchFamily="50" charset="0"/>
            </a:endParaRPr>
          </a:p>
        </p:txBody>
      </p:sp>
    </p:spTree>
    <p:extLst>
      <p:ext uri="{BB962C8B-B14F-4D97-AF65-F5344CB8AC3E}">
        <p14:creationId xmlns:p14="http://schemas.microsoft.com/office/powerpoint/2010/main" val="34268369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1504</TotalTime>
  <Words>1478</Words>
  <Application>Microsoft Office PowerPoint</Application>
  <PresentationFormat>Custom</PresentationFormat>
  <Paragraphs>131</Paragraphs>
  <Slides>19</Slides>
  <Notes>18</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19</vt:i4>
      </vt:variant>
    </vt:vector>
  </HeadingPairs>
  <TitlesOfParts>
    <vt:vector size="28" baseType="lpstr">
      <vt:lpstr>Arial</vt:lpstr>
      <vt:lpstr>League Spartan</vt:lpstr>
      <vt:lpstr>League Spartan Bold</vt:lpstr>
      <vt:lpstr>Calibri</vt:lpstr>
      <vt:lpstr>Open Sans Extra Bold</vt:lpstr>
      <vt:lpstr>Gidole</vt:lpstr>
      <vt:lpstr>League Spartan Italics</vt:lpstr>
      <vt:lpstr>Roboto Mono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excel-statistics-for-business-analytics</dc:title>
  <dc:creator>User</dc:creator>
  <cp:lastModifiedBy>George Mount</cp:lastModifiedBy>
  <cp:revision>115</cp:revision>
  <dcterms:created xsi:type="dcterms:W3CDTF">2006-08-16T00:00:00Z</dcterms:created>
  <dcterms:modified xsi:type="dcterms:W3CDTF">2022-08-12T13:27:24Z</dcterms:modified>
  <dc:identifier>DADurESpNu8</dc:identifier>
</cp:coreProperties>
</file>