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8" r:id="rId3"/>
    <p:sldId id="403" r:id="rId4"/>
    <p:sldId id="348" r:id="rId5"/>
    <p:sldId id="261" r:id="rId6"/>
    <p:sldId id="351" r:id="rId7"/>
    <p:sldId id="262" r:id="rId8"/>
    <p:sldId id="263" r:id="rId9"/>
    <p:sldId id="352" r:id="rId10"/>
    <p:sldId id="353" r:id="rId11"/>
    <p:sldId id="354" r:id="rId12"/>
    <p:sldId id="355" r:id="rId13"/>
    <p:sldId id="282" r:id="rId14"/>
    <p:sldId id="365" r:id="rId15"/>
    <p:sldId id="368" r:id="rId16"/>
    <p:sldId id="371" r:id="rId17"/>
    <p:sldId id="305" r:id="rId18"/>
    <p:sldId id="401" r:id="rId19"/>
    <p:sldId id="390" r:id="rId20"/>
    <p:sldId id="400" r:id="rId21"/>
    <p:sldId id="402" r:id="rId22"/>
  </p:sldIdLst>
  <p:sldSz cx="18288000" cy="10287000"/>
  <p:notesSz cx="6858000" cy="9144000"/>
  <p:embeddedFontLst>
    <p:embeddedFont>
      <p:font typeface="Calibri" panose="020F0502020204030204" pitchFamily="34" charset="0"/>
      <p:regular r:id="rId24"/>
      <p:bold r:id="rId25"/>
      <p:italic r:id="rId26"/>
      <p:boldItalic r:id="rId27"/>
    </p:embeddedFont>
    <p:embeddedFont>
      <p:font typeface="Gidole" panose="02000503000000000000" pitchFamily="2" charset="0"/>
      <p:regular r:id="rId28"/>
    </p:embeddedFont>
    <p:embeddedFont>
      <p:font typeface="League Spartan" panose="020B0604020202020204" charset="0"/>
      <p:regular r:id="rId29"/>
    </p:embeddedFont>
    <p:embeddedFont>
      <p:font typeface="Open Sans Extra Bold" panose="020B0604020202020204" charset="0"/>
      <p:regular r:id="rId30"/>
    </p:embeddedFont>
    <p:embeddedFont>
      <p:font typeface="Roboto Mono" panose="020B060402020202020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7"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8" autoAdjust="0"/>
    <p:restoredTop sz="79213" autoAdjust="0"/>
  </p:normalViewPr>
  <p:slideViewPr>
    <p:cSldViewPr>
      <p:cViewPr varScale="1">
        <p:scale>
          <a:sx n="41" d="100"/>
          <a:sy n="41" d="100"/>
        </p:scale>
        <p:origin x="1080" y="60"/>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8/24/2022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532573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the last myth I want to bust here, is that Excel can’t handle large datasets. Now, with “classical Excel” this was probably true, that Excel just couldn’t handle some of those bigger datasets that a lot of data analysts are working with these days, but that’s just not true when you are using Power Query [example on next slide]</a:t>
            </a:r>
          </a:p>
          <a:p>
            <a:endParaRPr lang="en-US" dirty="0"/>
          </a:p>
          <a:p>
            <a:r>
              <a:rPr lang="en-US" dirty="0"/>
              <a:t>https://pixabay.com/photos/amphibian-turtle-animal-armor-blur-1850190/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2294406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that, a blog post about analyzing 50 million records using Excel. 50 million is pretty significant for most anyone, and Excel could handle it, so dismissing Excel out of hand on account of performance is just not as true anymore with Power Query.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2689248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13</a:t>
            </a:fld>
            <a:endParaRPr lang="en-US"/>
          </a:p>
        </p:txBody>
      </p:sp>
    </p:spTree>
    <p:extLst>
      <p:ext uri="{BB962C8B-B14F-4D97-AF65-F5344CB8AC3E}">
        <p14:creationId xmlns:p14="http://schemas.microsoft.com/office/powerpoint/2010/main" val="3535360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this file. We will get </a:t>
            </a:r>
            <a:r>
              <a:rPr lang="en-US"/>
              <a:t>into Power Query now. </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15</a:t>
            </a:fld>
            <a:endParaRPr lang="en-US"/>
          </a:p>
        </p:txBody>
      </p:sp>
    </p:spTree>
    <p:extLst>
      <p:ext uri="{BB962C8B-B14F-4D97-AF65-F5344CB8AC3E}">
        <p14:creationId xmlns:p14="http://schemas.microsoft.com/office/powerpoint/2010/main" val="3097664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16</a:t>
            </a:fld>
            <a:endParaRPr lang="en-US"/>
          </a:p>
        </p:txBody>
      </p:sp>
    </p:spTree>
    <p:extLst>
      <p:ext uri="{BB962C8B-B14F-4D97-AF65-F5344CB8AC3E}">
        <p14:creationId xmlns:p14="http://schemas.microsoft.com/office/powerpoint/2010/main" val="1531584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one is a little more user friendly, it focuses on Excel and you will also learn about Power Pivot as well. </a:t>
            </a:r>
          </a:p>
        </p:txBody>
      </p:sp>
      <p:sp>
        <p:nvSpPr>
          <p:cNvPr id="4" name="Slide Number Placeholder 3"/>
          <p:cNvSpPr>
            <a:spLocks noGrp="1"/>
          </p:cNvSpPr>
          <p:nvPr>
            <p:ph type="sldNum" sz="quarter" idx="5"/>
          </p:nvPr>
        </p:nvSpPr>
        <p:spPr/>
        <p:txBody>
          <a:bodyPr/>
          <a:lstStyle/>
          <a:p>
            <a:fld id="{FFB500C5-13F7-48FC-8160-C29AECF6C602}" type="slidenum">
              <a:rPr lang="en-US" smtClean="0"/>
              <a:t>17</a:t>
            </a:fld>
            <a:endParaRPr lang="en-US"/>
          </a:p>
        </p:txBody>
      </p:sp>
    </p:spTree>
    <p:extLst>
      <p:ext uri="{BB962C8B-B14F-4D97-AF65-F5344CB8AC3E}">
        <p14:creationId xmlns:p14="http://schemas.microsoft.com/office/powerpoint/2010/main" val="3644834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one is a little more user friendly, it focuses on Excel and you will also learn about Power Pivot as well. </a:t>
            </a:r>
          </a:p>
        </p:txBody>
      </p:sp>
      <p:sp>
        <p:nvSpPr>
          <p:cNvPr id="4" name="Slide Number Placeholder 3"/>
          <p:cNvSpPr>
            <a:spLocks noGrp="1"/>
          </p:cNvSpPr>
          <p:nvPr>
            <p:ph type="sldNum" sz="quarter" idx="5"/>
          </p:nvPr>
        </p:nvSpPr>
        <p:spPr/>
        <p:txBody>
          <a:bodyPr/>
          <a:lstStyle/>
          <a:p>
            <a:fld id="{FFB500C5-13F7-48FC-8160-C29AECF6C602}" type="slidenum">
              <a:rPr lang="en-US" smtClean="0"/>
              <a:t>18</a:t>
            </a:fld>
            <a:endParaRPr lang="en-US"/>
          </a:p>
        </p:txBody>
      </p:sp>
    </p:spTree>
    <p:extLst>
      <p:ext uri="{BB962C8B-B14F-4D97-AF65-F5344CB8AC3E}">
        <p14:creationId xmlns:p14="http://schemas.microsoft.com/office/powerpoint/2010/main" val="1199767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Feel free to contact me anytime, find me on LinkedIn, I also write frequently on this stuff so check out my website too. </a:t>
            </a:r>
          </a:p>
        </p:txBody>
      </p:sp>
      <p:sp>
        <p:nvSpPr>
          <p:cNvPr id="4" name="Slide Number Placeholder 3"/>
          <p:cNvSpPr>
            <a:spLocks noGrp="1"/>
          </p:cNvSpPr>
          <p:nvPr>
            <p:ph type="sldNum" sz="quarter" idx="5"/>
          </p:nvPr>
        </p:nvSpPr>
        <p:spPr/>
        <p:txBody>
          <a:bodyPr/>
          <a:lstStyle/>
          <a:p>
            <a:fld id="{FFB500C5-13F7-48FC-8160-C29AECF6C602}" type="slidenum">
              <a:rPr lang="en-US" smtClean="0"/>
              <a:t>19</a:t>
            </a:fld>
            <a:endParaRPr lang="en-US"/>
          </a:p>
        </p:txBody>
      </p:sp>
    </p:spTree>
    <p:extLst>
      <p:ext uri="{BB962C8B-B14F-4D97-AF65-F5344CB8AC3E}">
        <p14:creationId xmlns:p14="http://schemas.microsoft.com/office/powerpoint/2010/main" val="2404527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20</a:t>
            </a:fld>
            <a:endParaRPr lang="en-US"/>
          </a:p>
        </p:txBody>
      </p:sp>
    </p:spTree>
    <p:extLst>
      <p:ext uri="{BB962C8B-B14F-4D97-AF65-F5344CB8AC3E}">
        <p14:creationId xmlns:p14="http://schemas.microsoft.com/office/powerpoint/2010/main" val="3125451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425649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21</a:t>
            </a:fld>
            <a:endParaRPr lang="en-US"/>
          </a:p>
        </p:txBody>
      </p:sp>
    </p:spTree>
    <p:extLst>
      <p:ext uri="{BB962C8B-B14F-4D97-AF65-F5344CB8AC3E}">
        <p14:creationId xmlns:p14="http://schemas.microsoft.com/office/powerpoint/2010/main" val="388525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Excel class, so we won’t be looking at PowerPoint the whole time – to follow along, you will see that all assets are divided by section.</a:t>
            </a:r>
          </a:p>
          <a:p>
            <a:r>
              <a:rPr lang="en-US" dirty="0"/>
              <a:t>Some of our Excel time will be Demos – for this I will be walking through some procedure in Excel.</a:t>
            </a:r>
          </a:p>
          <a:p>
            <a:r>
              <a:rPr lang="en-US" dirty="0"/>
              <a:t>If you need any datasets they will be included in each sub-folder. </a:t>
            </a:r>
          </a:p>
          <a:p>
            <a:r>
              <a:rPr lang="en-US" dirty="0"/>
              <a:t>Then there may be a Drill where you will work on it for yourself during some specified period of time. </a:t>
            </a:r>
          </a:p>
          <a:p>
            <a:r>
              <a:rPr lang="en-US" dirty="0"/>
              <a:t>	I have provided written notes/instructions about the Demos which you can refer to while working on the Drills.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949741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 going to be very scientific here and go to Wikipedia to explain how extract, transform, load or ETL methodologies work.</a:t>
            </a:r>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1543694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see ETL achieves quite a few purposes, and as the name implies it works in three steps:</a:t>
            </a:r>
          </a:p>
          <a:p>
            <a:r>
              <a:rPr lang="en-US" dirty="0"/>
              <a:t>- First, you want to extract the information from some outside source, this can be anything from a database to a web page.</a:t>
            </a:r>
          </a:p>
          <a:p>
            <a:r>
              <a:rPr lang="en-US" dirty="0"/>
              <a:t>- Then, you want to transform it. This could be cleaning the data, filtering it, checking for assumptions, you get the idea.</a:t>
            </a:r>
          </a:p>
          <a:p>
            <a:r>
              <a:rPr lang="en-US" dirty="0"/>
              <a:t>- Finally, loading the data, this places it in a format that is accessible for end users to work with. </a:t>
            </a:r>
          </a:p>
          <a:p>
            <a:endParaRPr lang="en-US" dirty="0"/>
          </a:p>
          <a:p>
            <a:endParaRPr lang="en-US" dirty="0"/>
          </a:p>
          <a:p>
            <a:endParaRPr lang="en-US" dirty="0"/>
          </a:p>
          <a:p>
            <a:r>
              <a:rPr lang="en-US" dirty="0"/>
              <a:t>https://unsplash.com/photos/QUHlPs4y8PQ  </a:t>
            </a:r>
          </a:p>
          <a:p>
            <a:r>
              <a:rPr lang="en-US" dirty="0"/>
              <a:t>https://pixabay.com/photos/tee-tea-bags-teas-drink-herbal-tea-1252397/  </a:t>
            </a:r>
          </a:p>
          <a:p>
            <a:r>
              <a:rPr lang="en-US" dirty="0"/>
              <a:t>https://pixabay.com/photos/construction-worker-welding-welder-1717893/  </a:t>
            </a:r>
          </a:p>
          <a:p>
            <a:r>
              <a:rPr lang="en-US" dirty="0"/>
              <a:t>https://pixabay.com/photos/gift-box-gifts-packaging-box-2458012/  </a:t>
            </a:r>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3195903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ETL is all over the IT landscape and is considered a best practice when you are working with large amounts of disparate data that need to be “fit for general office consumption.” It’s not just an Excel thing, and in fact this is a pretty disruptive tool to have in Excel, and it really busts a lot of the myths about what Excel can and can’t be which I would like to cover right now.</a:t>
            </a:r>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3810581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https://pixabay.com/photos/laboratory-analysis-chemistry-2815641/  </a:t>
            </a:r>
          </a:p>
          <a:p>
            <a:endParaRPr lang="en-US" dirty="0"/>
          </a:p>
          <a:p>
            <a:r>
              <a:rPr lang="en-US" dirty="0"/>
              <a:t>Now, the idea of reproducibility is that, the process of getting to some output is fully transparent and it’s possible to walk through each step of the process and get the same result at the end. A lot of typical Excel reporting is not fully reproducible, for example consider a report that depends on you deleting columns A through C to work. Now, if I was going into that final report to understand how it was built, there would really be no way for me to know that, right? On the other hand, a fully reproducible report would show me that, and ideally I’d just click a button and it would do it for me.</a:t>
            </a:r>
          </a:p>
          <a:p>
            <a:endParaRPr lang="en-US" dirty="0"/>
          </a:p>
          <a:p>
            <a:r>
              <a:rPr lang="en-US" dirty="0"/>
              <a:t>In data work, reproducibility is often achieved by powering an analysis with code, so that you can indeed run a script and watch the results emerge one line at a time. Now, the nice thing about Power Query is that it is a code-driven process, so it is reproducible. So does this mean you need to learn how to code in this class? Not necessarily right now. For everyday data cleaning processes, we can use menu-driven options, that will produce code in a Microsoft computer language called M, and now our data-cleaning steps are fully reproducible, in Excel, with no code needed. So that is really cool and a huge myth busted.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1487233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https://pixabay.com/illustrations/grid-isolation-table-lamp-beetle-2088884/  </a:t>
            </a:r>
          </a:p>
          <a:p>
            <a:r>
              <a:rPr lang="en-US" dirty="0"/>
              <a:t>This is the type of data that in fairness we are more used to working with in classic Excel, data that comes in a nice rectangular shape, usually coming from an Excel workbook or csv file. If the data were in a so-called “unstructured” format, such as song lyrics or a website structure, good luck with using Excel for that.</a:t>
            </a:r>
          </a:p>
          <a:p>
            <a:endParaRPr lang="en-US" dirty="0"/>
          </a:p>
          <a:p>
            <a:r>
              <a:rPr lang="en-US" dirty="0"/>
              <a:t>Come over to Power Query and there is quite an expanded range of possibilities for where data can come from [list on the next page]</a:t>
            </a:r>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3066094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these types of data and more are fair game to be loaded into Power Query. Where things get really interesting is you are able to combine data from these disparate sources into one consumable data source. </a:t>
            </a:r>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2508738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hyperlink" Target="https://www.masterdataanalysis.com/ms-excel/analyzing-50-million-records-excel/" TargetMode="Externa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s://stringfestanalytics.com/click-and-clean-pq-workshop/"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hyperlink" Target="https://swiy.co/learn-pq" TargetMode="Externa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hyperlink" Target="https://swiy.co/pq-pdq-zip"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Extract,_transform,_load"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10" Type="http://schemas.openxmlformats.org/officeDocument/2006/relationships/image" Target="../media/image16.jpeg"/><Relationship Id="rId4" Type="http://schemas.openxmlformats.org/officeDocument/2006/relationships/image" Target="../media/image10.png"/><Relationship Id="rId9"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7.gif"/><Relationship Id="rId4" Type="http://schemas.openxmlformats.org/officeDocument/2006/relationships/hyperlink" Target="https://giphy.com/gifs/mythbusters-gif-qVuWpc7MxvGz6"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053" y="6053"/>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pic>
        <p:nvPicPr>
          <p:cNvPr id="7" name="Picture 7"/>
          <p:cNvPicPr>
            <a:picLocks noChangeAspect="1"/>
          </p:cNvPicPr>
          <p:nvPr/>
        </p:nvPicPr>
        <p:blipFill>
          <a:blip r:embed="rId2"/>
          <a:srcRect/>
          <a:stretch>
            <a:fillRect/>
          </a:stretch>
        </p:blipFill>
        <p:spPr>
          <a:xfrm>
            <a:off x="11095486" y="-952760"/>
            <a:ext cx="6699438" cy="4911526"/>
          </a:xfrm>
          <a:prstGeom prst="rect">
            <a:avLst/>
          </a:prstGeom>
        </p:spPr>
      </p:pic>
      <p:sp>
        <p:nvSpPr>
          <p:cNvPr id="8" name="TextBox 8"/>
          <p:cNvSpPr txBox="1"/>
          <p:nvPr/>
        </p:nvSpPr>
        <p:spPr>
          <a:xfrm>
            <a:off x="3716308" y="4022266"/>
            <a:ext cx="13542992" cy="5626540"/>
          </a:xfrm>
          <a:prstGeom prst="rect">
            <a:avLst/>
          </a:prstGeom>
        </p:spPr>
        <p:txBody>
          <a:bodyPr lIns="0" tIns="0" rIns="0" bIns="0" rtlCol="0" anchor="t">
            <a:spAutoFit/>
          </a:bodyPr>
          <a:lstStyle/>
          <a:p>
            <a:pPr algn="r">
              <a:lnSpc>
                <a:spcPts val="10900"/>
              </a:lnSpc>
            </a:pPr>
            <a:r>
              <a:rPr lang="en-US" sz="10000" spc="600" dirty="0">
                <a:solidFill>
                  <a:srgbClr val="000000"/>
                </a:solidFill>
                <a:latin typeface="League Spartan Bold"/>
              </a:rPr>
              <a:t>FIRST STEPS FOR POWER QUERY WITH MICROSOFT EXCEL</a:t>
            </a:r>
          </a:p>
        </p:txBody>
      </p:sp>
      <p:pic>
        <p:nvPicPr>
          <p:cNvPr id="10" name="Picture 9" descr="A picture containing graphical user interface&#10;&#10;Description automatically generated">
            <a:extLst>
              <a:ext uri="{FF2B5EF4-FFF2-40B4-BE49-F238E27FC236}">
                <a16:creationId xmlns:a16="http://schemas.microsoft.com/office/drawing/2014/main" id="{94F1CEDF-D95F-41D3-B107-8A9663BF5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8288002" cy="10287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2322" y="2322"/>
            <a:ext cx="2902170" cy="2897526"/>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sp>
        <p:nvSpPr>
          <p:cNvPr id="4" name="TextBox 4"/>
          <p:cNvSpPr txBox="1"/>
          <p:nvPr/>
        </p:nvSpPr>
        <p:spPr>
          <a:xfrm>
            <a:off x="1448763" y="2705100"/>
            <a:ext cx="8076237" cy="4417876"/>
          </a:xfrm>
          <a:prstGeom prst="rect">
            <a:avLst/>
          </a:prstGeom>
        </p:spPr>
        <p:txBody>
          <a:bodyPr wrap="square" lIns="0" tIns="0" rIns="0" bIns="0" rtlCol="0" anchor="t">
            <a:spAutoFit/>
          </a:bodyPr>
          <a:lstStyle/>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Access</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ea typeface="Roboto Mono" pitchFamily="2" charset="0"/>
              </a:rPr>
              <a:t>.txt</a:t>
            </a:r>
            <a:r>
              <a:rPr lang="en-US" sz="5400" spc="160" dirty="0">
                <a:solidFill>
                  <a:srgbClr val="000000"/>
                </a:solidFill>
                <a:latin typeface="Gidole" panose="02000503000000000000" pitchFamily="50" charset="0"/>
              </a:rPr>
              <a:t> and </a:t>
            </a:r>
            <a:r>
              <a:rPr lang="en-US" sz="5400" spc="160" dirty="0">
                <a:solidFill>
                  <a:srgbClr val="000000"/>
                </a:solidFill>
                <a:latin typeface="Gidole" panose="02000503000000000000" pitchFamily="50" charset="0"/>
                <a:ea typeface="Roboto Mono" pitchFamily="2" charset="0"/>
              </a:rPr>
              <a:t>.csv</a:t>
            </a:r>
            <a:r>
              <a:rPr lang="en-US" sz="5400" spc="160" dirty="0">
                <a:solidFill>
                  <a:srgbClr val="000000"/>
                </a:solidFill>
                <a:latin typeface="Gidole" panose="02000503000000000000" pitchFamily="50" charset="0"/>
              </a:rPr>
              <a:t> files</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SQL Server &amp; other relational databases</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XML, HTML &amp; Web data</a:t>
            </a:r>
            <a:br>
              <a:rPr lang="en-US" sz="4000" spc="160" dirty="0">
                <a:solidFill>
                  <a:srgbClr val="000000"/>
                </a:solidFill>
                <a:latin typeface="Gidole" panose="02000503000000000000" pitchFamily="50" charset="0"/>
              </a:rPr>
            </a:br>
            <a:endParaRPr lang="en-US" sz="4000" spc="160" dirty="0">
              <a:solidFill>
                <a:srgbClr val="000000"/>
              </a:solidFill>
              <a:latin typeface="Gidole" panose="02000503000000000000" pitchFamily="50" charset="0"/>
            </a:endParaRPr>
          </a:p>
        </p:txBody>
      </p:sp>
      <p:grpSp>
        <p:nvGrpSpPr>
          <p:cNvPr id="5" name="Group 5"/>
          <p:cNvGrpSpPr/>
          <p:nvPr/>
        </p:nvGrpSpPr>
        <p:grpSpPr>
          <a:xfrm rot="-5400000">
            <a:off x="15388265" y="7387265"/>
            <a:ext cx="2902057" cy="2897414"/>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12" name="TextBox 4">
            <a:extLst>
              <a:ext uri="{FF2B5EF4-FFF2-40B4-BE49-F238E27FC236}">
                <a16:creationId xmlns:a16="http://schemas.microsoft.com/office/drawing/2014/main" id="{71BA053E-E136-4594-B75B-B9B532460B87}"/>
              </a:ext>
            </a:extLst>
          </p:cNvPr>
          <p:cNvSpPr txBox="1"/>
          <p:nvPr/>
        </p:nvSpPr>
        <p:spPr>
          <a:xfrm>
            <a:off x="9144000" y="2705100"/>
            <a:ext cx="8076237" cy="4385816"/>
          </a:xfrm>
          <a:prstGeom prst="rect">
            <a:avLst/>
          </a:prstGeom>
        </p:spPr>
        <p:txBody>
          <a:bodyPr wrap="square" lIns="0" tIns="0" rIns="0" bIns="0" rtlCol="0" anchor="t">
            <a:spAutoFit/>
          </a:bodyPr>
          <a:lstStyle/>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SharePoint</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Hadoop</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err="1">
                <a:solidFill>
                  <a:srgbClr val="000000"/>
                </a:solidFill>
                <a:latin typeface="Gidole" panose="02000503000000000000" pitchFamily="50" charset="0"/>
              </a:rPr>
              <a:t>oData</a:t>
            </a: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i="1" spc="160" dirty="0">
                <a:solidFill>
                  <a:srgbClr val="000000"/>
                </a:solidFill>
                <a:latin typeface="Gidole" panose="02000503000000000000" pitchFamily="50" charset="0"/>
              </a:rPr>
              <a:t>Combinations of the above…</a:t>
            </a:r>
            <a:br>
              <a:rPr lang="en-US" sz="4000" i="1" spc="160" dirty="0">
                <a:solidFill>
                  <a:srgbClr val="000000"/>
                </a:solidFill>
                <a:latin typeface="Gidole" panose="02000503000000000000" pitchFamily="50" charset="0"/>
              </a:rPr>
            </a:br>
            <a:endParaRPr lang="en-US" sz="4000" i="1" spc="160" dirty="0">
              <a:solidFill>
                <a:srgbClr val="000000"/>
              </a:solidFill>
              <a:latin typeface="Gidole" panose="02000503000000000000" pitchFamily="50" charset="0"/>
            </a:endParaRPr>
          </a:p>
        </p:txBody>
      </p:sp>
    </p:spTree>
    <p:extLst>
      <p:ext uri="{BB962C8B-B14F-4D97-AF65-F5344CB8AC3E}">
        <p14:creationId xmlns:p14="http://schemas.microsoft.com/office/powerpoint/2010/main" val="3426836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71365" y="5129474"/>
            <a:ext cx="18485333" cy="5157526"/>
          </a:xfrm>
          <a:prstGeom prst="rect">
            <a:avLst/>
          </a:prstGeom>
          <a:solidFill>
            <a:srgbClr val="CF3338"/>
          </a:solidFill>
        </p:spPr>
      </p:sp>
      <p:grpSp>
        <p:nvGrpSpPr>
          <p:cNvPr id="4" name="Group 4"/>
          <p:cNvGrpSpPr/>
          <p:nvPr/>
        </p:nvGrpSpPr>
        <p:grpSpPr>
          <a:xfrm>
            <a:off x="-188552" y="2733413"/>
            <a:ext cx="7565692" cy="7553587"/>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6" name="Group 6"/>
          <p:cNvGrpSpPr/>
          <p:nvPr/>
        </p:nvGrpSpPr>
        <p:grpSpPr>
          <a:xfrm rot="-10800000">
            <a:off x="-3031757" y="5143500"/>
            <a:ext cx="6063514" cy="5251003"/>
            <a:chOff x="0" y="0"/>
            <a:chExt cx="6350000" cy="5499100"/>
          </a:xfrm>
        </p:grpSpPr>
        <p:sp>
          <p:nvSpPr>
            <p:cNvPr id="7" name="Freeform 7"/>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8" name="Picture 8"/>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8077200" y="264557"/>
            <a:ext cx="9905999" cy="3462486"/>
          </a:xfrm>
          <a:prstGeom prst="rect">
            <a:avLst/>
          </a:prstGeom>
        </p:spPr>
        <p:txBody>
          <a:bodyPr wrap="square" lIns="0" tIns="0" rIns="0" bIns="0" rtlCol="0" anchor="t">
            <a:spAutoFit/>
          </a:bodyPr>
          <a:lstStyle/>
          <a:p>
            <a:pPr algn="r">
              <a:lnSpc>
                <a:spcPts val="9000"/>
              </a:lnSpc>
            </a:pPr>
            <a:r>
              <a:rPr lang="en-US" sz="7500" spc="375" dirty="0">
                <a:solidFill>
                  <a:srgbClr val="000000"/>
                </a:solidFill>
                <a:latin typeface="League Spartan Bold"/>
              </a:rPr>
              <a:t>3. “EXCEL CAN’T HANDLE LARGE DATASETS”</a:t>
            </a:r>
          </a:p>
        </p:txBody>
      </p:sp>
      <p:pic>
        <p:nvPicPr>
          <p:cNvPr id="5122" name="Picture 2" descr="Amphibian, Turtle, Animal, Armor, Blur, Close-Up">
            <a:extLst>
              <a:ext uri="{FF2B5EF4-FFF2-40B4-BE49-F238E27FC236}">
                <a16:creationId xmlns:a16="http://schemas.microsoft.com/office/drawing/2014/main" id="{A0B77E2E-EC01-4ADF-B86C-0B3D144BC0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0"/>
            <a:ext cx="7787387" cy="5175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386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2322" y="2322"/>
            <a:ext cx="2902170" cy="2897526"/>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5" name="Group 5"/>
          <p:cNvGrpSpPr/>
          <p:nvPr/>
        </p:nvGrpSpPr>
        <p:grpSpPr>
          <a:xfrm rot="-5400000">
            <a:off x="15388265" y="7387265"/>
            <a:ext cx="2902057" cy="2897414"/>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pic>
        <p:nvPicPr>
          <p:cNvPr id="8" name="Picture 7">
            <a:extLst>
              <a:ext uri="{FF2B5EF4-FFF2-40B4-BE49-F238E27FC236}">
                <a16:creationId xmlns:a16="http://schemas.microsoft.com/office/drawing/2014/main" id="{0F435F35-A152-4656-865B-6E8676432827}"/>
              </a:ext>
            </a:extLst>
          </p:cNvPr>
          <p:cNvPicPr>
            <a:picLocks noChangeAspect="1"/>
          </p:cNvPicPr>
          <p:nvPr/>
        </p:nvPicPr>
        <p:blipFill>
          <a:blip r:embed="rId4"/>
          <a:stretch>
            <a:fillRect/>
          </a:stretch>
        </p:blipFill>
        <p:spPr>
          <a:xfrm>
            <a:off x="2922926" y="719997"/>
            <a:ext cx="12954000" cy="8066881"/>
          </a:xfrm>
          <a:prstGeom prst="rect">
            <a:avLst/>
          </a:prstGeom>
        </p:spPr>
      </p:pic>
      <p:sp>
        <p:nvSpPr>
          <p:cNvPr id="9" name="TextBox 8">
            <a:extLst>
              <a:ext uri="{FF2B5EF4-FFF2-40B4-BE49-F238E27FC236}">
                <a16:creationId xmlns:a16="http://schemas.microsoft.com/office/drawing/2014/main" id="{A32A0BB2-F210-420B-8812-66FFB80B7279}"/>
              </a:ext>
            </a:extLst>
          </p:cNvPr>
          <p:cNvSpPr txBox="1"/>
          <p:nvPr/>
        </p:nvSpPr>
        <p:spPr>
          <a:xfrm>
            <a:off x="2897526" y="9258300"/>
            <a:ext cx="10515600" cy="461665"/>
          </a:xfrm>
          <a:prstGeom prst="rect">
            <a:avLst/>
          </a:prstGeom>
          <a:noFill/>
        </p:spPr>
        <p:txBody>
          <a:bodyPr wrap="square" rtlCol="0">
            <a:spAutoFit/>
          </a:bodyPr>
          <a:lstStyle/>
          <a:p>
            <a:r>
              <a:rPr lang="en-US" sz="2400" dirty="0">
                <a:latin typeface="Gidole" panose="02000503000000000000" pitchFamily="50" charset="0"/>
                <a:hlinkClick r:id="rId5"/>
              </a:rPr>
              <a:t>https://www.masterdataanalysis.com/ms-excel/analyzing-50-million-records-excel/</a:t>
            </a:r>
            <a:r>
              <a:rPr lang="en-US" sz="2400" dirty="0">
                <a:latin typeface="Gidole" panose="02000503000000000000" pitchFamily="50" charset="0"/>
              </a:rPr>
              <a:t>  </a:t>
            </a:r>
          </a:p>
        </p:txBody>
      </p:sp>
    </p:spTree>
    <p:extLst>
      <p:ext uri="{BB962C8B-B14F-4D97-AF65-F5344CB8AC3E}">
        <p14:creationId xmlns:p14="http://schemas.microsoft.com/office/powerpoint/2010/main" val="570882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What did we do before Power Query?</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File: </a:t>
            </a:r>
            <a:r>
              <a:rPr lang="en-US" sz="3600" dirty="0">
                <a:latin typeface="Roboto Mono" pitchFamily="2" charset="0"/>
                <a:ea typeface="Roboto Mono" pitchFamily="2" charset="0"/>
              </a:rPr>
              <a:t>wholesale-customers.xlsx</a:t>
            </a:r>
          </a:p>
          <a:p>
            <a:pPr marL="571500" indent="-571500">
              <a:buFont typeface="Arial" panose="020B0604020202020204" pitchFamily="34" charset="0"/>
              <a:buChar char="•"/>
            </a:pPr>
            <a:r>
              <a:rPr lang="en-US" sz="3600" dirty="0">
                <a:latin typeface="Gidole" panose="02000503000000000000" pitchFamily="50" charset="0"/>
                <a:ea typeface="Roboto Mono" pitchFamily="2" charset="0"/>
              </a:rPr>
              <a:t>How would you make this data “PivotTable-ready?”</a:t>
            </a:r>
          </a:p>
          <a:p>
            <a:pPr marL="571500" indent="-571500">
              <a:buFont typeface="Arial" panose="020B0604020202020204" pitchFamily="34" charset="0"/>
              <a:buChar char="•"/>
            </a:pPr>
            <a:endParaRPr lang="en-US" sz="3600" dirty="0">
              <a:latin typeface="Gidole" panose="020B0604020202020204" charset="0"/>
            </a:endParaRPr>
          </a:p>
        </p:txBody>
      </p:sp>
    </p:spTree>
    <p:extLst>
      <p:ext uri="{BB962C8B-B14F-4D97-AF65-F5344CB8AC3E}">
        <p14:creationId xmlns:p14="http://schemas.microsoft.com/office/powerpoint/2010/main" val="3385359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2269851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DEMO: PROFILING DATA</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2" name="TextBox 1">
            <a:extLst>
              <a:ext uri="{FF2B5EF4-FFF2-40B4-BE49-F238E27FC236}">
                <a16:creationId xmlns:a16="http://schemas.microsoft.com/office/drawing/2014/main" id="{DA7E4D39-AF17-46FE-A0C7-071D1DD526E8}"/>
              </a:ext>
            </a:extLst>
          </p:cNvPr>
          <p:cNvSpPr txBox="1"/>
          <p:nvPr/>
        </p:nvSpPr>
        <p:spPr>
          <a:xfrm>
            <a:off x="857250" y="1943100"/>
            <a:ext cx="12877800" cy="2554545"/>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idole" panose="02000503000000000000" pitchFamily="50" charset="0"/>
              </a:rPr>
              <a:t>File: </a:t>
            </a:r>
            <a:r>
              <a:rPr lang="en-US" sz="4000" dirty="0">
                <a:latin typeface="Roboto Mono" pitchFamily="2" charset="0"/>
                <a:ea typeface="Roboto Mono" pitchFamily="2" charset="0"/>
              </a:rPr>
              <a:t>star.xlsx</a:t>
            </a:r>
          </a:p>
          <a:p>
            <a:pPr marL="571500" indent="-571500">
              <a:buFont typeface="Arial" panose="020B0604020202020204" pitchFamily="34" charset="0"/>
              <a:buChar char="•"/>
            </a:pPr>
            <a:r>
              <a:rPr lang="en-US" sz="4000" dirty="0">
                <a:latin typeface="Gidole" panose="02000503000000000000" pitchFamily="50" charset="0"/>
                <a:ea typeface="Roboto Mono" pitchFamily="2" charset="0"/>
              </a:rPr>
              <a:t>Load into Power Query</a:t>
            </a:r>
          </a:p>
          <a:p>
            <a:pPr marL="571500" indent="-571500">
              <a:buFont typeface="Arial" panose="020B0604020202020204" pitchFamily="34" charset="0"/>
              <a:buChar char="•"/>
            </a:pPr>
            <a:r>
              <a:rPr lang="en-US" sz="4000" dirty="0">
                <a:latin typeface="Gidole" panose="02000503000000000000" pitchFamily="50" charset="0"/>
                <a:ea typeface="Roboto Mono" pitchFamily="2" charset="0"/>
              </a:rPr>
              <a:t>Explore via Data Preview</a:t>
            </a:r>
          </a:p>
          <a:p>
            <a:pPr marL="571500" indent="-571500">
              <a:buFont typeface="Arial" panose="020B0604020202020204" pitchFamily="34" charset="0"/>
              <a:buChar char="•"/>
            </a:pPr>
            <a:r>
              <a:rPr lang="en-US" sz="4000" i="1" dirty="0">
                <a:latin typeface="Gidole" panose="02000503000000000000" pitchFamily="50" charset="0"/>
                <a:ea typeface="Roboto Mono" pitchFamily="2" charset="0"/>
              </a:rPr>
              <a:t>Refer to demo notes</a:t>
            </a:r>
          </a:p>
        </p:txBody>
      </p:sp>
    </p:spTree>
    <p:extLst>
      <p:ext uri="{BB962C8B-B14F-4D97-AF65-F5344CB8AC3E}">
        <p14:creationId xmlns:p14="http://schemas.microsoft.com/office/powerpoint/2010/main" val="1901009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DEMO: MANIPULATING ROWS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2" name="TextBox 1">
            <a:extLst>
              <a:ext uri="{FF2B5EF4-FFF2-40B4-BE49-F238E27FC236}">
                <a16:creationId xmlns:a16="http://schemas.microsoft.com/office/drawing/2014/main" id="{DA7E4D39-AF17-46FE-A0C7-071D1DD526E8}"/>
              </a:ext>
            </a:extLst>
          </p:cNvPr>
          <p:cNvSpPr txBox="1"/>
          <p:nvPr/>
        </p:nvSpPr>
        <p:spPr>
          <a:xfrm>
            <a:off x="857250" y="1943100"/>
            <a:ext cx="12877800"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idole" panose="02000503000000000000" pitchFamily="50" charset="0"/>
              </a:rPr>
              <a:t>File: </a:t>
            </a:r>
            <a:r>
              <a:rPr lang="en-US" sz="4000" dirty="0">
                <a:latin typeface="Roboto Mono" pitchFamily="2" charset="0"/>
                <a:ea typeface="Roboto Mono" pitchFamily="2" charset="0"/>
              </a:rPr>
              <a:t>office-rsvps.xlsx</a:t>
            </a:r>
          </a:p>
        </p:txBody>
      </p:sp>
    </p:spTree>
    <p:extLst>
      <p:ext uri="{BB962C8B-B14F-4D97-AF65-F5344CB8AC3E}">
        <p14:creationId xmlns:p14="http://schemas.microsoft.com/office/powerpoint/2010/main" val="737950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2960593"/>
            <a:ext cx="7624318" cy="1690784"/>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chemeClr val="bg1"/>
                </a:solidFill>
                <a:latin typeface="Gidole"/>
              </a:rPr>
              <a:t>Learn more and connect at </a:t>
            </a:r>
            <a:r>
              <a:rPr lang="en-US" sz="3400" spc="340" dirty="0">
                <a:solidFill>
                  <a:schemeClr val="bg1"/>
                </a:solidFill>
                <a:latin typeface="Gidole"/>
                <a:hlinkClick r:id="rId3">
                  <a:extLst>
                    <a:ext uri="{A12FA001-AC4F-418D-AE19-62706E023703}">
                      <ahyp:hlinkClr xmlns:ahyp="http://schemas.microsoft.com/office/drawing/2018/hyperlinkcolor" val="tx"/>
                    </a:ext>
                  </a:extLst>
                </a:hlinkClick>
              </a:rPr>
              <a:t>https://stringfestanalytics.com/click-and-clean-pq-workshop/</a:t>
            </a:r>
            <a:r>
              <a:rPr lang="en-US" sz="3400" spc="340" dirty="0">
                <a:solidFill>
                  <a:schemeClr val="bg1"/>
                </a:solidFill>
                <a:latin typeface="Gidole"/>
              </a:rPr>
              <a:t> </a:t>
            </a:r>
            <a:r>
              <a:rPr lang="en-US" sz="3400" spc="340" dirty="0">
                <a:solidFill>
                  <a:srgbClr val="F2F0F4"/>
                </a:solidFill>
                <a:latin typeface="Gidole"/>
              </a:rPr>
              <a:t> </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4"/>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dirty="0">
                <a:solidFill>
                  <a:srgbClr val="FFFFFF"/>
                </a:solidFill>
                <a:latin typeface="League Spartan"/>
              </a:rPr>
              <a:t>Power Query corporate training</a:t>
            </a:r>
          </a:p>
        </p:txBody>
      </p:sp>
      <p:pic>
        <p:nvPicPr>
          <p:cNvPr id="10" name="Picture 9" descr="Text&#10;&#10;Description automatically generated">
            <a:extLst>
              <a:ext uri="{FF2B5EF4-FFF2-40B4-BE49-F238E27FC236}">
                <a16:creationId xmlns:a16="http://schemas.microsoft.com/office/drawing/2014/main" id="{E63B4FF6-BF88-4463-8657-7F5CDE66BB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94686" y="752926"/>
            <a:ext cx="6336807" cy="8200574"/>
          </a:xfrm>
          <a:prstGeom prst="rect">
            <a:avLst/>
          </a:prstGeom>
        </p:spPr>
      </p:pic>
    </p:spTree>
    <p:extLst>
      <p:ext uri="{BB962C8B-B14F-4D97-AF65-F5344CB8AC3E}">
        <p14:creationId xmlns:p14="http://schemas.microsoft.com/office/powerpoint/2010/main" val="3987180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2678451"/>
            <a:ext cx="7624318" cy="1113703"/>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Download: </a:t>
            </a:r>
          </a:p>
          <a:p>
            <a:pPr marL="457200" indent="-457200">
              <a:lnSpc>
                <a:spcPts val="4522"/>
              </a:lnSpc>
              <a:buFont typeface="Arial" panose="020B0604020202020204" pitchFamily="34" charset="0"/>
              <a:buChar char="•"/>
            </a:pPr>
            <a:r>
              <a:rPr lang="en-US" sz="3400" spc="340" dirty="0">
                <a:solidFill>
                  <a:srgbClr val="F2F0F4"/>
                </a:solidFill>
                <a:latin typeface="Gidole"/>
              </a:rPr>
              <a:t>20% off with promocode PDQ</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dirty="0">
                <a:solidFill>
                  <a:srgbClr val="FFFFFF"/>
                </a:solidFill>
                <a:latin typeface="League Spartan"/>
              </a:rPr>
              <a:t>Power Query on-demand training</a:t>
            </a:r>
          </a:p>
        </p:txBody>
      </p:sp>
      <p:sp>
        <p:nvSpPr>
          <p:cNvPr id="8" name="AutoShape 2">
            <a:extLst>
              <a:ext uri="{FF2B5EF4-FFF2-40B4-BE49-F238E27FC236}">
                <a16:creationId xmlns:a16="http://schemas.microsoft.com/office/drawing/2014/main" id="{078BE841-5B19-4E46-ABD2-6B5306E071BD}"/>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a:extLst>
              <a:ext uri="{FF2B5EF4-FFF2-40B4-BE49-F238E27FC236}">
                <a16:creationId xmlns:a16="http://schemas.microsoft.com/office/drawing/2014/main" id="{8E09213A-AB87-F0C6-CFA8-14817A8A4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0304" y="942975"/>
            <a:ext cx="7110124" cy="7110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432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AutoShape 2"/>
          <p:cNvSpPr/>
          <p:nvPr/>
        </p:nvSpPr>
        <p:spPr>
          <a:xfrm>
            <a:off x="10729852" y="-84575"/>
            <a:ext cx="7747166" cy="10456149"/>
          </a:xfrm>
          <a:prstGeom prst="rect">
            <a:avLst/>
          </a:prstGeom>
          <a:solidFill>
            <a:srgbClr val="CF3338"/>
          </a:solidFill>
        </p:spPr>
      </p:sp>
      <p:grpSp>
        <p:nvGrpSpPr>
          <p:cNvPr id="3" name="Group 3"/>
          <p:cNvGrpSpPr/>
          <p:nvPr/>
        </p:nvGrpSpPr>
        <p:grpSpPr>
          <a:xfrm rot="-10800000">
            <a:off x="10729852" y="0"/>
            <a:ext cx="7558148" cy="1024740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grpSp>
        <p:nvGrpSpPr>
          <p:cNvPr id="5" name="Group 5"/>
          <p:cNvGrpSpPr/>
          <p:nvPr/>
        </p:nvGrpSpPr>
        <p:grpSpPr>
          <a:xfrm>
            <a:off x="0" y="0"/>
            <a:ext cx="10729852" cy="1889716"/>
            <a:chOff x="0" y="0"/>
            <a:chExt cx="2295968" cy="404360"/>
          </a:xfrm>
        </p:grpSpPr>
        <p:sp>
          <p:nvSpPr>
            <p:cNvPr id="6" name="Freeform 6"/>
            <p:cNvSpPr/>
            <p:nvPr/>
          </p:nvSpPr>
          <p:spPr>
            <a:xfrm>
              <a:off x="0" y="0"/>
              <a:ext cx="2295968" cy="404360"/>
            </a:xfrm>
            <a:custGeom>
              <a:avLst/>
              <a:gdLst/>
              <a:ahLst/>
              <a:cxnLst/>
              <a:rect l="l" t="t" r="r" b="b"/>
              <a:pathLst>
                <a:path w="2295968" h="404360">
                  <a:moveTo>
                    <a:pt x="0" y="0"/>
                  </a:moveTo>
                  <a:lnTo>
                    <a:pt x="2295968" y="0"/>
                  </a:lnTo>
                  <a:lnTo>
                    <a:pt x="2295968" y="404360"/>
                  </a:lnTo>
                  <a:lnTo>
                    <a:pt x="0" y="404360"/>
                  </a:lnTo>
                  <a:close/>
                </a:path>
              </a:pathLst>
            </a:custGeom>
            <a:solidFill>
              <a:srgbClr val="F2F0F4"/>
            </a:solidFill>
          </p:spPr>
        </p:sp>
      </p:grpSp>
      <p:pic>
        <p:nvPicPr>
          <p:cNvPr id="7" name="Picture 7"/>
          <p:cNvPicPr>
            <a:picLocks noChangeAspect="1"/>
          </p:cNvPicPr>
          <p:nvPr/>
        </p:nvPicPr>
        <p:blipFill>
          <a:blip r:embed="rId3"/>
          <a:srcRect/>
          <a:stretch>
            <a:fillRect/>
          </a:stretch>
        </p:blipFill>
        <p:spPr>
          <a:xfrm>
            <a:off x="299312" y="-1283891"/>
            <a:ext cx="6803245" cy="4987629"/>
          </a:xfrm>
          <a:prstGeom prst="rect">
            <a:avLst/>
          </a:prstGeom>
        </p:spPr>
      </p:pic>
      <p:sp>
        <p:nvSpPr>
          <p:cNvPr id="8" name="TextBox 8"/>
          <p:cNvSpPr txBox="1"/>
          <p:nvPr/>
        </p:nvSpPr>
        <p:spPr>
          <a:xfrm>
            <a:off x="1028700" y="2217576"/>
            <a:ext cx="7483394" cy="1143000"/>
          </a:xfrm>
          <a:prstGeom prst="rect">
            <a:avLst/>
          </a:prstGeom>
        </p:spPr>
        <p:txBody>
          <a:bodyPr lIns="0" tIns="0" rIns="0" bIns="0" rtlCol="0" anchor="t">
            <a:spAutoFit/>
          </a:bodyPr>
          <a:lstStyle/>
          <a:p>
            <a:pPr>
              <a:lnSpc>
                <a:spcPts val="9000"/>
              </a:lnSpc>
            </a:pPr>
            <a:r>
              <a:rPr lang="en-US" sz="7500" spc="375" dirty="0">
                <a:solidFill>
                  <a:srgbClr val="F2F0F4"/>
                </a:solidFill>
                <a:latin typeface="League Spartan Bold"/>
              </a:rPr>
              <a:t>LET'S TALK</a:t>
            </a:r>
          </a:p>
        </p:txBody>
      </p:sp>
      <p:sp>
        <p:nvSpPr>
          <p:cNvPr id="9" name="TextBox 9"/>
          <p:cNvSpPr txBox="1"/>
          <p:nvPr/>
        </p:nvSpPr>
        <p:spPr>
          <a:xfrm>
            <a:off x="1028700" y="677622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WEBSITE</a:t>
            </a:r>
          </a:p>
        </p:txBody>
      </p:sp>
      <p:sp>
        <p:nvSpPr>
          <p:cNvPr id="10" name="TextBox 10"/>
          <p:cNvSpPr txBox="1"/>
          <p:nvPr/>
        </p:nvSpPr>
        <p:spPr>
          <a:xfrm>
            <a:off x="1028700" y="7424888"/>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stringfestanalytics.com</a:t>
            </a:r>
          </a:p>
        </p:txBody>
      </p:sp>
      <p:sp>
        <p:nvSpPr>
          <p:cNvPr id="11" name="TextBox 11"/>
          <p:cNvSpPr txBox="1"/>
          <p:nvPr/>
        </p:nvSpPr>
        <p:spPr>
          <a:xfrm>
            <a:off x="1028700" y="5086350"/>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EMAIL ADDRESS</a:t>
            </a:r>
          </a:p>
        </p:txBody>
      </p:sp>
      <p:sp>
        <p:nvSpPr>
          <p:cNvPr id="12" name="TextBox 12"/>
          <p:cNvSpPr txBox="1"/>
          <p:nvPr/>
        </p:nvSpPr>
        <p:spPr>
          <a:xfrm>
            <a:off x="1028700" y="5706603"/>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george@stringfestanalytics.com</a:t>
            </a:r>
          </a:p>
        </p:txBody>
      </p:sp>
      <p:sp>
        <p:nvSpPr>
          <p:cNvPr id="13" name="TextBox 13"/>
          <p:cNvSpPr txBox="1"/>
          <p:nvPr/>
        </p:nvSpPr>
        <p:spPr>
          <a:xfrm>
            <a:off x="1028700" y="3455244"/>
            <a:ext cx="7624318" cy="572516"/>
          </a:xfrm>
          <a:prstGeom prst="rect">
            <a:avLst/>
          </a:prstGeom>
        </p:spPr>
        <p:txBody>
          <a:bodyPr lIns="0" tIns="0" rIns="0" bIns="0" rtlCol="0" anchor="t">
            <a:spAutoFit/>
          </a:bodyPr>
          <a:lstStyle/>
          <a:p>
            <a:pPr>
              <a:lnSpc>
                <a:spcPts val="4522"/>
              </a:lnSpc>
            </a:pPr>
            <a:r>
              <a:rPr lang="en-US" sz="3400" spc="340">
                <a:solidFill>
                  <a:srgbClr val="F2F0F4"/>
                </a:solidFill>
                <a:latin typeface="Gidole"/>
              </a:rPr>
              <a:t>LINKEDIN</a:t>
            </a:r>
          </a:p>
        </p:txBody>
      </p:sp>
      <p:sp>
        <p:nvSpPr>
          <p:cNvPr id="14" name="TextBox 14"/>
          <p:cNvSpPr txBox="1"/>
          <p:nvPr/>
        </p:nvSpPr>
        <p:spPr>
          <a:xfrm>
            <a:off x="1028700" y="4037855"/>
            <a:ext cx="7624318" cy="561975"/>
          </a:xfrm>
          <a:prstGeom prst="rect">
            <a:avLst/>
          </a:prstGeom>
        </p:spPr>
        <p:txBody>
          <a:bodyPr lIns="0" tIns="0" rIns="0" bIns="0" rtlCol="0" anchor="t">
            <a:spAutoFit/>
          </a:bodyPr>
          <a:lstStyle/>
          <a:p>
            <a:pPr>
              <a:lnSpc>
                <a:spcPts val="4500"/>
              </a:lnSpc>
            </a:pPr>
            <a:r>
              <a:rPr lang="en-US" sz="3000" spc="30">
                <a:solidFill>
                  <a:srgbClr val="F2F0F4"/>
                </a:solidFill>
                <a:latin typeface="Gidole"/>
              </a:rPr>
              <a:t>linkedin.com/in/gjmount</a:t>
            </a:r>
          </a:p>
        </p:txBody>
      </p:sp>
      <p:sp>
        <p:nvSpPr>
          <p:cNvPr id="15" name="TextBox 15"/>
          <p:cNvSpPr txBox="1"/>
          <p:nvPr/>
        </p:nvSpPr>
        <p:spPr>
          <a:xfrm>
            <a:off x="1028700" y="833723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GITHUB</a:t>
            </a:r>
          </a:p>
        </p:txBody>
      </p:sp>
      <p:sp>
        <p:nvSpPr>
          <p:cNvPr id="16" name="TextBox 16"/>
          <p:cNvSpPr txBox="1"/>
          <p:nvPr/>
        </p:nvSpPr>
        <p:spPr>
          <a:xfrm>
            <a:off x="1028700" y="8924925"/>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github.com/summerofgeorge</a:t>
            </a:r>
          </a:p>
        </p:txBody>
      </p:sp>
      <p:pic>
        <p:nvPicPr>
          <p:cNvPr id="17" name="Picture 17"/>
          <p:cNvPicPr>
            <a:picLocks noChangeAspect="1"/>
          </p:cNvPicPr>
          <p:nvPr/>
        </p:nvPicPr>
        <p:blipFill>
          <a:blip r:embed="rId4"/>
          <a:srcRect/>
          <a:stretch>
            <a:fillRect/>
          </a:stretch>
        </p:blipFill>
        <p:spPr>
          <a:xfrm>
            <a:off x="16100583" y="9258300"/>
            <a:ext cx="2005783" cy="14704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9105900" cy="1154162"/>
          </a:xfrm>
          <a:prstGeom prst="rect">
            <a:avLst/>
          </a:prstGeom>
        </p:spPr>
        <p:txBody>
          <a:bodyPr wrap="square" lIns="0" tIns="0" rIns="0" bIns="0" rtlCol="0" anchor="t">
            <a:spAutoFit/>
          </a:bodyPr>
          <a:lstStyle/>
          <a:p>
            <a:pPr>
              <a:lnSpc>
                <a:spcPts val="9000"/>
              </a:lnSpc>
            </a:pPr>
            <a:r>
              <a:rPr lang="en-US" sz="7500" spc="375" dirty="0">
                <a:solidFill>
                  <a:srgbClr val="000000"/>
                </a:solidFill>
                <a:latin typeface="League Spartan Bold"/>
              </a:rPr>
              <a:t>HI, I’M GEORGE</a:t>
            </a: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pic>
        <p:nvPicPr>
          <p:cNvPr id="1026" name="Picture 2" descr="Stringfest Analytics main logo">
            <a:extLst>
              <a:ext uri="{FF2B5EF4-FFF2-40B4-BE49-F238E27FC236}">
                <a16:creationId xmlns:a16="http://schemas.microsoft.com/office/drawing/2014/main" id="{91E3DBD0-9F19-4DA0-9F7B-706217532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1650" y="6302842"/>
            <a:ext cx="5733655" cy="42050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vancing into Analytics Cover Image">
            <a:extLst>
              <a:ext uri="{FF2B5EF4-FFF2-40B4-BE49-F238E27FC236}">
                <a16:creationId xmlns:a16="http://schemas.microsoft.com/office/drawing/2014/main" id="{4CA8B8A9-7FAE-4585-84F4-FB5AE11886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97860" y="2721308"/>
            <a:ext cx="3010084" cy="3931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photos of Cleveland">
            <a:extLst>
              <a:ext uri="{FF2B5EF4-FFF2-40B4-BE49-F238E27FC236}">
                <a16:creationId xmlns:a16="http://schemas.microsoft.com/office/drawing/2014/main" id="{84DDC70F-AE5C-4A4D-B6B2-116E4B5D0A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3330" y="2850156"/>
            <a:ext cx="5673334" cy="3776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877800" cy="3785652"/>
          </a:xfrm>
          <a:prstGeom prst="rect">
            <a:avLst/>
          </a:prstGeom>
          <a:noFill/>
        </p:spPr>
        <p:txBody>
          <a:bodyPr wrap="square" rtlCol="0">
            <a:spAutoFit/>
          </a:bodyPr>
          <a:lstStyle/>
          <a:p>
            <a:r>
              <a:rPr lang="en-US" sz="4000" dirty="0">
                <a:latin typeface="Gidole" panose="02000503000000000000" pitchFamily="2" charset="0"/>
                <a:ea typeface="Roboto Mono" pitchFamily="2" charset="0"/>
              </a:rPr>
              <a:t>Thanks for joining! </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A recap email with recording, survey and more will be coming…</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The recording stays up </a:t>
            </a:r>
            <a:r>
              <a:rPr lang="en-US" sz="4000">
                <a:latin typeface="Gidole" panose="02000503000000000000" pitchFamily="2" charset="0"/>
                <a:ea typeface="Roboto Mono" pitchFamily="2" charset="0"/>
              </a:rPr>
              <a:t>for seven days!</a:t>
            </a:r>
            <a:endParaRPr lang="en-US" sz="4000" dirty="0">
              <a:latin typeface="Gidole" panose="02000503000000000000" pitchFamily="2" charset="0"/>
              <a:ea typeface="Roboto Mono" pitchFamily="2" charset="0"/>
            </a:endParaRPr>
          </a:p>
        </p:txBody>
      </p:sp>
    </p:spTree>
    <p:extLst>
      <p:ext uri="{BB962C8B-B14F-4D97-AF65-F5344CB8AC3E}">
        <p14:creationId xmlns:p14="http://schemas.microsoft.com/office/powerpoint/2010/main" val="3032095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BUT WAIT THERE’S MORE</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877800" cy="2862322"/>
          </a:xfrm>
          <a:prstGeom prst="rect">
            <a:avLst/>
          </a:prstGeom>
          <a:noFill/>
        </p:spPr>
        <p:txBody>
          <a:bodyPr wrap="square" rtlCol="0">
            <a:spAutoFit/>
          </a:bodyPr>
          <a:lstStyle/>
          <a:p>
            <a:r>
              <a:rPr lang="en-US" sz="4400" dirty="0">
                <a:latin typeface="Gidole" panose="02000503000000000000" pitchFamily="2" charset="0"/>
                <a:ea typeface="Roboto Mono" pitchFamily="2" charset="0"/>
              </a:rPr>
              <a:t>50% OFF MY POWER QUERY COURSE THIS WEEK</a:t>
            </a:r>
          </a:p>
          <a:p>
            <a:r>
              <a:rPr lang="en-US" sz="4800" b="1" dirty="0">
                <a:latin typeface="Gidole" panose="02000503000000000000" pitchFamily="2" charset="0"/>
                <a:ea typeface="Roboto Mono" pitchFamily="2" charset="0"/>
              </a:rPr>
              <a:t>PROMOCODE NOHARDCODES</a:t>
            </a:r>
          </a:p>
          <a:p>
            <a:endParaRPr lang="en-US" sz="4000" dirty="0">
              <a:latin typeface="Gidole" panose="02000503000000000000" pitchFamily="2" charset="0"/>
              <a:ea typeface="Roboto Mono" pitchFamily="2" charset="0"/>
            </a:endParaRPr>
          </a:p>
          <a:p>
            <a:r>
              <a:rPr lang="en-US" sz="4800" dirty="0">
                <a:latin typeface="Gidole" panose="02000503000000000000" pitchFamily="2" charset="0"/>
                <a:ea typeface="Roboto Mono" pitchFamily="2" charset="0"/>
                <a:hlinkClick r:id="rId5"/>
              </a:rPr>
              <a:t>https://swiy.co/learn-pq</a:t>
            </a:r>
            <a:r>
              <a:rPr lang="en-US" sz="4800" dirty="0">
                <a:latin typeface="Gidole" panose="02000503000000000000" pitchFamily="2" charset="0"/>
                <a:ea typeface="Roboto Mono" pitchFamily="2" charset="0"/>
              </a:rPr>
              <a:t> </a:t>
            </a:r>
          </a:p>
        </p:txBody>
      </p:sp>
      <p:pic>
        <p:nvPicPr>
          <p:cNvPr id="1026" name="Picture 2">
            <a:extLst>
              <a:ext uri="{FF2B5EF4-FFF2-40B4-BE49-F238E27FC236}">
                <a16:creationId xmlns:a16="http://schemas.microsoft.com/office/drawing/2014/main" id="{B2C410DE-B01C-44C6-A709-1F75782D03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2012" y="3873599"/>
            <a:ext cx="10299291" cy="57933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Shape&#10;&#10;Description automatically generated with low confidence">
            <a:extLst>
              <a:ext uri="{FF2B5EF4-FFF2-40B4-BE49-F238E27FC236}">
                <a16:creationId xmlns:a16="http://schemas.microsoft.com/office/drawing/2014/main" id="{D73CBB4E-5DFC-455A-821A-20E36559739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33600" y="5691554"/>
            <a:ext cx="2667000" cy="2667000"/>
          </a:xfrm>
          <a:prstGeom prst="rect">
            <a:avLst/>
          </a:prstGeom>
        </p:spPr>
      </p:pic>
    </p:spTree>
    <p:extLst>
      <p:ext uri="{BB962C8B-B14F-4D97-AF65-F5344CB8AC3E}">
        <p14:creationId xmlns:p14="http://schemas.microsoft.com/office/powerpoint/2010/main" val="68577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1154162"/>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OBJECTIVES</a:t>
            </a: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sp>
        <p:nvSpPr>
          <p:cNvPr id="10" name="TextBox 10"/>
          <p:cNvSpPr txBox="1"/>
          <p:nvPr/>
        </p:nvSpPr>
        <p:spPr>
          <a:xfrm>
            <a:off x="2819400" y="2400300"/>
            <a:ext cx="9243139" cy="7279493"/>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000" spc="30" dirty="0">
                <a:solidFill>
                  <a:srgbClr val="000000"/>
                </a:solidFill>
                <a:latin typeface="Gidole"/>
              </a:rPr>
              <a:t>How tables serve as the "missing link" between Excel and Power Query</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Power Query serves as an "extract, transform, load" tool</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load your first data sources into Power Query... including how to find the menu for this (not so easy!)</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explore and profile your data right from Power Query</a:t>
            </a:r>
          </a:p>
          <a:p>
            <a:pPr marL="457200" indent="-457200">
              <a:lnSpc>
                <a:spcPts val="3750"/>
              </a:lnSpc>
              <a:buFont typeface="Arial" panose="020B0604020202020204" pitchFamily="34" charset="0"/>
              <a:buChar char="•"/>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perform repeatable data cleaning operations... no code or formulas required.</a:t>
            </a:r>
          </a:p>
          <a:p>
            <a:pPr>
              <a:lnSpc>
                <a:spcPts val="3750"/>
              </a:lnSpc>
            </a:pPr>
            <a:endParaRPr lang="en-US" sz="3000" spc="30" dirty="0">
              <a:solidFill>
                <a:srgbClr val="000000"/>
              </a:solidFill>
              <a:latin typeface="Gidole"/>
            </a:endParaRPr>
          </a:p>
        </p:txBody>
      </p:sp>
    </p:spTree>
    <p:extLst>
      <p:ext uri="{BB962C8B-B14F-4D97-AF65-F5344CB8AC3E}">
        <p14:creationId xmlns:p14="http://schemas.microsoft.com/office/powerpoint/2010/main" val="335306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1091624"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sp>
        <p:nvSpPr>
          <p:cNvPr id="10" name="TextBox 10"/>
          <p:cNvSpPr txBox="1"/>
          <p:nvPr/>
        </p:nvSpPr>
        <p:spPr>
          <a:xfrm>
            <a:off x="2112471" y="3337024"/>
            <a:ext cx="6943162" cy="8371523"/>
          </a:xfrm>
          <a:prstGeom prst="rect">
            <a:avLst/>
          </a:prstGeom>
        </p:spPr>
        <p:txBody>
          <a:bodyPr wrap="square" lIns="0" tIns="0" rIns="0" bIns="0" rtlCol="0" anchor="t">
            <a:spAutoFit/>
          </a:bodyPr>
          <a:lstStyle/>
          <a:p>
            <a:r>
              <a:rPr lang="en-US" sz="6600" spc="30" dirty="0">
                <a:solidFill>
                  <a:srgbClr val="000000"/>
                </a:solidFill>
                <a:latin typeface="Gidole"/>
              </a:rPr>
              <a:t>Download resources with link or QR code:</a:t>
            </a:r>
          </a:p>
          <a:p>
            <a:r>
              <a:rPr lang="en-US" sz="8000" spc="30" dirty="0">
                <a:solidFill>
                  <a:srgbClr val="000000"/>
                </a:solidFill>
                <a:latin typeface="Gidole"/>
                <a:hlinkClick r:id="rId4"/>
              </a:rPr>
              <a:t>https://swiy.co/pq-pdq-zip</a:t>
            </a:r>
            <a:r>
              <a:rPr lang="en-US" sz="8000" spc="30" dirty="0">
                <a:solidFill>
                  <a:srgbClr val="000000"/>
                </a:solidFill>
                <a:latin typeface="Gidole"/>
              </a:rPr>
              <a:t>  </a:t>
            </a:r>
          </a:p>
          <a:p>
            <a:pPr lvl="1"/>
            <a:endParaRPr lang="en-US" sz="6600" spc="30" dirty="0">
              <a:solidFill>
                <a:srgbClr val="000000"/>
              </a:solidFill>
              <a:latin typeface="Gidole"/>
            </a:endParaRPr>
          </a:p>
          <a:p>
            <a:endParaRPr lang="en-US" sz="6000" spc="30" dirty="0">
              <a:solidFill>
                <a:srgbClr val="000000"/>
              </a:solidFill>
              <a:latin typeface="Gidole"/>
            </a:endParaRPr>
          </a:p>
          <a:p>
            <a:endParaRPr lang="en-US" sz="6000" spc="30" dirty="0">
              <a:solidFill>
                <a:srgbClr val="000000"/>
              </a:solidFill>
              <a:latin typeface="Gidole"/>
            </a:endParaRPr>
          </a:p>
        </p:txBody>
      </p:sp>
      <p:pic>
        <p:nvPicPr>
          <p:cNvPr id="12" name="Picture 11" descr="Shape&#10;&#10;Description automatically generated with low confidence">
            <a:extLst>
              <a:ext uri="{FF2B5EF4-FFF2-40B4-BE49-F238E27FC236}">
                <a16:creationId xmlns:a16="http://schemas.microsoft.com/office/drawing/2014/main" id="{8683169C-5C13-042C-F338-A104DC324D8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29252" y="2476500"/>
            <a:ext cx="3962400" cy="3962400"/>
          </a:xfrm>
          <a:prstGeom prst="rect">
            <a:avLst/>
          </a:prstGeom>
        </p:spPr>
      </p:pic>
    </p:spTree>
    <p:extLst>
      <p:ext uri="{BB962C8B-B14F-4D97-AF65-F5344CB8AC3E}">
        <p14:creationId xmlns:p14="http://schemas.microsoft.com/office/powerpoint/2010/main" val="392600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What the @%&amp;! is ETL?</a:t>
            </a:r>
          </a:p>
        </p:txBody>
      </p:sp>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8153400" cy="5632311"/>
          </a:xfrm>
          <a:prstGeom prst="rect">
            <a:avLst/>
          </a:prstGeom>
          <a:noFill/>
        </p:spPr>
        <p:txBody>
          <a:bodyPr wrap="square" rtlCol="0">
            <a:spAutoFit/>
          </a:bodyPr>
          <a:lstStyle/>
          <a:p>
            <a:r>
              <a:rPr lang="en-US" sz="3600" dirty="0">
                <a:latin typeface="Gidole" panose="020B0604020202020204" charset="0"/>
              </a:rPr>
              <a:t>“A properly designed ETL system extracts data from the source systems, enforces data quality and consistency standards, conforms data so that separate sources can be used together, and finally delivers data in a presentation-ready format so that application developers can build applications and end users can make decisions.”</a:t>
            </a:r>
          </a:p>
          <a:p>
            <a:endParaRPr lang="en-US" sz="3600" dirty="0">
              <a:latin typeface="Gidole" panose="020B0604020202020204" charset="0"/>
            </a:endParaRPr>
          </a:p>
          <a:p>
            <a:r>
              <a:rPr lang="en-US" sz="3600" dirty="0">
                <a:latin typeface="Gidole" panose="020B0604020202020204" charset="0"/>
              </a:rPr>
              <a:t>-- </a:t>
            </a:r>
            <a:r>
              <a:rPr lang="en-US" sz="3600" dirty="0">
                <a:latin typeface="Gidole" panose="020B0604020202020204" charset="0"/>
                <a:hlinkClick r:id="rId3"/>
              </a:rPr>
              <a:t>(where else but) Wikipedia</a:t>
            </a:r>
            <a:endParaRPr lang="en-US" sz="3600" dirty="0">
              <a:latin typeface="Gidole" panose="020B0604020202020204" charset="0"/>
            </a:endParaRPr>
          </a:p>
        </p:txBody>
      </p:sp>
      <p:pic>
        <p:nvPicPr>
          <p:cNvPr id="1026" name="Picture 2" descr="Overhead Conveyor, Industry, Factory">
            <a:extLst>
              <a:ext uri="{FF2B5EF4-FFF2-40B4-BE49-F238E27FC236}">
                <a16:creationId xmlns:a16="http://schemas.microsoft.com/office/drawing/2014/main" id="{FC495125-C83B-4358-B41D-F98A5D78A8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0638" y="4184570"/>
            <a:ext cx="7577556" cy="50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2709"/>
            <a:ext cx="3419237" cy="341376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4" name="Group 4"/>
          <p:cNvGrpSpPr/>
          <p:nvPr/>
        </p:nvGrpSpPr>
        <p:grpSpPr>
          <a:xfrm rot="-10800000">
            <a:off x="-2110659" y="-189185"/>
            <a:ext cx="4221318" cy="365566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pic>
        <p:nvPicPr>
          <p:cNvPr id="6" name="Picture 6"/>
          <p:cNvPicPr>
            <a:picLocks noChangeAspect="1"/>
          </p:cNvPicPr>
          <p:nvPr/>
        </p:nvPicPr>
        <p:blipFill>
          <a:blip r:embed="rId3"/>
          <a:srcRect b="44190"/>
          <a:stretch>
            <a:fillRect/>
          </a:stretch>
        </p:blipFill>
        <p:spPr>
          <a:xfrm>
            <a:off x="16095120" y="9265255"/>
            <a:ext cx="2013122" cy="823680"/>
          </a:xfrm>
          <a:prstGeom prst="rect">
            <a:avLst/>
          </a:prstGeom>
        </p:spPr>
      </p:pic>
      <p:grpSp>
        <p:nvGrpSpPr>
          <p:cNvPr id="16" name="Group 15">
            <a:extLst>
              <a:ext uri="{FF2B5EF4-FFF2-40B4-BE49-F238E27FC236}">
                <a16:creationId xmlns:a16="http://schemas.microsoft.com/office/drawing/2014/main" id="{26AEE63F-9722-4141-8F62-7155CB624A5B}"/>
              </a:ext>
            </a:extLst>
          </p:cNvPr>
          <p:cNvGrpSpPr/>
          <p:nvPr/>
        </p:nvGrpSpPr>
        <p:grpSpPr>
          <a:xfrm>
            <a:off x="907648" y="1638300"/>
            <a:ext cx="4959752" cy="4645364"/>
            <a:chOff x="907648" y="1638300"/>
            <a:chExt cx="4959752" cy="4645364"/>
          </a:xfrm>
        </p:grpSpPr>
        <p:sp>
          <p:nvSpPr>
            <p:cNvPr id="8" name="TextBox 7">
              <a:extLst>
                <a:ext uri="{FF2B5EF4-FFF2-40B4-BE49-F238E27FC236}">
                  <a16:creationId xmlns:a16="http://schemas.microsoft.com/office/drawing/2014/main" id="{BEEF1475-D362-4861-BA9A-EC801FD42085}"/>
                </a:ext>
              </a:extLst>
            </p:cNvPr>
            <p:cNvSpPr txBox="1"/>
            <p:nvPr/>
          </p:nvSpPr>
          <p:spPr>
            <a:xfrm>
              <a:off x="1295400" y="1638300"/>
              <a:ext cx="4572000" cy="769441"/>
            </a:xfrm>
            <a:prstGeom prst="rect">
              <a:avLst/>
            </a:prstGeom>
            <a:noFill/>
          </p:spPr>
          <p:txBody>
            <a:bodyPr wrap="square" rtlCol="0">
              <a:spAutoFit/>
            </a:bodyPr>
            <a:lstStyle/>
            <a:p>
              <a:pPr algn="ctr"/>
              <a:r>
                <a:rPr lang="en-US" sz="4400" b="1" dirty="0">
                  <a:latin typeface="Gidole" panose="02000503000000000000" pitchFamily="50" charset="0"/>
                </a:rPr>
                <a:t>1. EXTRACT</a:t>
              </a:r>
            </a:p>
          </p:txBody>
        </p:sp>
        <p:pic>
          <p:nvPicPr>
            <p:cNvPr id="9" name="Picture 8">
              <a:extLst>
                <a:ext uri="{FF2B5EF4-FFF2-40B4-BE49-F238E27FC236}">
                  <a16:creationId xmlns:a16="http://schemas.microsoft.com/office/drawing/2014/main" id="{66E68092-9405-43F0-8AF2-01C9D22F89E0}"/>
                </a:ext>
              </a:extLst>
            </p:cNvPr>
            <p:cNvPicPr>
              <a:picLocks noChangeAspect="1"/>
            </p:cNvPicPr>
            <p:nvPr/>
          </p:nvPicPr>
          <p:blipFill>
            <a:blip r:embed="rId4"/>
            <a:stretch>
              <a:fillRect/>
            </a:stretch>
          </p:blipFill>
          <p:spPr>
            <a:xfrm>
              <a:off x="907648" y="2794615"/>
              <a:ext cx="2156143" cy="1120074"/>
            </a:xfrm>
            <a:prstGeom prst="rect">
              <a:avLst/>
            </a:prstGeom>
          </p:spPr>
        </p:pic>
        <p:pic>
          <p:nvPicPr>
            <p:cNvPr id="2050" name="Picture 2" descr="Wordpress, Web, Design, Website, Cms, Logo, Blog">
              <a:extLst>
                <a:ext uri="{FF2B5EF4-FFF2-40B4-BE49-F238E27FC236}">
                  <a16:creationId xmlns:a16="http://schemas.microsoft.com/office/drawing/2014/main" id="{07E1EB44-DBDD-4C47-8909-EC3C75BE44E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2310" y="3222617"/>
              <a:ext cx="2233568" cy="11912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icrosoft Excel - Wikipedia">
              <a:extLst>
                <a:ext uri="{FF2B5EF4-FFF2-40B4-BE49-F238E27FC236}">
                  <a16:creationId xmlns:a16="http://schemas.microsoft.com/office/drawing/2014/main" id="{52AB72E9-F271-433D-B21F-B855CB0F4D2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7041" y="4408144"/>
              <a:ext cx="2016763" cy="18755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55594C81-73FA-4556-83B0-1C0DC11CAD20}"/>
              </a:ext>
            </a:extLst>
          </p:cNvPr>
          <p:cNvGrpSpPr/>
          <p:nvPr/>
        </p:nvGrpSpPr>
        <p:grpSpPr>
          <a:xfrm>
            <a:off x="6019799" y="1638299"/>
            <a:ext cx="5729246" cy="5022604"/>
            <a:chOff x="6019799" y="1638299"/>
            <a:chExt cx="5729246" cy="5022604"/>
          </a:xfrm>
        </p:grpSpPr>
        <p:sp>
          <p:nvSpPr>
            <p:cNvPr id="12" name="TextBox 11">
              <a:extLst>
                <a:ext uri="{FF2B5EF4-FFF2-40B4-BE49-F238E27FC236}">
                  <a16:creationId xmlns:a16="http://schemas.microsoft.com/office/drawing/2014/main" id="{BA60B585-15E5-46DB-B3DE-577C0543BBB3}"/>
                </a:ext>
              </a:extLst>
            </p:cNvPr>
            <p:cNvSpPr txBox="1"/>
            <p:nvPr/>
          </p:nvSpPr>
          <p:spPr>
            <a:xfrm>
              <a:off x="6329774" y="1638299"/>
              <a:ext cx="4572000" cy="830997"/>
            </a:xfrm>
            <a:prstGeom prst="rect">
              <a:avLst/>
            </a:prstGeom>
            <a:noFill/>
          </p:spPr>
          <p:txBody>
            <a:bodyPr wrap="square" rtlCol="0">
              <a:spAutoFit/>
            </a:bodyPr>
            <a:lstStyle/>
            <a:p>
              <a:pPr algn="ctr"/>
              <a:r>
                <a:rPr lang="en-US" sz="4800" b="1" dirty="0">
                  <a:latin typeface="Gidole" panose="02000503000000000000" pitchFamily="50" charset="0"/>
                </a:rPr>
                <a:t>2. TRANSFORM</a:t>
              </a:r>
            </a:p>
          </p:txBody>
        </p:sp>
        <p:pic>
          <p:nvPicPr>
            <p:cNvPr id="2054" name="Picture 6" descr="brown push broom on dust pan">
              <a:extLst>
                <a:ext uri="{FF2B5EF4-FFF2-40B4-BE49-F238E27FC236}">
                  <a16:creationId xmlns:a16="http://schemas.microsoft.com/office/drawing/2014/main" id="{B8750ED0-0E88-4B2A-BCD9-4FCE5A6525A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206" y="2822553"/>
              <a:ext cx="2233568" cy="16751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ee, Tea Bags, Teas, Drink, Herbal Tea, Fruit Tea">
              <a:extLst>
                <a:ext uri="{FF2B5EF4-FFF2-40B4-BE49-F238E27FC236}">
                  <a16:creationId xmlns:a16="http://schemas.microsoft.com/office/drawing/2014/main" id="{F355A25D-375B-450B-BB9B-D202A3C284F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7808" y="3864697"/>
              <a:ext cx="2651237" cy="175368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onstruction, Worker, Welding, Welder, Industry, Metal">
              <a:extLst>
                <a:ext uri="{FF2B5EF4-FFF2-40B4-BE49-F238E27FC236}">
                  <a16:creationId xmlns:a16="http://schemas.microsoft.com/office/drawing/2014/main" id="{18906C9B-12F8-4CD0-AF9E-ACD1165E839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9799" y="4901696"/>
              <a:ext cx="2651237" cy="17592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0586C38D-6E7E-449E-A806-A86C75E7402D}"/>
              </a:ext>
            </a:extLst>
          </p:cNvPr>
          <p:cNvGrpSpPr/>
          <p:nvPr/>
        </p:nvGrpSpPr>
        <p:grpSpPr>
          <a:xfrm>
            <a:off x="12385964" y="1638299"/>
            <a:ext cx="5415806" cy="4656484"/>
            <a:chOff x="12385964" y="1638299"/>
            <a:chExt cx="5415806" cy="4656484"/>
          </a:xfrm>
        </p:grpSpPr>
        <p:pic>
          <p:nvPicPr>
            <p:cNvPr id="11" name="Picture 10" descr="A close up of a persons hand&#10;&#10;Description automatically generated">
              <a:extLst>
                <a:ext uri="{FF2B5EF4-FFF2-40B4-BE49-F238E27FC236}">
                  <a16:creationId xmlns:a16="http://schemas.microsoft.com/office/drawing/2014/main" id="{05D53DD3-A065-4697-AA14-208CD7BA892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573000" y="2822553"/>
              <a:ext cx="5228770" cy="3472230"/>
            </a:xfrm>
            <a:prstGeom prst="rect">
              <a:avLst/>
            </a:prstGeom>
          </p:spPr>
        </p:pic>
        <p:sp>
          <p:nvSpPr>
            <p:cNvPr id="21" name="TextBox 20">
              <a:extLst>
                <a:ext uri="{FF2B5EF4-FFF2-40B4-BE49-F238E27FC236}">
                  <a16:creationId xmlns:a16="http://schemas.microsoft.com/office/drawing/2014/main" id="{98C42259-1842-4B28-865C-67D219A8528A}"/>
                </a:ext>
              </a:extLst>
            </p:cNvPr>
            <p:cNvSpPr txBox="1"/>
            <p:nvPr/>
          </p:nvSpPr>
          <p:spPr>
            <a:xfrm>
              <a:off x="12385964" y="1638299"/>
              <a:ext cx="4572000" cy="769441"/>
            </a:xfrm>
            <a:prstGeom prst="rect">
              <a:avLst/>
            </a:prstGeom>
            <a:noFill/>
          </p:spPr>
          <p:txBody>
            <a:bodyPr wrap="square" rtlCol="0">
              <a:spAutoFit/>
            </a:bodyPr>
            <a:lstStyle/>
            <a:p>
              <a:pPr algn="ctr"/>
              <a:r>
                <a:rPr lang="en-US" sz="4400" b="1" dirty="0">
                  <a:latin typeface="Gidole" panose="02000503000000000000" pitchFamily="50" charset="0"/>
                </a:rPr>
                <a:t>3. LOAD</a:t>
              </a:r>
            </a:p>
          </p:txBody>
        </p:sp>
      </p:grpSp>
    </p:spTree>
    <p:extLst>
      <p:ext uri="{BB962C8B-B14F-4D97-AF65-F5344CB8AC3E}">
        <p14:creationId xmlns:p14="http://schemas.microsoft.com/office/powerpoint/2010/main" val="2701514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pic>
        <p:nvPicPr>
          <p:cNvPr id="7" name="Picture 7"/>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9"/>
          <p:cNvSpPr txBox="1"/>
          <p:nvPr/>
        </p:nvSpPr>
        <p:spPr>
          <a:xfrm>
            <a:off x="2110659" y="1011583"/>
            <a:ext cx="15772737" cy="1120775"/>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Power Query &amp; Excel Myth-busting</a:t>
            </a:r>
          </a:p>
        </p:txBody>
      </p:sp>
      <p:sp>
        <p:nvSpPr>
          <p:cNvPr id="10" name="TextBox 9">
            <a:extLst>
              <a:ext uri="{FF2B5EF4-FFF2-40B4-BE49-F238E27FC236}">
                <a16:creationId xmlns:a16="http://schemas.microsoft.com/office/drawing/2014/main" id="{449716C3-280E-4377-BD60-380B8FF48366}"/>
              </a:ext>
            </a:extLst>
          </p:cNvPr>
          <p:cNvSpPr txBox="1"/>
          <p:nvPr/>
        </p:nvSpPr>
        <p:spPr>
          <a:xfrm>
            <a:off x="0" y="9603815"/>
            <a:ext cx="8153400" cy="523220"/>
          </a:xfrm>
          <a:prstGeom prst="rect">
            <a:avLst/>
          </a:prstGeom>
          <a:noFill/>
        </p:spPr>
        <p:txBody>
          <a:bodyPr wrap="square" rtlCol="0">
            <a:spAutoFit/>
          </a:bodyPr>
          <a:lstStyle/>
          <a:p>
            <a:r>
              <a:rPr lang="en-US" sz="2800" dirty="0">
                <a:latin typeface="Gidole" panose="020B0604020202020204" charset="0"/>
                <a:hlinkClick r:id="rId4"/>
              </a:rPr>
              <a:t>https://giphy.com/gifs/mythbusters-gif-qVuWpc7MxvGz6</a:t>
            </a:r>
            <a:r>
              <a:rPr lang="en-US" sz="2800" dirty="0">
                <a:latin typeface="Gidole" panose="020B0604020202020204" charset="0"/>
              </a:rPr>
              <a:t>  </a:t>
            </a:r>
          </a:p>
        </p:txBody>
      </p:sp>
      <p:pic>
        <p:nvPicPr>
          <p:cNvPr id="12" name="Picture 11" descr="A person wearing a hat&#10;&#10;Description automatically generated">
            <a:extLst>
              <a:ext uri="{FF2B5EF4-FFF2-40B4-BE49-F238E27FC236}">
                <a16:creationId xmlns:a16="http://schemas.microsoft.com/office/drawing/2014/main" id="{22E3B044-9B28-411A-8DC7-330EA89D47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 y="3717694"/>
            <a:ext cx="9982200" cy="562262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00401" y="5129474"/>
            <a:ext cx="18485333" cy="5157526"/>
          </a:xfrm>
          <a:prstGeom prst="rect">
            <a:avLst/>
          </a:prstGeom>
          <a:solidFill>
            <a:srgbClr val="CF3338"/>
          </a:solidFill>
        </p:spPr>
      </p:sp>
      <p:grpSp>
        <p:nvGrpSpPr>
          <p:cNvPr id="4" name="Group 4"/>
          <p:cNvGrpSpPr/>
          <p:nvPr/>
        </p:nvGrpSpPr>
        <p:grpSpPr>
          <a:xfrm>
            <a:off x="0" y="2733413"/>
            <a:ext cx="7565692" cy="7553587"/>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6" name="Group 6"/>
          <p:cNvGrpSpPr/>
          <p:nvPr/>
        </p:nvGrpSpPr>
        <p:grpSpPr>
          <a:xfrm rot="-10800000">
            <a:off x="-3031757" y="5143500"/>
            <a:ext cx="6063514" cy="5251003"/>
            <a:chOff x="0" y="0"/>
            <a:chExt cx="6350000" cy="5499100"/>
          </a:xfrm>
        </p:grpSpPr>
        <p:sp>
          <p:nvSpPr>
            <p:cNvPr id="7" name="Freeform 7"/>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8" name="Picture 8"/>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9071302" y="264557"/>
            <a:ext cx="8911898" cy="3462486"/>
          </a:xfrm>
          <a:prstGeom prst="rect">
            <a:avLst/>
          </a:prstGeom>
        </p:spPr>
        <p:txBody>
          <a:bodyPr wrap="square" lIns="0" tIns="0" rIns="0" bIns="0" rtlCol="0" anchor="t">
            <a:spAutoFit/>
          </a:bodyPr>
          <a:lstStyle/>
          <a:p>
            <a:pPr algn="r">
              <a:lnSpc>
                <a:spcPts val="9000"/>
              </a:lnSpc>
            </a:pPr>
            <a:r>
              <a:rPr lang="en-US" sz="7500" spc="375" dirty="0">
                <a:solidFill>
                  <a:srgbClr val="000000"/>
                </a:solidFill>
                <a:latin typeface="League Spartan Bold"/>
              </a:rPr>
              <a:t>1. “EXCEL IS NOT REPRODUCIBLE”</a:t>
            </a:r>
          </a:p>
        </p:txBody>
      </p:sp>
      <p:pic>
        <p:nvPicPr>
          <p:cNvPr id="3074" name="Picture 2" descr="Laboratory, Analysis, Chemistry, Research, Chemist, Lab">
            <a:extLst>
              <a:ext uri="{FF2B5EF4-FFF2-40B4-BE49-F238E27FC236}">
                <a16:creationId xmlns:a16="http://schemas.microsoft.com/office/drawing/2014/main" id="{78F5FC68-5FE9-407F-9506-457BA198CB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0"/>
            <a:ext cx="7736288" cy="51575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71365" y="5129474"/>
            <a:ext cx="18485333" cy="5157526"/>
          </a:xfrm>
          <a:prstGeom prst="rect">
            <a:avLst/>
          </a:prstGeom>
          <a:solidFill>
            <a:srgbClr val="CF3338"/>
          </a:solidFill>
        </p:spPr>
      </p:sp>
      <p:grpSp>
        <p:nvGrpSpPr>
          <p:cNvPr id="4" name="Group 4"/>
          <p:cNvGrpSpPr/>
          <p:nvPr/>
        </p:nvGrpSpPr>
        <p:grpSpPr>
          <a:xfrm>
            <a:off x="-190670" y="2733413"/>
            <a:ext cx="7565692" cy="7553587"/>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6" name="Group 6"/>
          <p:cNvGrpSpPr/>
          <p:nvPr/>
        </p:nvGrpSpPr>
        <p:grpSpPr>
          <a:xfrm rot="-10800000">
            <a:off x="-3031757" y="5143500"/>
            <a:ext cx="6063514" cy="5251003"/>
            <a:chOff x="0" y="0"/>
            <a:chExt cx="6350000" cy="5499100"/>
          </a:xfrm>
        </p:grpSpPr>
        <p:sp>
          <p:nvSpPr>
            <p:cNvPr id="7" name="Freeform 7"/>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8" name="Picture 8"/>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10195812" y="264557"/>
            <a:ext cx="7787387" cy="4616648"/>
          </a:xfrm>
          <a:prstGeom prst="rect">
            <a:avLst/>
          </a:prstGeom>
        </p:spPr>
        <p:txBody>
          <a:bodyPr wrap="square" lIns="0" tIns="0" rIns="0" bIns="0" rtlCol="0" anchor="t">
            <a:spAutoFit/>
          </a:bodyPr>
          <a:lstStyle/>
          <a:p>
            <a:pPr algn="r">
              <a:lnSpc>
                <a:spcPts val="9000"/>
              </a:lnSpc>
            </a:pPr>
            <a:r>
              <a:rPr lang="en-US" sz="7500" spc="375" dirty="0">
                <a:solidFill>
                  <a:srgbClr val="000000"/>
                </a:solidFill>
                <a:latin typeface="League Spartan Bold"/>
              </a:rPr>
              <a:t>2. “EXCEL ONLY DOES STRUCTURED DATA”</a:t>
            </a:r>
          </a:p>
        </p:txBody>
      </p:sp>
      <p:pic>
        <p:nvPicPr>
          <p:cNvPr id="4098" name="Picture 2" descr="Grid, Isolation, Table, Lamp, Beetle, Ladybug, Window">
            <a:extLst>
              <a:ext uri="{FF2B5EF4-FFF2-40B4-BE49-F238E27FC236}">
                <a16:creationId xmlns:a16="http://schemas.microsoft.com/office/drawing/2014/main" id="{44AE2A13-EBA4-4F07-8D67-3B76D0A846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6241"/>
            <a:ext cx="10024449" cy="518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9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1520</Words>
  <Application>Microsoft Office PowerPoint</Application>
  <PresentationFormat>Custom</PresentationFormat>
  <Paragraphs>141</Paragraphs>
  <Slides>21</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League Spartan Bold</vt:lpstr>
      <vt:lpstr>League Spartan</vt:lpstr>
      <vt:lpstr>League Spartan Italics</vt:lpstr>
      <vt:lpstr>Roboto Mono</vt:lpstr>
      <vt:lpstr>Gidole</vt:lpstr>
      <vt:lpstr>Open Sans Extra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120</cp:revision>
  <dcterms:created xsi:type="dcterms:W3CDTF">2006-08-16T00:00:00Z</dcterms:created>
  <dcterms:modified xsi:type="dcterms:W3CDTF">2022-08-24T19:42:33Z</dcterms:modified>
  <dc:identifier>DADurESpNu8</dc:identifier>
</cp:coreProperties>
</file>