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403" r:id="rId4"/>
    <p:sldId id="348" r:id="rId5"/>
    <p:sldId id="261" r:id="rId6"/>
    <p:sldId id="351" r:id="rId7"/>
    <p:sldId id="282" r:id="rId8"/>
    <p:sldId id="365" r:id="rId9"/>
    <p:sldId id="368" r:id="rId10"/>
    <p:sldId id="371" r:id="rId11"/>
    <p:sldId id="305" r:id="rId12"/>
    <p:sldId id="390" r:id="rId13"/>
    <p:sldId id="400" r:id="rId14"/>
    <p:sldId id="404"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Gidole" panose="020B0604020202020204" charset="0"/>
      <p:regular r:id="rId21"/>
    </p:embeddedFont>
    <p:embeddedFont>
      <p:font typeface="League Spartan" panose="020B0604020202020204" charset="0"/>
      <p:regular r:id="rId22"/>
    </p:embeddedFont>
    <p:embeddedFont>
      <p:font typeface="Open Sans Extra Bold" panose="020B0604020202020204" charset="0"/>
      <p:regular r:id="rId23"/>
    </p:embeddedFont>
    <p:embeddedFont>
      <p:font typeface="Roboto Mono" panose="00000009000000000000" pitchFamily="49"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213" autoAdjust="0"/>
  </p:normalViewPr>
  <p:slideViewPr>
    <p:cSldViewPr>
      <p:cViewPr varScale="1">
        <p:scale>
          <a:sx n="63" d="100"/>
          <a:sy n="63" d="100"/>
        </p:scale>
        <p:origin x="1245" y="63"/>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practice on this</a:t>
            </a:r>
          </a:p>
          <a:p>
            <a:r>
              <a:rPr lang="en-US" dirty="0"/>
              <a:t>Of course there is a LOT more you can do here, you can work on rows, multiple datasets </a:t>
            </a:r>
            <a:r>
              <a:rPr lang="en-US" dirty="0" err="1"/>
              <a:t>etc</a:t>
            </a:r>
            <a:r>
              <a:rPr lang="en-US" dirty="0"/>
              <a:t> but we’ll focus on the very beginning stuff here.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are looking to individually take a Power Query class I have a surprise here at the end…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be very scientific here and go to Wikipedia to explain how extract, transform, load or ETL methodologies work.</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154369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ETL achieves quite a few purposes, and as the name implies it works in three steps:</a:t>
            </a:r>
          </a:p>
          <a:p>
            <a:r>
              <a:rPr lang="en-US" dirty="0"/>
              <a:t>- First, you want to extract the information from some outside source, this can be anything from a database to a web page.</a:t>
            </a:r>
          </a:p>
          <a:p>
            <a:r>
              <a:rPr lang="en-US" dirty="0"/>
              <a:t>- Then, you want to transform it. This could be cleaning the data, filtering it, checking for assumptions, you get the idea.</a:t>
            </a:r>
          </a:p>
          <a:p>
            <a:r>
              <a:rPr lang="en-US" dirty="0"/>
              <a:t>- Finally, loading the data, this places it in a format that is accessible for end users to work with. </a:t>
            </a:r>
          </a:p>
          <a:p>
            <a:endParaRPr lang="en-US" dirty="0"/>
          </a:p>
          <a:p>
            <a:endParaRPr lang="en-US" dirty="0"/>
          </a:p>
          <a:p>
            <a:endParaRPr lang="en-US" dirty="0"/>
          </a:p>
          <a:p>
            <a:r>
              <a:rPr lang="en-US" dirty="0"/>
              <a:t>https://unsplash.com/photos/QUHlPs4y8PQ  </a:t>
            </a:r>
          </a:p>
          <a:p>
            <a:r>
              <a:rPr lang="en-US" dirty="0"/>
              <a:t>https://pixabay.com/photos/tee-tea-bags-teas-drink-herbal-tea-1252397/  </a:t>
            </a:r>
          </a:p>
          <a:p>
            <a:r>
              <a:rPr lang="en-US" dirty="0"/>
              <a:t>https://pixabay.com/photos/construction-worker-welding-welder-1717893/  </a:t>
            </a:r>
          </a:p>
          <a:p>
            <a:r>
              <a:rPr lang="en-US" dirty="0"/>
              <a:t>https://pixabay.com/photos/gift-box-gifts-packaging-box-2458012/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19590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Power Query is more for data cleaning and transformation but of course we can’t clean unless we know what needs to be cleaned. So let’s look at some ways to do this. We will explore the data and see what we’re working with.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09766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social.stringfestanalytics.com/pq-workshops"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social.stringfestanalytics.com/event-feedback"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social.stringfestanalytics.com/patreon"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swiy.co/pq-pdq-zi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626540"/>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FIRST STEPS FOR POWER QUERY WITH MICROSOFT EXCEL</a:t>
            </a:r>
          </a:p>
        </p:txBody>
      </p:sp>
      <p:pic>
        <p:nvPicPr>
          <p:cNvPr id="10" name="Picture 9" descr="A picture containing graphical user interface&#10;&#10;Description automatically generated">
            <a:extLst>
              <a:ext uri="{FF2B5EF4-FFF2-40B4-BE49-F238E27FC236}">
                <a16:creationId xmlns:a16="http://schemas.microsoft.com/office/drawing/2014/main" id="{94F1CEDF-D95F-41D3-B107-8A9663BF5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18288002"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MANIPULATING ROWS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txBody>
          <a:bodyPr/>
          <a:lstStyle/>
          <a:p>
            <a:endParaRPr lang="en-US"/>
          </a:p>
        </p:txBody>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txBody>
            <a:bodyPr/>
            <a:lstStyle/>
            <a:p>
              <a:endParaRPr lang="en-US"/>
            </a:p>
          </p:txBody>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https://social.stringfestanalytics.com/pq-workshops </a:t>
            </a:r>
            <a:endParaRPr lang="en-US" sz="3400" spc="340" dirty="0">
              <a:solidFill>
                <a:schemeClr val="bg1"/>
              </a:solidFill>
              <a:latin typeface="Gidole"/>
            </a:endParaRP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pic>
        <p:nvPicPr>
          <p:cNvPr id="11" name="Picture 10" descr="Qr code&#10;&#10;Description automatically generated">
            <a:extLst>
              <a:ext uri="{FF2B5EF4-FFF2-40B4-BE49-F238E27FC236}">
                <a16:creationId xmlns:a16="http://schemas.microsoft.com/office/drawing/2014/main" id="{745137F5-7D9B-7863-8E4A-8A625B048E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6819900"/>
            <a:ext cx="2895600" cy="2895600"/>
          </a:xfrm>
          <a:prstGeom prst="rect">
            <a:avLst/>
          </a:prstGeom>
        </p:spPr>
      </p:pic>
    </p:spTree>
    <p:extLst>
      <p:ext uri="{BB962C8B-B14F-4D97-AF65-F5344CB8AC3E}">
        <p14:creationId xmlns:p14="http://schemas.microsoft.com/office/powerpoint/2010/main" val="398718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txBody>
          <a:bodyPr/>
          <a:lstStyle/>
          <a:p>
            <a:endParaRPr lang="en-US"/>
          </a:p>
        </p:txBody>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txBody>
            <a:bodyPr/>
            <a:lstStyle/>
            <a:p>
              <a:endParaRPr lang="en-US"/>
            </a:p>
          </p:txBody>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txBody>
            <a:bodyPr/>
            <a:lstStyle/>
            <a:p>
              <a:endParaRPr lang="en-US"/>
            </a:p>
          </p:txBody>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4401205"/>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for seven days, then gets moved </a:t>
            </a:r>
            <a:r>
              <a:rPr lang="en-US" sz="4000">
                <a:latin typeface="Gidole" panose="02000503000000000000" pitchFamily="2" charset="0"/>
                <a:ea typeface="Roboto Mono" pitchFamily="2" charset="0"/>
              </a:rPr>
              <a:t>to Patreon: </a:t>
            </a:r>
            <a:r>
              <a:rPr lang="en-US" sz="4000">
                <a:latin typeface="Gidole" panose="02000503000000000000" pitchFamily="2" charset="0"/>
                <a:ea typeface="Roboto Mono" pitchFamily="2" charset="0"/>
                <a:hlinkClick r:id="rId5"/>
              </a:rPr>
              <a:t>https://social.stringfestanalytics.com/patreon</a:t>
            </a:r>
            <a:r>
              <a:rPr lang="en-US" sz="4000">
                <a:latin typeface="Gidole" panose="02000503000000000000" pitchFamily="2" charset="0"/>
                <a:ea typeface="Roboto Mono" pitchFamily="2" charset="0"/>
              </a:rPr>
              <a:t>  </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819400" y="2400300"/>
            <a:ext cx="9243139" cy="727949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How tables serve as the "missing link" between Excel and Power Query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Power Query serves as an "extract, transform, load" tool</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load your first data sources into Power Query... including how to find the menu for this (not so easy!)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explore and profile your data right from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perform repeatable data cleaning operations... no code or formulas required.</a:t>
            </a: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112471" y="3337024"/>
            <a:ext cx="6943162" cy="7571303"/>
          </a:xfrm>
          <a:prstGeom prst="rect">
            <a:avLst/>
          </a:prstGeom>
        </p:spPr>
        <p:txBody>
          <a:bodyPr wrap="square" lIns="0" tIns="0" rIns="0" bIns="0" rtlCol="0" anchor="t">
            <a:spAutoFit/>
          </a:bodyPr>
          <a:lstStyle/>
          <a:p>
            <a:r>
              <a:rPr lang="en-US" sz="6600" spc="30" dirty="0">
                <a:solidFill>
                  <a:srgbClr val="000000"/>
                </a:solidFill>
                <a:latin typeface="Gidole"/>
              </a:rPr>
              <a:t>Download resources:</a:t>
            </a:r>
          </a:p>
          <a:p>
            <a:r>
              <a:rPr lang="en-US" sz="8000" spc="30" dirty="0">
                <a:solidFill>
                  <a:srgbClr val="000000"/>
                </a:solidFill>
                <a:latin typeface="Gidole"/>
                <a:hlinkClick r:id="rId4"/>
              </a:rPr>
              <a:t>https://swiy.co/pq-pdq-zip</a:t>
            </a:r>
            <a:r>
              <a:rPr lang="en-US" sz="8000" spc="30" dirty="0">
                <a:solidFill>
                  <a:srgbClr val="000000"/>
                </a:solidFill>
                <a:latin typeface="Gidole"/>
              </a:rPr>
              <a:t>  </a:t>
            </a:r>
          </a:p>
          <a:p>
            <a:pPr lvl="1"/>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the @%&amp;! is ETL?</a:t>
            </a:r>
          </a:p>
        </p:txBody>
      </p:sp>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8153400" cy="5632311"/>
          </a:xfrm>
          <a:prstGeom prst="rect">
            <a:avLst/>
          </a:prstGeom>
          <a:noFill/>
        </p:spPr>
        <p:txBody>
          <a:bodyPr wrap="square" rtlCol="0">
            <a:spAutoFit/>
          </a:bodyPr>
          <a:lstStyle/>
          <a:p>
            <a:r>
              <a:rPr lang="en-US" sz="36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3600" dirty="0">
              <a:latin typeface="Gidole" panose="020B0604020202020204" charset="0"/>
            </a:endParaRPr>
          </a:p>
          <a:p>
            <a:r>
              <a:rPr lang="en-US" sz="3600" dirty="0">
                <a:latin typeface="Gidole" panose="020B0604020202020204" charset="0"/>
              </a:rPr>
              <a:t>-- </a:t>
            </a:r>
            <a:r>
              <a:rPr lang="en-US" sz="3600" dirty="0">
                <a:latin typeface="Gidole" panose="020B0604020202020204" charset="0"/>
                <a:hlinkClick r:id="rId3"/>
              </a:rPr>
              <a:t>(where else but) Wikipedia</a:t>
            </a:r>
            <a:endParaRPr lang="en-US" sz="3600" dirty="0">
              <a:latin typeface="Gidole" panose="020B0604020202020204" charset="0"/>
            </a:endParaRPr>
          </a:p>
        </p:txBody>
      </p:sp>
      <p:pic>
        <p:nvPicPr>
          <p:cNvPr id="1026" name="Picture 2" descr="Overhead Conveyor, Industry, Factory">
            <a:extLst>
              <a:ext uri="{FF2B5EF4-FFF2-40B4-BE49-F238E27FC236}">
                <a16:creationId xmlns:a16="http://schemas.microsoft.com/office/drawing/2014/main" id="{FC495125-C83B-4358-B41D-F98A5D78A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0638" y="4184570"/>
            <a:ext cx="7577556" cy="50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grpSp>
        <p:nvGrpSpPr>
          <p:cNvPr id="16" name="Group 15">
            <a:extLst>
              <a:ext uri="{FF2B5EF4-FFF2-40B4-BE49-F238E27FC236}">
                <a16:creationId xmlns:a16="http://schemas.microsoft.com/office/drawing/2014/main" id="{26AEE63F-9722-4141-8F62-7155CB624A5B}"/>
              </a:ext>
            </a:extLst>
          </p:cNvPr>
          <p:cNvGrpSpPr/>
          <p:nvPr/>
        </p:nvGrpSpPr>
        <p:grpSpPr>
          <a:xfrm>
            <a:off x="907648" y="1638300"/>
            <a:ext cx="4959752" cy="4645364"/>
            <a:chOff x="907648" y="1638300"/>
            <a:chExt cx="4959752" cy="4645364"/>
          </a:xfrm>
        </p:grpSpPr>
        <p:sp>
          <p:nvSpPr>
            <p:cNvPr id="8" name="TextBox 7">
              <a:extLst>
                <a:ext uri="{FF2B5EF4-FFF2-40B4-BE49-F238E27FC236}">
                  <a16:creationId xmlns:a16="http://schemas.microsoft.com/office/drawing/2014/main" id="{BEEF1475-D362-4861-BA9A-EC801FD42085}"/>
                </a:ext>
              </a:extLst>
            </p:cNvPr>
            <p:cNvSpPr txBox="1"/>
            <p:nvPr/>
          </p:nvSpPr>
          <p:spPr>
            <a:xfrm>
              <a:off x="1295400" y="1638300"/>
              <a:ext cx="4572000" cy="769441"/>
            </a:xfrm>
            <a:prstGeom prst="rect">
              <a:avLst/>
            </a:prstGeom>
            <a:noFill/>
          </p:spPr>
          <p:txBody>
            <a:bodyPr wrap="square" rtlCol="0">
              <a:spAutoFit/>
            </a:bodyPr>
            <a:lstStyle/>
            <a:p>
              <a:pPr algn="ctr"/>
              <a:r>
                <a:rPr lang="en-US" sz="4400" b="1" dirty="0">
                  <a:latin typeface="Gidole" panose="02000503000000000000" pitchFamily="50" charset="0"/>
                </a:rPr>
                <a:t>1. EXTRACT</a:t>
              </a:r>
            </a:p>
          </p:txBody>
        </p:sp>
        <p:pic>
          <p:nvPicPr>
            <p:cNvPr id="9" name="Picture 8">
              <a:extLst>
                <a:ext uri="{FF2B5EF4-FFF2-40B4-BE49-F238E27FC236}">
                  <a16:creationId xmlns:a16="http://schemas.microsoft.com/office/drawing/2014/main" id="{66E68092-9405-43F0-8AF2-01C9D22F89E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2050" name="Picture 2" descr="Wordpress, Web, Design, Website, Cms, Logo, Blog">
              <a:extLst>
                <a:ext uri="{FF2B5EF4-FFF2-40B4-BE49-F238E27FC236}">
                  <a16:creationId xmlns:a16="http://schemas.microsoft.com/office/drawing/2014/main" id="{07E1EB44-DBDD-4C47-8909-EC3C75BE44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Excel - Wikipedia">
              <a:extLst>
                <a:ext uri="{FF2B5EF4-FFF2-40B4-BE49-F238E27FC236}">
                  <a16:creationId xmlns:a16="http://schemas.microsoft.com/office/drawing/2014/main" id="{52AB72E9-F271-433D-B21F-B855CB0F4D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5594C81-73FA-4556-83B0-1C0DC11CAD20}"/>
              </a:ext>
            </a:extLst>
          </p:cNvPr>
          <p:cNvGrpSpPr/>
          <p:nvPr/>
        </p:nvGrpSpPr>
        <p:grpSpPr>
          <a:xfrm>
            <a:off x="6019799" y="1638299"/>
            <a:ext cx="5729246" cy="5022604"/>
            <a:chOff x="6019799" y="1638299"/>
            <a:chExt cx="5729246" cy="5022604"/>
          </a:xfrm>
        </p:grpSpPr>
        <p:sp>
          <p:nvSpPr>
            <p:cNvPr id="12" name="TextBox 11">
              <a:extLst>
                <a:ext uri="{FF2B5EF4-FFF2-40B4-BE49-F238E27FC236}">
                  <a16:creationId xmlns:a16="http://schemas.microsoft.com/office/drawing/2014/main" id="{BA60B585-15E5-46DB-B3DE-577C0543BBB3}"/>
                </a:ext>
              </a:extLst>
            </p:cNvPr>
            <p:cNvSpPr txBox="1"/>
            <p:nvPr/>
          </p:nvSpPr>
          <p:spPr>
            <a:xfrm>
              <a:off x="6329774" y="1638299"/>
              <a:ext cx="4572000" cy="830997"/>
            </a:xfrm>
            <a:prstGeom prst="rect">
              <a:avLst/>
            </a:prstGeom>
            <a:noFill/>
          </p:spPr>
          <p:txBody>
            <a:bodyPr wrap="square" rtlCol="0">
              <a:spAutoFit/>
            </a:bodyPr>
            <a:lstStyle/>
            <a:p>
              <a:pPr algn="ctr"/>
              <a:r>
                <a:rPr lang="en-US" sz="4800" b="1" dirty="0">
                  <a:latin typeface="Gidole" panose="02000503000000000000" pitchFamily="50" charset="0"/>
                </a:rPr>
                <a:t>2. TRANSFORM</a:t>
              </a:r>
            </a:p>
          </p:txBody>
        </p:sp>
        <p:pic>
          <p:nvPicPr>
            <p:cNvPr id="2054" name="Picture 6" descr="brown push broom on dust pan">
              <a:extLst>
                <a:ext uri="{FF2B5EF4-FFF2-40B4-BE49-F238E27FC236}">
                  <a16:creationId xmlns:a16="http://schemas.microsoft.com/office/drawing/2014/main" id="{B8750ED0-0E88-4B2A-BCD9-4FCE5A6525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ee, Tea Bags, Teas, Drink, Herbal Tea, Fruit Tea">
              <a:extLst>
                <a:ext uri="{FF2B5EF4-FFF2-40B4-BE49-F238E27FC236}">
                  <a16:creationId xmlns:a16="http://schemas.microsoft.com/office/drawing/2014/main" id="{F355A25D-375B-450B-BB9B-D202A3C284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ion, Worker, Welding, Welder, Industry, Metal">
              <a:extLst>
                <a:ext uri="{FF2B5EF4-FFF2-40B4-BE49-F238E27FC236}">
                  <a16:creationId xmlns:a16="http://schemas.microsoft.com/office/drawing/2014/main" id="{18906C9B-12F8-4CD0-AF9E-ACD1165E83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0586C38D-6E7E-449E-A806-A86C75E7402D}"/>
              </a:ext>
            </a:extLst>
          </p:cNvPr>
          <p:cNvGrpSpPr/>
          <p:nvPr/>
        </p:nvGrpSpPr>
        <p:grpSpPr>
          <a:xfrm>
            <a:off x="12385964" y="1638299"/>
            <a:ext cx="5415806" cy="4656484"/>
            <a:chOff x="12385964" y="1638299"/>
            <a:chExt cx="5415806" cy="4656484"/>
          </a:xfrm>
        </p:grpSpPr>
        <p:pic>
          <p:nvPicPr>
            <p:cNvPr id="11" name="Picture 10" descr="A close up of a persons hand&#10;&#10;Description automatically generated">
              <a:extLst>
                <a:ext uri="{FF2B5EF4-FFF2-40B4-BE49-F238E27FC236}">
                  <a16:creationId xmlns:a16="http://schemas.microsoft.com/office/drawing/2014/main" id="{05D53DD3-A065-4697-AA14-208CD7BA8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73000" y="2822553"/>
              <a:ext cx="5228770" cy="3472230"/>
            </a:xfrm>
            <a:prstGeom prst="rect">
              <a:avLst/>
            </a:prstGeom>
          </p:spPr>
        </p:pic>
        <p:sp>
          <p:nvSpPr>
            <p:cNvPr id="21" name="TextBox 20">
              <a:extLst>
                <a:ext uri="{FF2B5EF4-FFF2-40B4-BE49-F238E27FC236}">
                  <a16:creationId xmlns:a16="http://schemas.microsoft.com/office/drawing/2014/main" id="{98C42259-1842-4B28-865C-67D219A8528A}"/>
                </a:ext>
              </a:extLst>
            </p:cNvPr>
            <p:cNvSpPr txBox="1"/>
            <p:nvPr/>
          </p:nvSpPr>
          <p:spPr>
            <a:xfrm>
              <a:off x="12385964" y="1638299"/>
              <a:ext cx="4572000" cy="769441"/>
            </a:xfrm>
            <a:prstGeom prst="rect">
              <a:avLst/>
            </a:prstGeom>
            <a:noFill/>
          </p:spPr>
          <p:txBody>
            <a:bodyPr wrap="square" rtlCol="0">
              <a:spAutoFit/>
            </a:bodyPr>
            <a:lstStyle/>
            <a:p>
              <a:pPr algn="ctr"/>
              <a:r>
                <a:rPr lang="en-US" sz="4400" b="1" dirty="0">
                  <a:latin typeface="Gidole" panose="02000503000000000000" pitchFamily="50" charset="0"/>
                </a:rPr>
                <a:t>3. LOAD</a:t>
              </a:r>
            </a:p>
          </p:txBody>
        </p:sp>
      </p:grpSp>
    </p:spTree>
    <p:extLst>
      <p:ext uri="{BB962C8B-B14F-4D97-AF65-F5344CB8AC3E}">
        <p14:creationId xmlns:p14="http://schemas.microsoft.com/office/powerpoint/2010/main" val="270151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did we do before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wholesale-customers.xlsx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How would you make this data “PivotTable-ready?”</a:t>
            </a:r>
          </a:p>
          <a:p>
            <a:pPr marL="571500"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PROFILING DATA</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857</Words>
  <Application>Microsoft Office PowerPoint</Application>
  <PresentationFormat>Custom</PresentationFormat>
  <Paragraphs>97</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League Spartan Bold</vt:lpstr>
      <vt:lpstr>League Spartan</vt:lpstr>
      <vt:lpstr>Open Sans Extra Bold</vt:lpstr>
      <vt:lpstr>Roboto Mono</vt:lpstr>
      <vt:lpstr>Calibri</vt:lpstr>
      <vt:lpstr>Gidole</vt:lpstr>
      <vt:lpstr>League Spartan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131</cp:revision>
  <dcterms:created xsi:type="dcterms:W3CDTF">2006-08-16T00:00:00Z</dcterms:created>
  <dcterms:modified xsi:type="dcterms:W3CDTF">2023-08-16T12:35:42Z</dcterms:modified>
  <dc:identifier>DADurESpNu8</dc:identifier>
</cp:coreProperties>
</file>