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425" r:id="rId3"/>
    <p:sldId id="426" r:id="rId4"/>
    <p:sldId id="435" r:id="rId5"/>
    <p:sldId id="439" r:id="rId6"/>
    <p:sldId id="407" r:id="rId7"/>
    <p:sldId id="436" r:id="rId8"/>
    <p:sldId id="428" r:id="rId9"/>
    <p:sldId id="440" r:id="rId10"/>
    <p:sldId id="441" r:id="rId11"/>
    <p:sldId id="442" r:id="rId12"/>
    <p:sldId id="434" r:id="rId13"/>
    <p:sldId id="415" r:id="rId14"/>
    <p:sldId id="427" r:id="rId15"/>
  </p:sldIdLst>
  <p:sldSz cx="18288000" cy="10287000"/>
  <p:notesSz cx="6858000" cy="9144000"/>
  <p:embeddedFontLst>
    <p:embeddedFont>
      <p:font typeface="Consolas" panose="020B0609020204030204" pitchFamily="49"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7684158-E8C8-9BE0-21EB-718D906F94A5}" name="George Mount" initials="GM" userId="S::george@stringfestanalytics.com::22d0b802-afc6-4b8f-ba57-7a855d96927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9"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61E9E2-496D-465C-8931-7700898F8DE1}" v="24" dt="2025-10-29T14:14:12.8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78463" autoAdjust="0"/>
  </p:normalViewPr>
  <p:slideViewPr>
    <p:cSldViewPr>
      <p:cViewPr varScale="1">
        <p:scale>
          <a:sx n="30" d="100"/>
          <a:sy n="30" d="100"/>
        </p:scale>
        <p:origin x="128" y="251"/>
      </p:cViewPr>
      <p:guideLst>
        <p:guide orient="horz" pos="2160"/>
        <p:guide pos="2880"/>
      </p:guideLst>
    </p:cSldViewPr>
  </p:slideViewPr>
  <p:outlineViewPr>
    <p:cViewPr>
      <p:scale>
        <a:sx n="33" d="100"/>
        <a:sy n="33" d="100"/>
      </p:scale>
      <p:origin x="0" y="0"/>
    </p:cViewPr>
  </p:outlin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10/29/2025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shows the spectrum of AI tools based on two dimensions: how deeply they’re integrated into your workflow, and how much they can automate on their own.</a:t>
            </a:r>
          </a:p>
          <a:p>
            <a:endParaRPr lang="en-US" dirty="0"/>
          </a:p>
          <a:p>
            <a:r>
              <a:rPr lang="en-US" dirty="0"/>
              <a:t>In the bottom left, we have </a:t>
            </a:r>
            <a:r>
              <a:rPr lang="en-US" b="1" dirty="0"/>
              <a:t>Assistants</a:t>
            </a:r>
            <a:r>
              <a:rPr lang="en-US" dirty="0"/>
              <a:t> like ChatGPT or Bard. These tools are conversational and flexible, but they exist outside your main work environment. They can generate ideas, write text, or help explain concepts, but you have to feed them the context yourself. They don’t automatically connect to your files or data.</a:t>
            </a:r>
          </a:p>
          <a:p>
            <a:endParaRPr lang="en-US" dirty="0"/>
          </a:p>
          <a:p>
            <a:r>
              <a:rPr lang="en-US" dirty="0"/>
              <a:t>Moving up to the top left are </a:t>
            </a:r>
            <a:r>
              <a:rPr lang="en-US" b="1" dirty="0"/>
              <a:t>Copilots</a:t>
            </a:r>
            <a:r>
              <a:rPr lang="en-US" dirty="0"/>
              <a:t>, like Microsoft Copilot in Excel. These tools are highly integrated into your daily work tools. Copilot in Excel knows your workbook, formulas, and tables. It can help you analyze data, write formulas, and generate summaries—all inside Excel. But it’s still assistive, not autonomous. You’re in control, and it only acts when you prompt it.</a:t>
            </a:r>
          </a:p>
          <a:p>
            <a:r>
              <a:rPr lang="en-US" dirty="0"/>
              <a:t>On the bottom right are </a:t>
            </a:r>
            <a:r>
              <a:rPr lang="en-US" b="1" dirty="0"/>
              <a:t>Autopilots</a:t>
            </a:r>
            <a:r>
              <a:rPr lang="en-US" dirty="0"/>
              <a:t>, which handle repetitive processes automatically but without much awareness of your data. These might include automated social media posting or simple scheduled tasks. They act independently but lack real integration with your work context.</a:t>
            </a:r>
          </a:p>
          <a:p>
            <a:endParaRPr lang="en-US" dirty="0"/>
          </a:p>
          <a:p>
            <a:r>
              <a:rPr lang="en-US" dirty="0"/>
              <a:t>Finally, in the top right are </a:t>
            </a:r>
            <a:r>
              <a:rPr lang="en-US" b="1" dirty="0"/>
              <a:t>Agents</a:t>
            </a:r>
            <a:r>
              <a:rPr lang="en-US" dirty="0"/>
              <a:t>. These combine deep integration with high automation. Agents can understand your business data and act proactively—like automatically generating reports, summarizing meetings, or triggering workflows across apps.</a:t>
            </a:r>
          </a:p>
          <a:p>
            <a:endParaRPr lang="en-US" dirty="0"/>
          </a:p>
          <a:p>
            <a:r>
              <a:rPr lang="en-US" b="1" dirty="0"/>
              <a:t>Copilot in Excel</a:t>
            </a:r>
            <a:r>
              <a:rPr lang="en-US" dirty="0"/>
              <a:t> sits in the “Copilot” quadrant—it’s deeply embedded in your tools but still relies on you to guide it. </a:t>
            </a:r>
            <a:r>
              <a:rPr lang="en-US" b="1" dirty="0"/>
              <a:t>Agent Mode</a:t>
            </a:r>
            <a:r>
              <a:rPr lang="en-US" dirty="0"/>
              <a:t> is what happens when that same intelligence gains the ability to take initiative. It builds on Copilot’s understanding of your data but can connect across multiple apps and act without waiting for your command.</a:t>
            </a:r>
          </a:p>
          <a:p>
            <a:endParaRPr lang="en-US" dirty="0"/>
          </a:p>
          <a:p>
            <a:r>
              <a:rPr lang="en-US" dirty="0"/>
              <a:t>In short, Copilot helps you do the work; Agent Mode will start doing the work for you.</a:t>
            </a:r>
          </a:p>
          <a:p>
            <a:endParaRPr lang="en-US" dirty="0"/>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828131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1300335D-9F13-4B80-ADC5-B0EA3E10FF6B}" type="slidenum">
              <a:rPr lang="en-US" smtClean="0"/>
              <a:t>6</a:t>
            </a:fld>
            <a:endParaRPr lang="en-US"/>
          </a:p>
        </p:txBody>
      </p:sp>
    </p:spTree>
    <p:extLst>
      <p:ext uri="{BB962C8B-B14F-4D97-AF65-F5344CB8AC3E}">
        <p14:creationId xmlns:p14="http://schemas.microsoft.com/office/powerpoint/2010/main" val="624549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922E3-427F-4A31-3F84-26B04D6310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99EEFD-4A9A-EC23-D4B7-B2E01613D2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721BAD-F11C-A76D-7F55-68AA91F20437}"/>
              </a:ext>
            </a:extLst>
          </p:cNvPr>
          <p:cNvSpPr>
            <a:spLocks noGrp="1"/>
          </p:cNvSpPr>
          <p:nvPr>
            <p:ph type="body" idx="1"/>
          </p:nvPr>
        </p:nvSpPr>
        <p:spPr/>
        <p:txBody>
          <a:bodyPr/>
          <a:lstStyle/>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046E4232-F741-4B49-BA59-E505173E129D}"/>
              </a:ext>
            </a:extLst>
          </p:cNvPr>
          <p:cNvSpPr>
            <a:spLocks noGrp="1"/>
          </p:cNvSpPr>
          <p:nvPr>
            <p:ph type="sldNum" sz="quarter" idx="5"/>
          </p:nvPr>
        </p:nvSpPr>
        <p:spPr/>
        <p:txBody>
          <a:bodyPr/>
          <a:lstStyle/>
          <a:p>
            <a:fld id="{1300335D-9F13-4B80-ADC5-B0EA3E10FF6B}" type="slidenum">
              <a:rPr lang="en-US" smtClean="0"/>
              <a:t>7</a:t>
            </a:fld>
            <a:endParaRPr lang="en-US"/>
          </a:p>
        </p:txBody>
      </p:sp>
    </p:spTree>
    <p:extLst>
      <p:ext uri="{BB962C8B-B14F-4D97-AF65-F5344CB8AC3E}">
        <p14:creationId xmlns:p14="http://schemas.microsoft.com/office/powerpoint/2010/main" val="3179225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1300335D-9F13-4B80-ADC5-B0EA3E10FF6B}" type="slidenum">
              <a:rPr lang="en-US" smtClean="0"/>
              <a:t>8</a:t>
            </a:fld>
            <a:endParaRPr lang="en-US"/>
          </a:p>
        </p:txBody>
      </p:sp>
    </p:spTree>
    <p:extLst>
      <p:ext uri="{BB962C8B-B14F-4D97-AF65-F5344CB8AC3E}">
        <p14:creationId xmlns:p14="http://schemas.microsoft.com/office/powerpoint/2010/main" val="3864329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When people hear Copilot and Agent Mode, they often assume they are the same thing, but they represent very different stages in how AI works inside Excel.</a:t>
            </a:r>
          </a:p>
          <a:p>
            <a:endParaRPr lang="en-US" sz="900" dirty="0"/>
          </a:p>
          <a:p>
            <a:r>
              <a:rPr lang="en-US" sz="900" dirty="0"/>
              <a:t>Copilot is what most of us have used so far. It is a great assistant when you need to generate a formula, summarize some data, or clean up a quick report. You ask it a question, it gives an answer, and then it is up to you to decide what to do next. It is reactive. It waits for your prompt each time.</a:t>
            </a:r>
          </a:p>
          <a:p>
            <a:endParaRPr lang="en-US" sz="900" dirty="0"/>
          </a:p>
          <a:p>
            <a:r>
              <a:rPr lang="en-US" sz="900" dirty="0"/>
              <a:t>Agent Mode takes this a step further. Instead of a single prompt and response, the agent can plan, execute, and evaluate multiple steps on its own. It does not just answer you, it actually works with you, refining its approach until it gets the result right. Think of it as the difference between giving someone an instruction versus giving them a project.</a:t>
            </a:r>
          </a:p>
          <a:p>
            <a:endParaRPr lang="en-US" sz="900" dirty="0"/>
          </a:p>
          <a:p>
            <a:r>
              <a:rPr lang="en-US" sz="900" dirty="0"/>
              <a:t>That also changes your role as the analyst. With Copilot, you are still the one doing the work, just faster. With Agent Mode, you become more of a manager or reviewer, someone who guides, oversees, and checks the agent’s work. The focus shifts from “Can I get this formula right?” to “Can I structure and verify the workflow my agent is running?”</a:t>
            </a:r>
          </a:p>
          <a:p>
            <a:endParaRPr lang="en-US" sz="900" dirty="0"/>
          </a:p>
          <a:p>
            <a:r>
              <a:rPr lang="en-US" sz="900" dirty="0"/>
              <a:t>In terms of output, Copilot is great for speed. You will get something usable right away. Agent Mode is built for reliability. It double checks itself, validates formulas, and produces outputs that are more auditable and refreshable. That is what makes it better suited for more complex or higher stakes workflows like financial models, reconciliations, or recurring dashboards.</a:t>
            </a:r>
          </a:p>
          <a:p>
            <a:endParaRPr lang="en-US" sz="900" dirty="0"/>
          </a:p>
          <a:p>
            <a:r>
              <a:rPr lang="en-US" sz="900" dirty="0"/>
              <a:t>So the short version is: Copilot accelerates your work. Agent Mode begins to do the work. The real opportunity for Excel professionals is learning how to manage and guide these new digital teammates effectively.</a:t>
            </a:r>
          </a:p>
        </p:txBody>
      </p:sp>
      <p:sp>
        <p:nvSpPr>
          <p:cNvPr id="4" name="Slide Number Placeholder 3"/>
          <p:cNvSpPr>
            <a:spLocks noGrp="1"/>
          </p:cNvSpPr>
          <p:nvPr>
            <p:ph type="sldNum" sz="quarter" idx="5"/>
          </p:nvPr>
        </p:nvSpPr>
        <p:spPr/>
        <p:txBody>
          <a:bodyPr/>
          <a:lstStyle/>
          <a:p>
            <a:fld id="{FFB500C5-13F7-48FC-8160-C29AECF6C602}" type="slidenum">
              <a:rPr lang="en-US" smtClean="0"/>
              <a:t>9</a:t>
            </a:fld>
            <a:endParaRPr lang="en-US"/>
          </a:p>
        </p:txBody>
      </p:sp>
    </p:spTree>
    <p:extLst>
      <p:ext uri="{BB962C8B-B14F-4D97-AF65-F5344CB8AC3E}">
        <p14:creationId xmlns:p14="http://schemas.microsoft.com/office/powerpoint/2010/main" val="2986116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1300335D-9F13-4B80-ADC5-B0EA3E10FF6B}" type="slidenum">
              <a:rPr lang="en-US" smtClean="0"/>
              <a:t>10</a:t>
            </a:fld>
            <a:endParaRPr lang="en-US"/>
          </a:p>
        </p:txBody>
      </p:sp>
    </p:spTree>
    <p:extLst>
      <p:ext uri="{BB962C8B-B14F-4D97-AF65-F5344CB8AC3E}">
        <p14:creationId xmlns:p14="http://schemas.microsoft.com/office/powerpoint/2010/main" val="624549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D0B85-98DF-63EC-7C7D-B4D63483A9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8B8970-CF57-F212-C7B6-C3F26AC0E0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1BFCFF-4A1F-8955-470F-D45E7155B4B7}"/>
              </a:ext>
            </a:extLst>
          </p:cNvPr>
          <p:cNvSpPr>
            <a:spLocks noGrp="1"/>
          </p:cNvSpPr>
          <p:nvPr>
            <p:ph type="body" idx="1"/>
          </p:nvPr>
        </p:nvSpPr>
        <p:spPr/>
        <p:txBody>
          <a:bodyPr/>
          <a:lstStyle/>
          <a:p>
            <a:r>
              <a:rPr lang="en-US" sz="900" dirty="0"/>
              <a:t>This table shows how the tools in the Excel AI stack fit together and build on one another. It follows the natural flow of how data moves through a modern analytics process — from storage, to preparation, to analysis, to automation, and finally to customization and governance.</a:t>
            </a:r>
          </a:p>
          <a:p>
            <a:r>
              <a:rPr lang="en-US" sz="900" dirty="0"/>
              <a:t>At the foundation are </a:t>
            </a:r>
            <a:r>
              <a:rPr lang="en-US" sz="900" b="1" dirty="0"/>
              <a:t>Power BI and Dataverse</a:t>
            </a:r>
            <a:r>
              <a:rPr lang="en-US" sz="900" dirty="0"/>
              <a:t>, which serve as the data backbone. They provide the structured, secure, and governed data sources that every other layer depends on. This is where the organization’s single source of truth lives.</a:t>
            </a:r>
          </a:p>
          <a:p>
            <a:r>
              <a:rPr lang="en-US" sz="900" dirty="0"/>
              <a:t>Just above that are </a:t>
            </a:r>
            <a:r>
              <a:rPr lang="en-US" sz="900" b="1" dirty="0"/>
              <a:t>Power Query and Dataflows</a:t>
            </a:r>
            <a:r>
              <a:rPr lang="en-US" sz="900" dirty="0"/>
              <a:t>, which handle data preparation. Power Query is built into Excel and Power BI, allowing users to clean, reshape, and combine data within a workbook or report. </a:t>
            </a:r>
            <a:r>
              <a:rPr lang="en-US" sz="900" b="1" dirty="0"/>
              <a:t>Dataflows</a:t>
            </a:r>
            <a:r>
              <a:rPr lang="en-US" sz="900" dirty="0"/>
              <a:t> take those same transformation steps and run them in the cloud, making them reusable across different files and apps. Together, they form the data preparation layer that ensures agents and copilots are working from high-quality, consistent information.</a:t>
            </a:r>
          </a:p>
          <a:p>
            <a:r>
              <a:rPr lang="en-US" sz="900" dirty="0"/>
              <a:t>Then we reach the </a:t>
            </a:r>
            <a:r>
              <a:rPr lang="en-US" sz="900" b="1" dirty="0"/>
              <a:t>Excel layer</a:t>
            </a:r>
            <a:r>
              <a:rPr lang="en-US" sz="900" dirty="0"/>
              <a:t>, which is where most users spend their time. Inside Excel we now have three main AI tools: </a:t>
            </a:r>
            <a:r>
              <a:rPr lang="en-US" sz="900" b="1" dirty="0"/>
              <a:t>Copilot in Excel</a:t>
            </a:r>
            <a:r>
              <a:rPr lang="en-US" sz="900" dirty="0"/>
              <a:t>, </a:t>
            </a:r>
            <a:r>
              <a:rPr lang="en-US" sz="900" b="1" dirty="0"/>
              <a:t>Python in Excel</a:t>
            </a:r>
            <a:r>
              <a:rPr lang="en-US" sz="900" dirty="0"/>
              <a:t>, and </a:t>
            </a:r>
            <a:r>
              <a:rPr lang="en-US" sz="900" b="1" dirty="0"/>
              <a:t>Agent Mode</a:t>
            </a:r>
            <a:r>
              <a:rPr lang="en-US" sz="900" dirty="0"/>
              <a:t>.</a:t>
            </a:r>
            <a:br>
              <a:rPr lang="en-US" sz="900" dirty="0"/>
            </a:br>
            <a:r>
              <a:rPr lang="en-US" sz="900" dirty="0"/>
              <a:t>Copilot helps with quick insights and formula generation through natural language.</a:t>
            </a:r>
            <a:br>
              <a:rPr lang="en-US" sz="900" dirty="0"/>
            </a:br>
            <a:r>
              <a:rPr lang="en-US" sz="900" dirty="0"/>
              <a:t>Python in Excel brings advanced analytics, modeling, and visualization right inside the workbook.</a:t>
            </a:r>
            <a:br>
              <a:rPr lang="en-US" sz="900" dirty="0"/>
            </a:br>
            <a:r>
              <a:rPr lang="en-US" sz="900" dirty="0"/>
              <a:t>And Agent Mode takes it further by allowing AI to plan, act, and refine multi-step tasks on its own. These three tools make Excel both a familiar workspace and a full-fledged AI analysis platform.</a:t>
            </a:r>
          </a:p>
          <a:p>
            <a:r>
              <a:rPr lang="en-US" sz="900" dirty="0"/>
              <a:t>Above that come </a:t>
            </a:r>
            <a:r>
              <a:rPr lang="en-US" sz="900" b="1" dirty="0"/>
              <a:t>Office Scripts</a:t>
            </a:r>
            <a:r>
              <a:rPr lang="en-US" sz="900" dirty="0"/>
              <a:t> and </a:t>
            </a:r>
            <a:r>
              <a:rPr lang="en-US" sz="900" b="1" dirty="0"/>
              <a:t>Power Automate</a:t>
            </a:r>
            <a:r>
              <a:rPr lang="en-US" sz="900" dirty="0"/>
              <a:t>, which handle logic and automation. Office Scripts define repeatable workflows that can be triggered inside Excel, while Power Automate connects those workflows across Microsoft 365 and beyond. They turn your Excel agents into active participants in larger business processes.</a:t>
            </a:r>
          </a:p>
          <a:p>
            <a:r>
              <a:rPr lang="en-US" sz="900" dirty="0"/>
              <a:t>At the top is </a:t>
            </a:r>
            <a:r>
              <a:rPr lang="en-US" sz="900" b="1" dirty="0"/>
              <a:t>Copilot Studio</a:t>
            </a:r>
            <a:r>
              <a:rPr lang="en-US" sz="900" dirty="0"/>
              <a:t>, which provides customization and governance. This is where organizations build, deploy, and manage their own copilots and agents, deciding what they can do, how they behave, and what data they can access.</a:t>
            </a:r>
          </a:p>
          <a:p>
            <a:r>
              <a:rPr lang="en-US" sz="900" dirty="0"/>
              <a:t>Altogether, this stack shows how Excel has evolved from a standalone spreadsheet into a connected, intelligent platform. Power Query and Dataflows prepare the data, Excel tools like Copilot, Python, and Agent Mode turn that data into insight, and automation layers like Office Scripts and Power Automate put it into action — all governed and managed through Copilot Studio.</a:t>
            </a:r>
          </a:p>
        </p:txBody>
      </p:sp>
      <p:sp>
        <p:nvSpPr>
          <p:cNvPr id="4" name="Slide Number Placeholder 3">
            <a:extLst>
              <a:ext uri="{FF2B5EF4-FFF2-40B4-BE49-F238E27FC236}">
                <a16:creationId xmlns:a16="http://schemas.microsoft.com/office/drawing/2014/main" id="{800E4A3B-8591-F9E9-A8B1-4D9BB2A4BE03}"/>
              </a:ext>
            </a:extLst>
          </p:cNvPr>
          <p:cNvSpPr>
            <a:spLocks noGrp="1"/>
          </p:cNvSpPr>
          <p:nvPr>
            <p:ph type="sldNum" sz="quarter" idx="5"/>
          </p:nvPr>
        </p:nvSpPr>
        <p:spPr/>
        <p:txBody>
          <a:bodyPr/>
          <a:lstStyle/>
          <a:p>
            <a:fld id="{FFB500C5-13F7-48FC-8160-C29AECF6C602}" type="slidenum">
              <a:rPr lang="en-US" smtClean="0"/>
              <a:t>11</a:t>
            </a:fld>
            <a:endParaRPr lang="en-US"/>
          </a:p>
        </p:txBody>
      </p:sp>
    </p:spTree>
    <p:extLst>
      <p:ext uri="{BB962C8B-B14F-4D97-AF65-F5344CB8AC3E}">
        <p14:creationId xmlns:p14="http://schemas.microsoft.com/office/powerpoint/2010/main" val="254682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7D5532-326F-4669-1CB2-DA7AFD783D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F669E7-8D85-DEB6-7D4D-FA8E8268D1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1F375F-294F-03AB-52EE-36A85AF9FC2A}"/>
              </a:ext>
            </a:extLst>
          </p:cNvPr>
          <p:cNvSpPr>
            <a:spLocks noGrp="1"/>
          </p:cNvSpPr>
          <p:nvPr>
            <p:ph type="body" idx="1"/>
          </p:nvPr>
        </p:nvSpPr>
        <p:spPr/>
        <p:txBody>
          <a:bodyPr/>
          <a:lstStyle/>
          <a:p>
            <a:pPr marL="228600" indent="-228600">
              <a:buAutoNum type="arabicPeriod"/>
            </a:pPr>
            <a:r>
              <a:rPr lang="en-US" dirty="0"/>
              <a:t>False!</a:t>
            </a:r>
          </a:p>
          <a:p>
            <a:pPr marL="228600" indent="-228600">
              <a:buAutoNum type="arabicPeriod"/>
            </a:pPr>
            <a:r>
              <a:rPr lang="en-US" dirty="0"/>
              <a:t>Function, Formula, Function</a:t>
            </a:r>
          </a:p>
          <a:p>
            <a:pPr marL="228600" indent="-228600">
              <a:buAutoNum type="arabicPeriod"/>
            </a:pPr>
            <a:r>
              <a:rPr lang="en-US" dirty="0"/>
              <a:t>Argument</a:t>
            </a:r>
          </a:p>
        </p:txBody>
      </p:sp>
      <p:sp>
        <p:nvSpPr>
          <p:cNvPr id="4" name="Slide Number Placeholder 3">
            <a:extLst>
              <a:ext uri="{FF2B5EF4-FFF2-40B4-BE49-F238E27FC236}">
                <a16:creationId xmlns:a16="http://schemas.microsoft.com/office/drawing/2014/main" id="{9A17E0FB-DBB2-3D20-1323-ADC2F3DB14CF}"/>
              </a:ext>
            </a:extLst>
          </p:cNvPr>
          <p:cNvSpPr>
            <a:spLocks noGrp="1"/>
          </p:cNvSpPr>
          <p:nvPr>
            <p:ph type="sldNum" sz="quarter" idx="5"/>
          </p:nvPr>
        </p:nvSpPr>
        <p:spPr/>
        <p:txBody>
          <a:bodyPr/>
          <a:lstStyle/>
          <a:p>
            <a:fld id="{1300335D-9F13-4B80-ADC5-B0EA3E10FF6B}" type="slidenum">
              <a:rPr lang="en-US" smtClean="0"/>
              <a:t>12</a:t>
            </a:fld>
            <a:endParaRPr lang="en-US"/>
          </a:p>
        </p:txBody>
      </p:sp>
    </p:spTree>
    <p:extLst>
      <p:ext uri="{BB962C8B-B14F-4D97-AF65-F5344CB8AC3E}">
        <p14:creationId xmlns:p14="http://schemas.microsoft.com/office/powerpoint/2010/main" val="917505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www.linkedin.com/learning/excel-with-copilot-ai-driven-data-analysi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linkedin.com/in/gjmount/" TargetMode="External"/><Relationship Id="rId5" Type="http://schemas.openxmlformats.org/officeDocument/2006/relationships/hyperlink" Target="https://stringfestanalytics.com/" TargetMode="External"/><Relationship Id="rId4" Type="http://schemas.openxmlformats.org/officeDocument/2006/relationships/hyperlink" Target="https://github.com/stringfestdata/profitable-ai-copilot-excel/archive/refs/heads/main.zi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stringfestdata/profitable-ai-copilot-excel/archive/refs/heads/main.zip"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blog.tobiaszwingmann.com/p/integration-automation-ai-framewor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ome | Full Stack Modeller">
            <a:extLst>
              <a:ext uri="{FF2B5EF4-FFF2-40B4-BE49-F238E27FC236}">
                <a16:creationId xmlns:a16="http://schemas.microsoft.com/office/drawing/2014/main" id="{6CCAA77C-4E76-640C-066C-F3E39EE1AC92}"/>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a:extLst>
              <a:ext uri="{FF2B5EF4-FFF2-40B4-BE49-F238E27FC236}">
                <a16:creationId xmlns:a16="http://schemas.microsoft.com/office/drawing/2014/main" id="{FC5C7690-A17C-4B01-B00D-44A2500730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28575"/>
            <a:ext cx="18440400" cy="1037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61630" y="0"/>
            <a:ext cx="842637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5579524" y="7544693"/>
            <a:ext cx="2708477" cy="2987579"/>
          </a:xfrm>
          <a:prstGeom prst="rect">
            <a:avLst/>
          </a:prstGeom>
        </p:spPr>
      </p:pic>
      <p:sp>
        <p:nvSpPr>
          <p:cNvPr id="3" name="TextBox 2"/>
          <p:cNvSpPr txBox="1"/>
          <p:nvPr/>
        </p:nvSpPr>
        <p:spPr>
          <a:xfrm>
            <a:off x="260431" y="329879"/>
            <a:ext cx="8906720" cy="8490401"/>
          </a:xfrm>
          <a:prstGeom prst="rect">
            <a:avLst/>
          </a:prstGeom>
          <a:noFill/>
        </p:spPr>
        <p:txBody>
          <a:bodyPr wrap="square" rtlCol="0">
            <a:spAutoFit/>
          </a:bodyPr>
          <a:lstStyle/>
          <a:p>
            <a:r>
              <a:rPr lang="en-US" sz="6000" b="1" dirty="0">
                <a:solidFill>
                  <a:srgbClr val="CF3338"/>
                </a:solidFill>
                <a:latin typeface="Pragmatica" panose="020B0403040502020204" pitchFamily="34" charset="0"/>
              </a:rPr>
              <a:t>Demo: Agent Mode in action</a:t>
            </a:r>
          </a:p>
          <a:p>
            <a:endParaRPr lang="en-US" sz="4200" dirty="0">
              <a:solidFill>
                <a:srgbClr val="CF3338"/>
              </a:solidFill>
              <a:latin typeface="Pragmatica" panose="020B0403040502020204" pitchFamily="34" charset="0"/>
            </a:endParaRPr>
          </a:p>
          <a:p>
            <a:pPr marL="685800" indent="-542925">
              <a:lnSpc>
                <a:spcPct val="115000"/>
              </a:lnSpc>
              <a:spcBef>
                <a:spcPts val="1125"/>
              </a:spcBef>
              <a:buClr>
                <a:srgbClr val="C00000"/>
              </a:buClr>
              <a:buSzPts val="2100"/>
              <a:buFont typeface="Arial"/>
              <a:buAutoNum type="arabicPeriod"/>
            </a:pPr>
            <a:r>
              <a:rPr lang="en-US" sz="3600" dirty="0">
                <a:solidFill>
                  <a:srgbClr val="C00000"/>
                </a:solidFill>
                <a:latin typeface="Pragmatica" panose="020B0403040502020204"/>
                <a:sym typeface="Consolas"/>
              </a:rPr>
              <a:t>Loan calculator</a:t>
            </a:r>
          </a:p>
          <a:p>
            <a:pPr marL="685800" indent="-542925">
              <a:lnSpc>
                <a:spcPct val="115000"/>
              </a:lnSpc>
              <a:spcBef>
                <a:spcPts val="1125"/>
              </a:spcBef>
              <a:buClr>
                <a:srgbClr val="C00000"/>
              </a:buClr>
              <a:buSzPts val="2100"/>
              <a:buFont typeface="Arial"/>
              <a:buAutoNum type="arabicPeriod"/>
            </a:pPr>
            <a:r>
              <a:rPr lang="en-US" sz="3600" dirty="0">
                <a:solidFill>
                  <a:srgbClr val="C00000"/>
                </a:solidFill>
                <a:latin typeface="Pragmatica" panose="020B0403040502020204"/>
                <a:sym typeface="Consolas"/>
              </a:rPr>
              <a:t>Variance analysis</a:t>
            </a:r>
          </a:p>
          <a:p>
            <a:pPr marL="685800" indent="-542925">
              <a:lnSpc>
                <a:spcPct val="115000"/>
              </a:lnSpc>
              <a:spcBef>
                <a:spcPts val="1125"/>
              </a:spcBef>
              <a:buClr>
                <a:srgbClr val="C00000"/>
              </a:buClr>
              <a:buSzPts val="2100"/>
              <a:buFont typeface="Arial"/>
              <a:buAutoNum type="arabicPeriod"/>
            </a:pPr>
            <a:r>
              <a:rPr lang="en-US" sz="3600" dirty="0">
                <a:solidFill>
                  <a:srgbClr val="C00000"/>
                </a:solidFill>
                <a:latin typeface="Pragmatica" panose="020B0403040502020204"/>
                <a:sym typeface="Consolas"/>
              </a:rPr>
              <a:t>Monthly close pack</a:t>
            </a:r>
          </a:p>
          <a:p>
            <a:pPr marL="685800" indent="-542925">
              <a:lnSpc>
                <a:spcPct val="115000"/>
              </a:lnSpc>
              <a:spcBef>
                <a:spcPts val="1125"/>
              </a:spcBef>
              <a:buClr>
                <a:srgbClr val="C00000"/>
              </a:buClr>
              <a:buSzPts val="2100"/>
              <a:buFont typeface="Arial"/>
              <a:buAutoNum type="arabicPeriod"/>
            </a:pPr>
            <a:endParaRPr lang="en-US" sz="3600" dirty="0">
              <a:solidFill>
                <a:srgbClr val="C00000"/>
              </a:solidFill>
              <a:latin typeface="Pragmatica" panose="020B0403040502020204"/>
              <a:sym typeface="Consolas"/>
            </a:endParaRPr>
          </a:p>
          <a:p>
            <a:pPr marL="142875">
              <a:lnSpc>
                <a:spcPct val="115000"/>
              </a:lnSpc>
              <a:spcBef>
                <a:spcPts val="1125"/>
              </a:spcBef>
              <a:buClr>
                <a:srgbClr val="C00000"/>
              </a:buClr>
              <a:buSzPts val="2100"/>
            </a:pPr>
            <a:r>
              <a:rPr lang="en-US" sz="3600" dirty="0">
                <a:solidFill>
                  <a:srgbClr val="C00000"/>
                </a:solidFill>
                <a:latin typeface="Pragmatica" panose="020B0403040502020204"/>
                <a:sym typeface="Consolas"/>
              </a:rPr>
              <a:t>What does Agent Mode do well, poorly, or not at all? </a:t>
            </a:r>
          </a:p>
          <a:p>
            <a:pPr marL="142875">
              <a:lnSpc>
                <a:spcPct val="115000"/>
              </a:lnSpc>
              <a:spcBef>
                <a:spcPts val="1125"/>
              </a:spcBef>
              <a:buClr>
                <a:srgbClr val="C00000"/>
              </a:buClr>
              <a:buSzPts val="2100"/>
            </a:pPr>
            <a:r>
              <a:rPr lang="en-US" sz="3600" dirty="0">
                <a:solidFill>
                  <a:srgbClr val="C00000"/>
                </a:solidFill>
                <a:latin typeface="Pragmatica" panose="020B0403040502020204"/>
                <a:sym typeface="Consolas"/>
              </a:rPr>
              <a:t>How does this relate to other tools in the Excel AI stack?</a:t>
            </a:r>
            <a:endParaRPr lang="en-US" sz="3600" dirty="0">
              <a:solidFill>
                <a:srgbClr val="C00000"/>
              </a:solidFill>
              <a:latin typeface="Consolas" panose="020B0609020204030204" pitchFamily="49" charset="0"/>
              <a:sym typeface="Consolas"/>
            </a:endParaRPr>
          </a:p>
        </p:txBody>
      </p:sp>
    </p:spTree>
    <p:extLst>
      <p:ext uri="{BB962C8B-B14F-4D97-AF65-F5344CB8AC3E}">
        <p14:creationId xmlns:p14="http://schemas.microsoft.com/office/powerpoint/2010/main" val="1296198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ED226-3DBA-DD93-9D88-2CA1C2D33524}"/>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F332240B-0B1D-9B77-F127-B2E40BB848A9}"/>
              </a:ext>
            </a:extLst>
          </p:cNvPr>
          <p:cNvSpPr txBox="1"/>
          <p:nvPr/>
        </p:nvSpPr>
        <p:spPr>
          <a:xfrm>
            <a:off x="520861" y="170082"/>
            <a:ext cx="16395539" cy="1200329"/>
          </a:xfrm>
          <a:prstGeom prst="rect">
            <a:avLst/>
          </a:prstGeom>
          <a:noFill/>
        </p:spPr>
        <p:txBody>
          <a:bodyPr wrap="square" rtlCol="0">
            <a:spAutoFit/>
          </a:bodyPr>
          <a:lstStyle/>
          <a:p>
            <a:r>
              <a:rPr lang="en-US" sz="7200" dirty="0">
                <a:latin typeface="Aliens &amp; cows" panose="00000500000000000000" pitchFamily="2" charset="0"/>
              </a:rPr>
              <a:t>The emerging Excel AI stack</a:t>
            </a:r>
          </a:p>
        </p:txBody>
      </p:sp>
      <p:pic>
        <p:nvPicPr>
          <p:cNvPr id="15" name="Picture 14" descr="A close up of a sign&#10;&#10;Description automatically generated">
            <a:extLst>
              <a:ext uri="{FF2B5EF4-FFF2-40B4-BE49-F238E27FC236}">
                <a16:creationId xmlns:a16="http://schemas.microsoft.com/office/drawing/2014/main" id="{96AAE559-64C9-151C-D64A-C0AEFC85B0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graphicFrame>
        <p:nvGraphicFramePr>
          <p:cNvPr id="5" name="Table 4">
            <a:extLst>
              <a:ext uri="{FF2B5EF4-FFF2-40B4-BE49-F238E27FC236}">
                <a16:creationId xmlns:a16="http://schemas.microsoft.com/office/drawing/2014/main" id="{8F07E63D-491A-A37D-4C16-7341759B6F62}"/>
              </a:ext>
            </a:extLst>
          </p:cNvPr>
          <p:cNvGraphicFramePr>
            <a:graphicFrameLocks noGrp="1"/>
          </p:cNvGraphicFramePr>
          <p:nvPr/>
        </p:nvGraphicFramePr>
        <p:xfrm>
          <a:off x="457200" y="2080100"/>
          <a:ext cx="15697200" cy="7178199"/>
        </p:xfrm>
        <a:graphic>
          <a:graphicData uri="http://schemas.openxmlformats.org/drawingml/2006/table">
            <a:tbl>
              <a:tblPr/>
              <a:tblGrid>
                <a:gridCol w="5232400">
                  <a:extLst>
                    <a:ext uri="{9D8B030D-6E8A-4147-A177-3AD203B41FA5}">
                      <a16:colId xmlns:a16="http://schemas.microsoft.com/office/drawing/2014/main" val="2728257828"/>
                    </a:ext>
                  </a:extLst>
                </a:gridCol>
                <a:gridCol w="5232400">
                  <a:extLst>
                    <a:ext uri="{9D8B030D-6E8A-4147-A177-3AD203B41FA5}">
                      <a16:colId xmlns:a16="http://schemas.microsoft.com/office/drawing/2014/main" val="2961374483"/>
                    </a:ext>
                  </a:extLst>
                </a:gridCol>
                <a:gridCol w="5232400">
                  <a:extLst>
                    <a:ext uri="{9D8B030D-6E8A-4147-A177-3AD203B41FA5}">
                      <a16:colId xmlns:a16="http://schemas.microsoft.com/office/drawing/2014/main" val="1198047383"/>
                    </a:ext>
                  </a:extLst>
                </a:gridCol>
              </a:tblGrid>
              <a:tr h="703019">
                <a:tc>
                  <a:txBody>
                    <a:bodyPr/>
                    <a:lstStyle/>
                    <a:p>
                      <a:pPr>
                        <a:buNone/>
                      </a:pPr>
                      <a:r>
                        <a:rPr lang="en-US" sz="3200" b="1"/>
                        <a:t>Stage</a:t>
                      </a:r>
                      <a:endParaRPr lang="en-US" sz="3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b="1"/>
                        <a:t>Purpose</a:t>
                      </a:r>
                      <a:endParaRPr lang="en-US" sz="3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b="1"/>
                        <a:t>Tools</a:t>
                      </a:r>
                      <a:endParaRPr lang="en-US" sz="3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7581723"/>
                  </a:ext>
                </a:extLst>
              </a:tr>
              <a:tr h="1295036">
                <a:tc>
                  <a:txBody>
                    <a:bodyPr/>
                    <a:lstStyle/>
                    <a:p>
                      <a:pPr>
                        <a:buNone/>
                      </a:pPr>
                      <a:r>
                        <a:rPr lang="en-US" sz="3200" b="1"/>
                        <a:t>1. Data Foundation</a:t>
                      </a:r>
                      <a:endParaRPr lang="en-US" sz="3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a:t>Store, structure, and retrieve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a:t>Power BI, Dataverse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7406007"/>
                  </a:ext>
                </a:extLst>
              </a:tr>
              <a:tr h="1295036">
                <a:tc>
                  <a:txBody>
                    <a:bodyPr/>
                    <a:lstStyle/>
                    <a:p>
                      <a:pPr>
                        <a:buNone/>
                      </a:pPr>
                      <a:r>
                        <a:rPr lang="en-US" sz="3200" b="1"/>
                        <a:t>2. Data Preparation</a:t>
                      </a:r>
                      <a:endParaRPr lang="en-US" sz="3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a:t>Clean, shape, and combine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dirty="0"/>
                        <a:t>Power Query/Dataflows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6296996"/>
                  </a:ext>
                </a:extLst>
              </a:tr>
              <a:tr h="1295036">
                <a:tc>
                  <a:txBody>
                    <a:bodyPr/>
                    <a:lstStyle/>
                    <a:p>
                      <a:pPr>
                        <a:buNone/>
                      </a:pPr>
                      <a:r>
                        <a:rPr lang="en-US" sz="3200" b="1" dirty="0"/>
                        <a:t>3. Analysis &amp; Intelligence</a:t>
                      </a:r>
                      <a:endParaRPr 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dirty="0"/>
                        <a:t>Explore data and get insights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dirty="0"/>
                        <a:t>Excel (with Copilot, Python, Agent Mode)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2852401"/>
                  </a:ext>
                </a:extLst>
              </a:tr>
              <a:tr h="1295036">
                <a:tc>
                  <a:txBody>
                    <a:bodyPr/>
                    <a:lstStyle/>
                    <a:p>
                      <a:pPr>
                        <a:buNone/>
                      </a:pPr>
                      <a:r>
                        <a:rPr lang="en-US" sz="3200" b="1"/>
                        <a:t>4. Automation &amp; Extension</a:t>
                      </a:r>
                      <a:endParaRPr lang="en-US" sz="3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dirty="0"/>
                        <a:t>Repeat, scale, and connect processes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a:t>Office Scripts, Power Automate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2917109"/>
                  </a:ext>
                </a:extLst>
              </a:tr>
              <a:tr h="1295036">
                <a:tc>
                  <a:txBody>
                    <a:bodyPr/>
                    <a:lstStyle/>
                    <a:p>
                      <a:pPr>
                        <a:buNone/>
                      </a:pPr>
                      <a:r>
                        <a:rPr lang="en-US" sz="3200" b="1"/>
                        <a:t>5. Customization &amp; Governance</a:t>
                      </a:r>
                      <a:endParaRPr lang="en-US" sz="3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a:t>Control, deploy, and monitor AI agents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dirty="0"/>
                        <a:t>Copilot Studio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6899994"/>
                  </a:ext>
                </a:extLst>
              </a:tr>
            </a:tbl>
          </a:graphicData>
        </a:graphic>
      </p:graphicFrame>
    </p:spTree>
    <p:extLst>
      <p:ext uri="{BB962C8B-B14F-4D97-AF65-F5344CB8AC3E}">
        <p14:creationId xmlns:p14="http://schemas.microsoft.com/office/powerpoint/2010/main" val="2677091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679BB-E487-A9E3-1278-DBD7FB7F19F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B8E3D40-A823-8428-6682-B724027EAF41}"/>
              </a:ext>
            </a:extLst>
          </p:cNvPr>
          <p:cNvSpPr/>
          <p:nvPr/>
        </p:nvSpPr>
        <p:spPr>
          <a:xfrm>
            <a:off x="13106400" y="0"/>
            <a:ext cx="51816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pic>
        <p:nvPicPr>
          <p:cNvPr id="2" name="Picture 1">
            <a:extLst>
              <a:ext uri="{FF2B5EF4-FFF2-40B4-BE49-F238E27FC236}">
                <a16:creationId xmlns:a16="http://schemas.microsoft.com/office/drawing/2014/main" id="{F524E154-15C4-0B23-E9C5-29E2DD497327}"/>
              </a:ext>
            </a:extLst>
          </p:cNvPr>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5579524" y="7544693"/>
            <a:ext cx="2708477" cy="2987579"/>
          </a:xfrm>
          <a:prstGeom prst="rect">
            <a:avLst/>
          </a:prstGeom>
        </p:spPr>
      </p:pic>
      <p:sp>
        <p:nvSpPr>
          <p:cNvPr id="3" name="TextBox 2">
            <a:extLst>
              <a:ext uri="{FF2B5EF4-FFF2-40B4-BE49-F238E27FC236}">
                <a16:creationId xmlns:a16="http://schemas.microsoft.com/office/drawing/2014/main" id="{E1343823-9545-2632-2777-4994B59C3581}"/>
              </a:ext>
            </a:extLst>
          </p:cNvPr>
          <p:cNvSpPr txBox="1"/>
          <p:nvPr/>
        </p:nvSpPr>
        <p:spPr>
          <a:xfrm>
            <a:off x="260430" y="329879"/>
            <a:ext cx="11474369" cy="8224111"/>
          </a:xfrm>
          <a:prstGeom prst="rect">
            <a:avLst/>
          </a:prstGeom>
          <a:noFill/>
        </p:spPr>
        <p:txBody>
          <a:bodyPr wrap="square" rtlCol="0">
            <a:spAutoFit/>
          </a:bodyPr>
          <a:lstStyle/>
          <a:p>
            <a:r>
              <a:rPr lang="en-US" sz="6000" b="1" dirty="0">
                <a:solidFill>
                  <a:srgbClr val="CF3338"/>
                </a:solidFill>
                <a:latin typeface="Pragmatica" panose="020B0403040502020204" pitchFamily="34" charset="0"/>
              </a:rPr>
              <a:t>Wrap-up and resources</a:t>
            </a:r>
          </a:p>
          <a:p>
            <a:endParaRPr lang="en-US" sz="4200" dirty="0">
              <a:solidFill>
                <a:srgbClr val="CF3338"/>
              </a:solidFill>
              <a:latin typeface="Pragmatica" panose="020B0403040502020204" pitchFamily="34" charset="0"/>
            </a:endParaRPr>
          </a:p>
          <a:p>
            <a:pPr marL="342900" marR="0" lvl="0" indent="-342900">
              <a:lnSpc>
                <a:spcPct val="150000"/>
              </a:lnSpc>
              <a:spcBef>
                <a:spcPts val="0"/>
              </a:spcBef>
              <a:spcAft>
                <a:spcPts val="0"/>
              </a:spcAft>
              <a:buFont typeface="+mj-lt"/>
              <a:buAutoNum type="arabicPeriod"/>
            </a:pPr>
            <a:r>
              <a:rPr lang="en-US" sz="3600" kern="100" dirty="0">
                <a:solidFill>
                  <a:srgbClr val="CF3338"/>
                </a:solidFill>
                <a:effectLst/>
                <a:latin typeface="Pragmatica" panose="020B0403040502020204"/>
                <a:ea typeface="Aptos" panose="020B0004020202020204" pitchFamily="34" charset="0"/>
                <a:cs typeface="Times New Roman" panose="02020603050405020304" pitchFamily="18" charset="0"/>
              </a:rPr>
              <a:t> What questions do you have? </a:t>
            </a:r>
          </a:p>
          <a:p>
            <a:pPr marL="342900" indent="-342900">
              <a:lnSpc>
                <a:spcPct val="150000"/>
              </a:lnSpc>
              <a:buFont typeface="+mj-lt"/>
              <a:buAutoNum type="arabicPeriod"/>
            </a:pPr>
            <a:r>
              <a:rPr lang="en-US" sz="3600" kern="100" dirty="0">
                <a:solidFill>
                  <a:srgbClr val="CF3338"/>
                </a:solidFill>
                <a:effectLst/>
                <a:latin typeface="Pragmatica" panose="020B0403040502020204"/>
                <a:ea typeface="Aptos" panose="020B0004020202020204" pitchFamily="34" charset="0"/>
                <a:cs typeface="Times New Roman" panose="02020603050405020304" pitchFamily="18" charset="0"/>
              </a:rPr>
              <a:t> Resources: </a:t>
            </a:r>
            <a:r>
              <a:rPr lang="en-US" sz="3600" dirty="0">
                <a:solidFill>
                  <a:srgbClr val="CF3338"/>
                </a:solidFill>
                <a:latin typeface="Pragmatica" panose="020B0403040502020204" pitchFamily="34" charset="0"/>
                <a:hlinkClick r:id="rId4">
                  <a:extLst>
                    <a:ext uri="{A12FA001-AC4F-418D-AE19-62706E023703}">
                      <ahyp:hlinkClr xmlns:ahyp="http://schemas.microsoft.com/office/drawing/2018/hyperlinkcolor" val="tx"/>
                    </a:ext>
                  </a:extLst>
                </a:hlinkClick>
              </a:rPr>
              <a:t>https://github.com/stringfestdata/profitable-ai-copilot-excel/archive/refs/heads/main.zip</a:t>
            </a:r>
            <a:r>
              <a:rPr lang="en-US" sz="3600" dirty="0">
                <a:solidFill>
                  <a:srgbClr val="CF3338"/>
                </a:solidFill>
                <a:latin typeface="Pragmatica" panose="020B0403040502020204" pitchFamily="34" charset="0"/>
              </a:rPr>
              <a:t> </a:t>
            </a:r>
            <a:endParaRPr lang="en-US" sz="3600" kern="100" dirty="0">
              <a:solidFill>
                <a:srgbClr val="CF3338"/>
              </a:solidFill>
              <a:effectLst/>
              <a:latin typeface="Pragmatica" panose="020B0403040502020204"/>
              <a:ea typeface="Aptos" panose="020B000402020202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3600" kern="100" dirty="0">
                <a:solidFill>
                  <a:srgbClr val="CF3338"/>
                </a:solidFill>
                <a:effectLst/>
                <a:latin typeface="Pragmatica" panose="020B0403040502020204"/>
                <a:ea typeface="Aptos" panose="020B0004020202020204" pitchFamily="34" charset="0"/>
                <a:cs typeface="Times New Roman" panose="02020603050405020304" pitchFamily="18" charset="0"/>
              </a:rPr>
              <a:t> Follow me: </a:t>
            </a:r>
            <a:r>
              <a:rPr lang="en-US" sz="3600" kern="100" dirty="0">
                <a:solidFill>
                  <a:srgbClr val="CF3338"/>
                </a:solidFill>
                <a:effectLst/>
                <a:latin typeface="Pragmatica" panose="020B0403040502020204"/>
                <a:ea typeface="Aptos" panose="020B000402020202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stringfestanalytics.com</a:t>
            </a:r>
            <a:r>
              <a:rPr lang="en-US" sz="3600" kern="100" dirty="0">
                <a:solidFill>
                  <a:srgbClr val="CF3338"/>
                </a:solidFill>
                <a:effectLst/>
                <a:latin typeface="Pragmatica" panose="020B0403040502020204"/>
                <a:ea typeface="Aptos" panose="020B0004020202020204" pitchFamily="34" charset="0"/>
                <a:cs typeface="Times New Roman" panose="02020603050405020304" pitchFamily="18" charset="0"/>
              </a:rPr>
              <a:t>    </a:t>
            </a:r>
          </a:p>
          <a:p>
            <a:pPr marL="342900" marR="0" lvl="0" indent="-342900">
              <a:lnSpc>
                <a:spcPct val="150000"/>
              </a:lnSpc>
              <a:spcBef>
                <a:spcPts val="0"/>
              </a:spcBef>
              <a:spcAft>
                <a:spcPts val="0"/>
              </a:spcAft>
              <a:buFont typeface="+mj-lt"/>
              <a:buAutoNum type="arabicPeriod"/>
            </a:pPr>
            <a:r>
              <a:rPr lang="en-US" sz="3600" kern="100" dirty="0">
                <a:solidFill>
                  <a:srgbClr val="CF3338"/>
                </a:solidFill>
                <a:effectLst/>
                <a:latin typeface="Pragmatica" panose="020B0403040502020204"/>
                <a:ea typeface="Aptos" panose="020B0004020202020204" pitchFamily="34" charset="0"/>
                <a:cs typeface="Times New Roman" panose="02020603050405020304" pitchFamily="18" charset="0"/>
              </a:rPr>
              <a:t> Connect: </a:t>
            </a:r>
            <a:r>
              <a:rPr lang="en-US" sz="3600" kern="100" dirty="0">
                <a:solidFill>
                  <a:srgbClr val="CF3338"/>
                </a:solidFill>
                <a:effectLst/>
                <a:latin typeface="Pragmatica" panose="020B0403040502020204"/>
                <a:ea typeface="Aptos" panose="020B000402020202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linkedin.com/in/gjmount  </a:t>
            </a:r>
            <a:endParaRPr lang="en-US" sz="3600" kern="100" dirty="0">
              <a:solidFill>
                <a:srgbClr val="CF3338"/>
              </a:solidFill>
              <a:effectLst/>
              <a:latin typeface="Pragmatica" panose="020B0403040502020204"/>
              <a:ea typeface="Aptos" panose="020B000402020202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3600" kern="100" dirty="0">
                <a:solidFill>
                  <a:srgbClr val="CF3338"/>
                </a:solidFill>
                <a:effectLst/>
                <a:latin typeface="Pragmatica" panose="020B0403040502020204"/>
                <a:ea typeface="Aptos" panose="020B0004020202020204" pitchFamily="34" charset="0"/>
                <a:cs typeface="Times New Roman" panose="02020603050405020304" pitchFamily="18" charset="0"/>
              </a:rPr>
              <a:t> Free until end of year: Copilot in Excel course at </a:t>
            </a:r>
            <a:r>
              <a:rPr lang="en-US" sz="3600" kern="100" dirty="0">
                <a:solidFill>
                  <a:srgbClr val="CF3338"/>
                </a:solidFill>
                <a:effectLst/>
                <a:latin typeface="Pragmatica" panose="020B0403040502020204"/>
                <a:ea typeface="Aptos" panose="020B000402020202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https://www.linkedin.com/learning/excel-with-copilot-ai-driven-data-analysis </a:t>
            </a:r>
            <a:endParaRPr lang="en-US" sz="3600" kern="100" dirty="0">
              <a:solidFill>
                <a:srgbClr val="CF3338"/>
              </a:solidFill>
              <a:effectLst/>
              <a:latin typeface="Pragmatica" panose="020B0403040502020204"/>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45953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2204691" y="3316148"/>
            <a:ext cx="6083309" cy="697085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44" y="-3724155"/>
            <a:ext cx="15257208" cy="11189825"/>
          </a:xfrm>
          <a:prstGeom prst="rect">
            <a:avLst/>
          </a:prstGeom>
        </p:spPr>
      </p:pic>
      <p:sp>
        <p:nvSpPr>
          <p:cNvPr id="11" name="TextBox 10"/>
          <p:cNvSpPr txBox="1"/>
          <p:nvPr/>
        </p:nvSpPr>
        <p:spPr>
          <a:xfrm>
            <a:off x="486137" y="2531318"/>
            <a:ext cx="11979797" cy="923330"/>
          </a:xfrm>
          <a:prstGeom prst="rect">
            <a:avLst/>
          </a:prstGeom>
          <a:noFill/>
        </p:spPr>
        <p:txBody>
          <a:bodyPr wrap="square" rtlCol="0">
            <a:spAutoFit/>
          </a:bodyPr>
          <a:lstStyle/>
          <a:p>
            <a:r>
              <a:rPr lang="en-US" sz="5400" b="1" dirty="0">
                <a:solidFill>
                  <a:srgbClr val="CF3338"/>
                </a:solidFill>
                <a:latin typeface="Pragmatica" panose="020B0403040502020204" pitchFamily="34" charset="0"/>
              </a:rPr>
              <a:t>Questions?</a:t>
            </a:r>
          </a:p>
        </p:txBody>
      </p:sp>
      <p:pic>
        <p:nvPicPr>
          <p:cNvPr id="5" name="Picture 4">
            <a:extLst>
              <a:ext uri="{FF2B5EF4-FFF2-40B4-BE49-F238E27FC236}">
                <a16:creationId xmlns:a16="http://schemas.microsoft.com/office/drawing/2014/main" id="{54A06221-5316-4BCF-9FDA-BDB95FF4A7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204691" y="3317239"/>
            <a:ext cx="6083309" cy="6968672"/>
          </a:xfrm>
          <a:prstGeom prst="rect">
            <a:avLst/>
          </a:prstGeom>
        </p:spPr>
      </p:pic>
    </p:spTree>
    <p:extLst>
      <p:ext uri="{BB962C8B-B14F-4D97-AF65-F5344CB8AC3E}">
        <p14:creationId xmlns:p14="http://schemas.microsoft.com/office/powerpoint/2010/main" val="1689860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323C9-D5F7-C820-78B9-E169BDF2311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8971779-1F50-1702-DEC1-87CD482189F0}"/>
              </a:ext>
            </a:extLst>
          </p:cNvPr>
          <p:cNvSpPr/>
          <p:nvPr/>
        </p:nvSpPr>
        <p:spPr>
          <a:xfrm>
            <a:off x="0" y="0"/>
            <a:ext cx="182880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a:extLst>
              <a:ext uri="{FF2B5EF4-FFF2-40B4-BE49-F238E27FC236}">
                <a16:creationId xmlns:a16="http://schemas.microsoft.com/office/drawing/2014/main" id="{5ECC4C7B-C529-5329-03AC-796804551DC1}"/>
              </a:ext>
            </a:extLst>
          </p:cNvPr>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Thank you</a:t>
            </a:r>
          </a:p>
        </p:txBody>
      </p:sp>
    </p:spTree>
    <p:extLst>
      <p:ext uri="{BB962C8B-B14F-4D97-AF65-F5344CB8AC3E}">
        <p14:creationId xmlns:p14="http://schemas.microsoft.com/office/powerpoint/2010/main" val="657829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About me</a:t>
            </a:r>
          </a:p>
        </p:txBody>
      </p:sp>
      <p:pic>
        <p:nvPicPr>
          <p:cNvPr id="3" name="Picture 4" descr="Advancing into Analytics Cover Image">
            <a:extLst>
              <a:ext uri="{FF2B5EF4-FFF2-40B4-BE49-F238E27FC236}">
                <a16:creationId xmlns:a16="http://schemas.microsoft.com/office/drawing/2014/main" id="{588F684B-18EF-D76C-5F7B-15E4BAD606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77075" y="195640"/>
            <a:ext cx="3130385" cy="40886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Free photos of Cleveland">
            <a:extLst>
              <a:ext uri="{FF2B5EF4-FFF2-40B4-BE49-F238E27FC236}">
                <a16:creationId xmlns:a16="http://schemas.microsoft.com/office/drawing/2014/main" id="{CBA53EEE-E3E1-D99E-A4DC-1C4DD2E6CE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5692" y="2968810"/>
            <a:ext cx="5535359" cy="36844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97E0F267-87DF-961E-1FAA-47FD4F27A5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83691" y="6002696"/>
            <a:ext cx="7448309" cy="5462681"/>
          </a:xfrm>
          <a:prstGeom prst="rect">
            <a:avLst/>
          </a:prstGeom>
        </p:spPr>
      </p:pic>
      <p:pic>
        <p:nvPicPr>
          <p:cNvPr id="1026" name="Picture 2" descr="Modern data analytics in Excel book cover">
            <a:extLst>
              <a:ext uri="{FF2B5EF4-FFF2-40B4-BE49-F238E27FC236}">
                <a16:creationId xmlns:a16="http://schemas.microsoft.com/office/drawing/2014/main" id="{874ADA5E-A7A7-1D02-C728-513187DE1E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21136" y="2210054"/>
            <a:ext cx="3437261" cy="45079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Microsoft Most Valuable Professional - Wikipedia">
            <a:extLst>
              <a:ext uri="{FF2B5EF4-FFF2-40B4-BE49-F238E27FC236}">
                <a16:creationId xmlns:a16="http://schemas.microsoft.com/office/drawing/2014/main" id="{36C71929-5967-B93D-05FE-E330D621C5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642" y="7832951"/>
            <a:ext cx="5057775" cy="20288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Thais Cooke ...">
            <a:extLst>
              <a:ext uri="{FF2B5EF4-FFF2-40B4-BE49-F238E27FC236}">
                <a16:creationId xmlns:a16="http://schemas.microsoft.com/office/drawing/2014/main" id="{5D2AA27B-4CC4-7A75-3ABF-1989D7C48A99}"/>
              </a:ext>
            </a:extLst>
          </p:cNvPr>
          <p:cNvPicPr>
            <a:picLocks noChangeAspect="1"/>
          </p:cNvPicPr>
          <p:nvPr/>
        </p:nvPicPr>
        <p:blipFill>
          <a:blip r:embed="rId7"/>
          <a:stretch>
            <a:fillRect/>
          </a:stretch>
        </p:blipFill>
        <p:spPr>
          <a:xfrm>
            <a:off x="9662785" y="345877"/>
            <a:ext cx="3333750" cy="1371600"/>
          </a:xfrm>
          <a:prstGeom prst="rect">
            <a:avLst/>
          </a:prstGeom>
        </p:spPr>
      </p:pic>
    </p:spTree>
    <p:extLst>
      <p:ext uri="{BB962C8B-B14F-4D97-AF65-F5344CB8AC3E}">
        <p14:creationId xmlns:p14="http://schemas.microsoft.com/office/powerpoint/2010/main" val="1872901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20861" y="170082"/>
            <a:ext cx="11979797" cy="2862322"/>
          </a:xfrm>
          <a:prstGeom prst="rect">
            <a:avLst/>
          </a:prstGeom>
          <a:noFill/>
        </p:spPr>
        <p:txBody>
          <a:bodyPr wrap="square" rtlCol="0">
            <a:spAutoFit/>
          </a:bodyPr>
          <a:lstStyle/>
          <a:p>
            <a:r>
              <a:rPr lang="en-US" sz="9000" dirty="0">
                <a:latin typeface="Aliens &amp; cows" panose="00000500000000000000" pitchFamily="2" charset="0"/>
              </a:rPr>
              <a:t>Objectives for this session</a:t>
            </a:r>
          </a:p>
        </p:txBody>
      </p:sp>
      <p:sp>
        <p:nvSpPr>
          <p:cNvPr id="3" name="TextBox 2"/>
          <p:cNvSpPr txBox="1"/>
          <p:nvPr/>
        </p:nvSpPr>
        <p:spPr>
          <a:xfrm>
            <a:off x="520861" y="3191948"/>
            <a:ext cx="14393120" cy="3323987"/>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4200" dirty="0">
                <a:solidFill>
                  <a:srgbClr val="707070"/>
                </a:solidFill>
                <a:latin typeface="Pragmatica" panose="020B0403040502020204" pitchFamily="34" charset="0"/>
              </a:rPr>
              <a:t>Structured data foundations with Tables &amp; Power Query</a:t>
            </a:r>
          </a:p>
          <a:p>
            <a:pPr marL="685800" indent="-685800">
              <a:buClr>
                <a:srgbClr val="CF3338"/>
              </a:buClr>
              <a:buFont typeface="Arial" panose="020B0604020202020204" pitchFamily="34" charset="0"/>
              <a:buChar char="•"/>
            </a:pPr>
            <a:r>
              <a:rPr lang="en-US" sz="4200" dirty="0">
                <a:solidFill>
                  <a:srgbClr val="707070"/>
                </a:solidFill>
                <a:latin typeface="Pragmatica" panose="020B0403040502020204" pitchFamily="34" charset="0"/>
              </a:rPr>
              <a:t>Instant insights with Copilot, PivotTables &amp; charts</a:t>
            </a:r>
          </a:p>
          <a:p>
            <a:pPr marL="685800" indent="-685800">
              <a:buClr>
                <a:srgbClr val="CF3338"/>
              </a:buClr>
              <a:buFont typeface="Arial" panose="020B0604020202020204" pitchFamily="34" charset="0"/>
              <a:buChar char="•"/>
            </a:pPr>
            <a:r>
              <a:rPr lang="en-US" sz="4200" dirty="0">
                <a:solidFill>
                  <a:srgbClr val="707070"/>
                </a:solidFill>
                <a:latin typeface="Pragmatica" panose="020B0403040502020204" pitchFamily="34" charset="0"/>
              </a:rPr>
              <a:t>Python in Excel for flexible analysis</a:t>
            </a:r>
          </a:p>
          <a:p>
            <a:pPr marL="685800" indent="-685800">
              <a:buClr>
                <a:srgbClr val="CF3338"/>
              </a:buClr>
              <a:buFont typeface="Arial" panose="020B0604020202020204" pitchFamily="34" charset="0"/>
              <a:buChar char="•"/>
            </a:pPr>
            <a:r>
              <a:rPr lang="en-US" sz="4200" dirty="0">
                <a:solidFill>
                  <a:srgbClr val="707070"/>
                </a:solidFill>
                <a:latin typeface="Pragmatica" panose="020B0403040502020204" pitchFamily="34" charset="0"/>
              </a:rPr>
              <a:t>Agent Mode in action and how it relates vs Copilot</a:t>
            </a:r>
          </a:p>
          <a:p>
            <a:pPr marL="685800" indent="-685800">
              <a:buClr>
                <a:srgbClr val="CF3338"/>
              </a:buClr>
              <a:buFont typeface="Arial" panose="020B0604020202020204" pitchFamily="34" charset="0"/>
              <a:buChar char="•"/>
            </a:pPr>
            <a:r>
              <a:rPr lang="en-US" sz="4200" dirty="0">
                <a:solidFill>
                  <a:srgbClr val="707070"/>
                </a:solidFill>
                <a:latin typeface="Pragmatica" panose="020B0403040502020204" pitchFamily="34" charset="0"/>
              </a:rPr>
              <a:t>The new AI-powered Excel workflow</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787076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B258F2-13EC-17F8-9026-E1530E3B5129}"/>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B667EDC3-57CA-19BB-3FA5-8CDA0421A675}"/>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Exercise files for today</a:t>
            </a:r>
          </a:p>
        </p:txBody>
      </p:sp>
      <p:sp>
        <p:nvSpPr>
          <p:cNvPr id="3" name="TextBox 2">
            <a:extLst>
              <a:ext uri="{FF2B5EF4-FFF2-40B4-BE49-F238E27FC236}">
                <a16:creationId xmlns:a16="http://schemas.microsoft.com/office/drawing/2014/main" id="{80691319-8BDA-A2B7-1A25-9EDCFD3C78F3}"/>
              </a:ext>
            </a:extLst>
          </p:cNvPr>
          <p:cNvSpPr txBox="1"/>
          <p:nvPr/>
        </p:nvSpPr>
        <p:spPr>
          <a:xfrm>
            <a:off x="520861" y="3191948"/>
            <a:ext cx="14393120" cy="2031325"/>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4200" dirty="0">
                <a:solidFill>
                  <a:srgbClr val="707070"/>
                </a:solidFill>
                <a:latin typeface="Pragmatica" panose="020B0403040502020204" pitchFamily="34" charset="0"/>
              </a:rPr>
              <a:t>Download at </a:t>
            </a:r>
            <a:r>
              <a:rPr lang="en-US" sz="4200" dirty="0">
                <a:solidFill>
                  <a:srgbClr val="CF3338"/>
                </a:solidFill>
                <a:latin typeface="Pragmatica" panose="020B0403040502020204" pitchFamily="34" charset="0"/>
                <a:hlinkClick r:id="rId2">
                  <a:extLst>
                    <a:ext uri="{A12FA001-AC4F-418D-AE19-62706E023703}">
                      <ahyp:hlinkClr xmlns:ahyp="http://schemas.microsoft.com/office/drawing/2018/hyperlinkcolor" val="tx"/>
                    </a:ext>
                  </a:extLst>
                </a:hlinkClick>
              </a:rPr>
              <a:t>https://github.com/stringfestdata/profitable-ai-copilot-excel/archive/refs/heads/main.zip</a:t>
            </a:r>
            <a:r>
              <a:rPr lang="en-US" sz="4200" dirty="0">
                <a:solidFill>
                  <a:srgbClr val="CF3338"/>
                </a:solidFill>
                <a:latin typeface="Pragmatica" panose="020B0403040502020204" pitchFamily="34" charset="0"/>
              </a:rPr>
              <a:t> </a:t>
            </a:r>
          </a:p>
          <a:p>
            <a:pPr marL="685800" indent="-685800">
              <a:buClr>
                <a:srgbClr val="CF3338"/>
              </a:buClr>
              <a:buFont typeface="Arial" panose="020B0604020202020204" pitchFamily="34" charset="0"/>
              <a:buChar char="•"/>
            </a:pPr>
            <a:r>
              <a:rPr lang="en-US" sz="4200" dirty="0">
                <a:solidFill>
                  <a:srgbClr val="707070"/>
                </a:solidFill>
                <a:latin typeface="Pragmatica" panose="020B0403040502020204" pitchFamily="34" charset="0"/>
              </a:rPr>
              <a:t>Be sure to decompress folder</a:t>
            </a:r>
          </a:p>
        </p:txBody>
      </p:sp>
      <p:pic>
        <p:nvPicPr>
          <p:cNvPr id="15" name="Picture 14" descr="A close up of a sign&#10;&#10;Description automatically generated">
            <a:extLst>
              <a:ext uri="{FF2B5EF4-FFF2-40B4-BE49-F238E27FC236}">
                <a16:creationId xmlns:a16="http://schemas.microsoft.com/office/drawing/2014/main" id="{78443597-E661-55D5-0FD2-A0355EA486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3038133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7B9AA-11DF-07E9-D10F-D48AA35895E2}"/>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8DFA40A7-39FC-41CC-77EA-1665157EAAEE}"/>
              </a:ext>
            </a:extLst>
          </p:cNvPr>
          <p:cNvSpPr txBox="1"/>
          <p:nvPr/>
        </p:nvSpPr>
        <p:spPr>
          <a:xfrm>
            <a:off x="520861" y="170082"/>
            <a:ext cx="18148139" cy="1323439"/>
          </a:xfrm>
          <a:prstGeom prst="rect">
            <a:avLst/>
          </a:prstGeom>
          <a:noFill/>
        </p:spPr>
        <p:txBody>
          <a:bodyPr wrap="square" rtlCol="0">
            <a:spAutoFit/>
          </a:bodyPr>
          <a:lstStyle/>
          <a:p>
            <a:r>
              <a:rPr lang="en-US" sz="8000" dirty="0">
                <a:latin typeface="Aliens &amp; cows" panose="00000500000000000000" pitchFamily="2" charset="0"/>
              </a:rPr>
              <a:t>The integration-automation AI framework</a:t>
            </a:r>
          </a:p>
        </p:txBody>
      </p:sp>
      <p:sp>
        <p:nvSpPr>
          <p:cNvPr id="3" name="TextBox 2">
            <a:extLst>
              <a:ext uri="{FF2B5EF4-FFF2-40B4-BE49-F238E27FC236}">
                <a16:creationId xmlns:a16="http://schemas.microsoft.com/office/drawing/2014/main" id="{7B5C03DE-34B5-5138-BBDA-CAB910B0E4B6}"/>
              </a:ext>
            </a:extLst>
          </p:cNvPr>
          <p:cNvSpPr txBox="1"/>
          <p:nvPr/>
        </p:nvSpPr>
        <p:spPr>
          <a:xfrm>
            <a:off x="8860" y="9172714"/>
            <a:ext cx="14393120" cy="646331"/>
          </a:xfrm>
          <a:prstGeom prst="rect">
            <a:avLst/>
          </a:prstGeom>
          <a:noFill/>
        </p:spPr>
        <p:txBody>
          <a:bodyPr wrap="square" rtlCol="0">
            <a:spAutoFit/>
          </a:bodyPr>
          <a:lstStyle/>
          <a:p>
            <a:r>
              <a:rPr lang="en-US" sz="3600" dirty="0">
                <a:hlinkClick r:id="rId3">
                  <a:extLst>
                    <a:ext uri="{A12FA001-AC4F-418D-AE19-62706E023703}">
                      <ahyp:hlinkClr xmlns:ahyp="http://schemas.microsoft.com/office/drawing/2018/hyperlinkcolor" val="tx"/>
                    </a:ext>
                  </a:extLst>
                </a:hlinkClick>
              </a:rPr>
              <a:t>https://blog.tobiaszwingmann.com/p/integration-automation-ai-framework</a:t>
            </a:r>
            <a:r>
              <a:rPr lang="en-US" sz="3600" dirty="0"/>
              <a:t>   </a:t>
            </a:r>
          </a:p>
        </p:txBody>
      </p:sp>
      <p:pic>
        <p:nvPicPr>
          <p:cNvPr id="15" name="Picture 14" descr="A close up of a sign&#10;&#10;Description automatically generated">
            <a:extLst>
              <a:ext uri="{FF2B5EF4-FFF2-40B4-BE49-F238E27FC236}">
                <a16:creationId xmlns:a16="http://schemas.microsoft.com/office/drawing/2014/main" id="{061C0269-AC87-2563-77CD-7723231528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pic>
        <p:nvPicPr>
          <p:cNvPr id="2" name="Picture 2">
            <a:extLst>
              <a:ext uri="{FF2B5EF4-FFF2-40B4-BE49-F238E27FC236}">
                <a16:creationId xmlns:a16="http://schemas.microsoft.com/office/drawing/2014/main" id="{9AC67B3E-5FC4-3CB3-963D-F64C18FD4A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1552678"/>
            <a:ext cx="8458380" cy="7181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227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61630" y="0"/>
            <a:ext cx="842637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5579524" y="7544693"/>
            <a:ext cx="2708477" cy="2987579"/>
          </a:xfrm>
          <a:prstGeom prst="rect">
            <a:avLst/>
          </a:prstGeom>
        </p:spPr>
      </p:pic>
      <p:sp>
        <p:nvSpPr>
          <p:cNvPr id="3" name="TextBox 2"/>
          <p:cNvSpPr txBox="1"/>
          <p:nvPr/>
        </p:nvSpPr>
        <p:spPr>
          <a:xfrm>
            <a:off x="260431" y="329879"/>
            <a:ext cx="8906720" cy="6934784"/>
          </a:xfrm>
          <a:prstGeom prst="rect">
            <a:avLst/>
          </a:prstGeom>
          <a:noFill/>
        </p:spPr>
        <p:txBody>
          <a:bodyPr wrap="square" rtlCol="0">
            <a:spAutoFit/>
          </a:bodyPr>
          <a:lstStyle/>
          <a:p>
            <a:r>
              <a:rPr lang="en-US" sz="6000" b="1" dirty="0">
                <a:solidFill>
                  <a:srgbClr val="CF3338"/>
                </a:solidFill>
                <a:latin typeface="Pragmatica" panose="020B0403040502020204" pitchFamily="34" charset="0"/>
              </a:rPr>
              <a:t>Starting point: Analyze Data</a:t>
            </a:r>
          </a:p>
          <a:p>
            <a:endParaRPr lang="en-US" sz="4200" dirty="0">
              <a:solidFill>
                <a:srgbClr val="CF3338"/>
              </a:solidFill>
              <a:latin typeface="Pragmatica" panose="020B0403040502020204" pitchFamily="34" charset="0"/>
            </a:endParaRPr>
          </a:p>
          <a:p>
            <a:pPr marL="685800" indent="-542925">
              <a:lnSpc>
                <a:spcPct val="115000"/>
              </a:lnSpc>
              <a:spcBef>
                <a:spcPts val="1125"/>
              </a:spcBef>
              <a:buClr>
                <a:srgbClr val="C00000"/>
              </a:buClr>
              <a:buSzPts val="2100"/>
              <a:buFont typeface="Arial"/>
              <a:buAutoNum type="arabicPeriod"/>
            </a:pPr>
            <a:r>
              <a:rPr lang="en-US" sz="3600" dirty="0">
                <a:solidFill>
                  <a:srgbClr val="C00000"/>
                </a:solidFill>
                <a:latin typeface="Pragmatica" panose="020B0403040502020204"/>
                <a:sym typeface="Consolas"/>
              </a:rPr>
              <a:t>Workbook: </a:t>
            </a:r>
            <a:r>
              <a:rPr lang="en-US" sz="3600" dirty="0">
                <a:solidFill>
                  <a:srgbClr val="C00000"/>
                </a:solidFill>
                <a:latin typeface="Consolas" panose="020B0609020204030204" pitchFamily="49" charset="0"/>
                <a:sym typeface="Consolas"/>
              </a:rPr>
              <a:t>wholesale-customers.xlsx</a:t>
            </a:r>
          </a:p>
          <a:p>
            <a:pPr marL="685800" indent="-542925">
              <a:lnSpc>
                <a:spcPct val="115000"/>
              </a:lnSpc>
              <a:spcBef>
                <a:spcPts val="1125"/>
              </a:spcBef>
              <a:buClr>
                <a:srgbClr val="C00000"/>
              </a:buClr>
              <a:buSzPts val="2100"/>
              <a:buFont typeface="Arial"/>
              <a:buAutoNum type="arabicPeriod"/>
            </a:pPr>
            <a:r>
              <a:rPr lang="en-US" sz="3600" dirty="0">
                <a:solidFill>
                  <a:srgbClr val="C00000"/>
                </a:solidFill>
                <a:latin typeface="Pragmatica" panose="020B0403040502020204"/>
                <a:sym typeface="Consolas"/>
              </a:rPr>
              <a:t>Explore Analyze Data for quick insights</a:t>
            </a:r>
          </a:p>
          <a:p>
            <a:pPr marL="685800" indent="-542925">
              <a:lnSpc>
                <a:spcPct val="115000"/>
              </a:lnSpc>
              <a:spcBef>
                <a:spcPts val="1125"/>
              </a:spcBef>
              <a:buClr>
                <a:srgbClr val="C00000"/>
              </a:buClr>
              <a:buSzPts val="2100"/>
              <a:buFont typeface="Arial"/>
              <a:buAutoNum type="arabicPeriod"/>
            </a:pPr>
            <a:r>
              <a:rPr lang="en-US" sz="3600" dirty="0">
                <a:solidFill>
                  <a:srgbClr val="C00000"/>
                </a:solidFill>
                <a:latin typeface="Pragmatica" panose="020B0403040502020204"/>
                <a:sym typeface="Consolas"/>
              </a:rPr>
              <a:t>Try natural language querying</a:t>
            </a:r>
          </a:p>
          <a:p>
            <a:pPr marL="685800" indent="-542925">
              <a:lnSpc>
                <a:spcPct val="115000"/>
              </a:lnSpc>
              <a:spcBef>
                <a:spcPts val="1125"/>
              </a:spcBef>
              <a:buClr>
                <a:srgbClr val="C00000"/>
              </a:buClr>
              <a:buSzPts val="2100"/>
              <a:buFont typeface="Arial"/>
              <a:buAutoNum type="arabicPeriod"/>
            </a:pPr>
            <a:r>
              <a:rPr lang="en-US" sz="3600" dirty="0">
                <a:solidFill>
                  <a:srgbClr val="C00000"/>
                </a:solidFill>
                <a:latin typeface="Pragmatica" panose="020B0403040502020204"/>
                <a:sym typeface="Consolas"/>
              </a:rPr>
              <a:t>How can we get better results with cleaner data? </a:t>
            </a:r>
          </a:p>
        </p:txBody>
      </p:sp>
    </p:spTree>
    <p:extLst>
      <p:ext uri="{BB962C8B-B14F-4D97-AF65-F5344CB8AC3E}">
        <p14:creationId xmlns:p14="http://schemas.microsoft.com/office/powerpoint/2010/main" val="3871531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3C090-7EB1-A6D3-CD7C-2CAF820DDB5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320B486-0222-E2E6-6198-AD35FDE5DAF0}"/>
              </a:ext>
            </a:extLst>
          </p:cNvPr>
          <p:cNvSpPr/>
          <p:nvPr/>
        </p:nvSpPr>
        <p:spPr>
          <a:xfrm>
            <a:off x="9861630" y="0"/>
            <a:ext cx="842637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pic>
        <p:nvPicPr>
          <p:cNvPr id="2" name="Picture 1">
            <a:extLst>
              <a:ext uri="{FF2B5EF4-FFF2-40B4-BE49-F238E27FC236}">
                <a16:creationId xmlns:a16="http://schemas.microsoft.com/office/drawing/2014/main" id="{EC7365AB-58AE-7AFE-24A8-DC0257B51835}"/>
              </a:ext>
            </a:extLst>
          </p:cNvPr>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5579524" y="7544693"/>
            <a:ext cx="2708477" cy="2987579"/>
          </a:xfrm>
          <a:prstGeom prst="rect">
            <a:avLst/>
          </a:prstGeom>
        </p:spPr>
      </p:pic>
      <p:sp>
        <p:nvSpPr>
          <p:cNvPr id="3" name="TextBox 2">
            <a:extLst>
              <a:ext uri="{FF2B5EF4-FFF2-40B4-BE49-F238E27FC236}">
                <a16:creationId xmlns:a16="http://schemas.microsoft.com/office/drawing/2014/main" id="{20F3CCF9-8ACB-EE81-041E-B397064E8CA9}"/>
              </a:ext>
            </a:extLst>
          </p:cNvPr>
          <p:cNvSpPr txBox="1"/>
          <p:nvPr/>
        </p:nvSpPr>
        <p:spPr>
          <a:xfrm>
            <a:off x="260431" y="329879"/>
            <a:ext cx="8906720" cy="6011454"/>
          </a:xfrm>
          <a:prstGeom prst="rect">
            <a:avLst/>
          </a:prstGeom>
          <a:noFill/>
        </p:spPr>
        <p:txBody>
          <a:bodyPr wrap="square" rtlCol="0">
            <a:spAutoFit/>
          </a:bodyPr>
          <a:lstStyle/>
          <a:p>
            <a:r>
              <a:rPr lang="en-US" sz="6000" b="1" dirty="0">
                <a:solidFill>
                  <a:srgbClr val="CF3338"/>
                </a:solidFill>
                <a:latin typeface="Pragmatica" panose="020B0403040502020204" pitchFamily="34" charset="0"/>
              </a:rPr>
              <a:t>Why Power Query?</a:t>
            </a:r>
          </a:p>
          <a:p>
            <a:endParaRPr lang="en-US" sz="4200" dirty="0">
              <a:solidFill>
                <a:srgbClr val="CF3338"/>
              </a:solidFill>
              <a:latin typeface="Pragmatica" panose="020B0403040502020204" pitchFamily="34" charset="0"/>
            </a:endParaRPr>
          </a:p>
          <a:p>
            <a:pPr marL="685800" indent="-542925">
              <a:lnSpc>
                <a:spcPct val="115000"/>
              </a:lnSpc>
              <a:spcBef>
                <a:spcPts val="1125"/>
              </a:spcBef>
              <a:buClr>
                <a:srgbClr val="C00000"/>
              </a:buClr>
              <a:buSzPts val="2100"/>
              <a:buFont typeface="Arial"/>
              <a:buAutoNum type="arabicPeriod"/>
            </a:pPr>
            <a:r>
              <a:rPr lang="en-US" sz="3600" dirty="0">
                <a:solidFill>
                  <a:srgbClr val="C00000"/>
                </a:solidFill>
                <a:latin typeface="Pragmatica" panose="020B0403040502020204"/>
                <a:sym typeface="Consolas"/>
              </a:rPr>
              <a:t>Copilot works best with clean, structured data</a:t>
            </a:r>
          </a:p>
          <a:p>
            <a:pPr marL="685800" indent="-542925">
              <a:lnSpc>
                <a:spcPct val="115000"/>
              </a:lnSpc>
              <a:spcBef>
                <a:spcPts val="1125"/>
              </a:spcBef>
              <a:buClr>
                <a:srgbClr val="C00000"/>
              </a:buClr>
              <a:buSzPts val="2100"/>
              <a:buFont typeface="Arial"/>
              <a:buAutoNum type="arabicPeriod"/>
            </a:pPr>
            <a:r>
              <a:rPr lang="en-US" sz="3600" dirty="0">
                <a:solidFill>
                  <a:srgbClr val="C00000"/>
                </a:solidFill>
                <a:latin typeface="Pragmatica" panose="020B0403040502020204"/>
                <a:sym typeface="Consolas"/>
              </a:rPr>
              <a:t>Power Query makes data machine-readable</a:t>
            </a:r>
          </a:p>
          <a:p>
            <a:pPr marL="685800" indent="-542925">
              <a:lnSpc>
                <a:spcPct val="115000"/>
              </a:lnSpc>
              <a:spcBef>
                <a:spcPts val="1125"/>
              </a:spcBef>
              <a:buClr>
                <a:srgbClr val="C00000"/>
              </a:buClr>
              <a:buSzPts val="2100"/>
              <a:buFont typeface="Arial"/>
              <a:buAutoNum type="arabicPeriod"/>
            </a:pPr>
            <a:r>
              <a:rPr lang="en-US" sz="3600" dirty="0">
                <a:solidFill>
                  <a:srgbClr val="C00000"/>
                </a:solidFill>
                <a:latin typeface="Pragmatica" panose="020B0403040502020204"/>
                <a:sym typeface="Consolas"/>
              </a:rPr>
              <a:t>Ensures better results with Copilot and Analyze Data</a:t>
            </a:r>
          </a:p>
        </p:txBody>
      </p:sp>
    </p:spTree>
    <p:extLst>
      <p:ext uri="{BB962C8B-B14F-4D97-AF65-F5344CB8AC3E}">
        <p14:creationId xmlns:p14="http://schemas.microsoft.com/office/powerpoint/2010/main" val="3851651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61630" y="0"/>
            <a:ext cx="842637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5579524" y="7544693"/>
            <a:ext cx="2708477" cy="2987579"/>
          </a:xfrm>
          <a:prstGeom prst="rect">
            <a:avLst/>
          </a:prstGeom>
        </p:spPr>
      </p:pic>
      <p:sp>
        <p:nvSpPr>
          <p:cNvPr id="3" name="TextBox 2"/>
          <p:cNvSpPr txBox="1"/>
          <p:nvPr/>
        </p:nvSpPr>
        <p:spPr>
          <a:xfrm>
            <a:off x="260431" y="329879"/>
            <a:ext cx="8906720" cy="9147441"/>
          </a:xfrm>
          <a:prstGeom prst="rect">
            <a:avLst/>
          </a:prstGeom>
          <a:noFill/>
        </p:spPr>
        <p:txBody>
          <a:bodyPr wrap="square" rtlCol="0">
            <a:spAutoFit/>
          </a:bodyPr>
          <a:lstStyle/>
          <a:p>
            <a:r>
              <a:rPr lang="en-US" sz="6000" b="1" dirty="0">
                <a:solidFill>
                  <a:srgbClr val="CF3338"/>
                </a:solidFill>
                <a:latin typeface="Pragmatica" panose="020B0403040502020204" pitchFamily="34" charset="0"/>
              </a:rPr>
              <a:t>Studying penguins with Copilot</a:t>
            </a:r>
          </a:p>
          <a:p>
            <a:endParaRPr lang="en-US" sz="4200" dirty="0">
              <a:solidFill>
                <a:srgbClr val="CF3338"/>
              </a:solidFill>
              <a:latin typeface="Pragmatica" panose="020B0403040502020204" pitchFamily="34" charset="0"/>
            </a:endParaRPr>
          </a:p>
          <a:p>
            <a:pPr marL="342900" marR="0" lvl="0" indent="-342900">
              <a:lnSpc>
                <a:spcPct val="150000"/>
              </a:lnSpc>
              <a:spcBef>
                <a:spcPts val="0"/>
              </a:spcBef>
              <a:spcAft>
                <a:spcPts val="0"/>
              </a:spcAft>
              <a:buFont typeface="+mj-lt"/>
              <a:buAutoNum type="arabicPeriod"/>
            </a:pPr>
            <a:r>
              <a:rPr lang="en-US" sz="3600" kern="100" dirty="0">
                <a:solidFill>
                  <a:srgbClr val="CF3338"/>
                </a:solidFill>
                <a:latin typeface="Pragmatica" panose="020B0403040502020204"/>
                <a:ea typeface="Aptos" panose="020B0004020202020204" pitchFamily="34" charset="0"/>
                <a:cs typeface="Times New Roman" panose="02020603050405020304" pitchFamily="18" charset="0"/>
              </a:rPr>
              <a:t>Workbook: </a:t>
            </a:r>
            <a:r>
              <a:rPr lang="en-US" sz="3600" kern="100" dirty="0">
                <a:solidFill>
                  <a:srgbClr val="CF3338"/>
                </a:solidFill>
                <a:latin typeface="Consolas" panose="020B0609020204030204" pitchFamily="49" charset="0"/>
                <a:ea typeface="Aptos" panose="020B0004020202020204" pitchFamily="34" charset="0"/>
                <a:cs typeface="Times New Roman" panose="02020603050405020304" pitchFamily="18" charset="0"/>
              </a:rPr>
              <a:t>penguins.xlsx</a:t>
            </a:r>
            <a:endParaRPr lang="en-US" sz="3600" kern="100" dirty="0">
              <a:solidFill>
                <a:srgbClr val="CF3338"/>
              </a:solidFill>
              <a:effectLst/>
              <a:latin typeface="Consolas" panose="020B0609020204030204" pitchFamily="49" charset="0"/>
              <a:ea typeface="Aptos" panose="020B000402020202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3600" kern="100" dirty="0">
                <a:solidFill>
                  <a:srgbClr val="CF3338"/>
                </a:solidFill>
                <a:effectLst/>
                <a:latin typeface="Pragmatica" panose="020B0403040502020204"/>
                <a:ea typeface="Aptos" panose="020B0004020202020204" pitchFamily="34" charset="0"/>
                <a:cs typeface="Times New Roman" panose="02020603050405020304" pitchFamily="18" charset="0"/>
              </a:rPr>
              <a:t>Getting data Copilot-friendly</a:t>
            </a:r>
          </a:p>
          <a:p>
            <a:pPr marL="342900" marR="0" lvl="0" indent="-342900">
              <a:lnSpc>
                <a:spcPct val="150000"/>
              </a:lnSpc>
              <a:spcBef>
                <a:spcPts val="0"/>
              </a:spcBef>
              <a:spcAft>
                <a:spcPts val="0"/>
              </a:spcAft>
              <a:buFont typeface="+mj-lt"/>
              <a:buAutoNum type="arabicPeriod"/>
            </a:pPr>
            <a:r>
              <a:rPr lang="en-US" sz="3600" kern="100" dirty="0">
                <a:solidFill>
                  <a:srgbClr val="CF3338"/>
                </a:solidFill>
                <a:effectLst/>
                <a:latin typeface="Pragmatica" panose="020B0403040502020204"/>
                <a:ea typeface="Aptos" panose="020B0004020202020204" pitchFamily="34" charset="0"/>
                <a:cs typeface="Times New Roman" panose="02020603050405020304" pitchFamily="18" charset="0"/>
              </a:rPr>
              <a:t>Formatting data as a Table</a:t>
            </a:r>
          </a:p>
          <a:p>
            <a:pPr marL="342900" marR="0" lvl="0" indent="-342900">
              <a:lnSpc>
                <a:spcPct val="150000"/>
              </a:lnSpc>
              <a:spcBef>
                <a:spcPts val="0"/>
              </a:spcBef>
              <a:spcAft>
                <a:spcPts val="0"/>
              </a:spcAft>
              <a:buFont typeface="+mj-lt"/>
              <a:buAutoNum type="arabicPeriod"/>
            </a:pPr>
            <a:r>
              <a:rPr lang="en-US" sz="3600" kern="100" dirty="0">
                <a:solidFill>
                  <a:srgbClr val="CF3338"/>
                </a:solidFill>
                <a:effectLst/>
                <a:latin typeface="Pragmatica" panose="020B0403040502020204"/>
                <a:ea typeface="Aptos" panose="020B0004020202020204" pitchFamily="34" charset="0"/>
                <a:cs typeface="Times New Roman" panose="02020603050405020304" pitchFamily="18" charset="0"/>
              </a:rPr>
              <a:t>Creating calculated columns</a:t>
            </a:r>
          </a:p>
          <a:p>
            <a:pPr marL="342900" marR="0" lvl="0" indent="-342900">
              <a:lnSpc>
                <a:spcPct val="150000"/>
              </a:lnSpc>
              <a:spcBef>
                <a:spcPts val="0"/>
              </a:spcBef>
              <a:spcAft>
                <a:spcPts val="0"/>
              </a:spcAft>
              <a:buFont typeface="+mj-lt"/>
              <a:buAutoNum type="arabicPeriod"/>
            </a:pPr>
            <a:r>
              <a:rPr lang="en-US" sz="3600" kern="100" dirty="0">
                <a:solidFill>
                  <a:srgbClr val="CF3338"/>
                </a:solidFill>
                <a:effectLst/>
                <a:latin typeface="Pragmatica" panose="020B0403040502020204"/>
                <a:ea typeface="Aptos" panose="020B0004020202020204" pitchFamily="34" charset="0"/>
                <a:cs typeface="Times New Roman" panose="02020603050405020304" pitchFamily="18" charset="0"/>
              </a:rPr>
              <a:t>Building summary charts</a:t>
            </a:r>
          </a:p>
          <a:p>
            <a:pPr marL="342900" marR="0" lvl="0" indent="-342900">
              <a:lnSpc>
                <a:spcPct val="150000"/>
              </a:lnSpc>
              <a:spcBef>
                <a:spcPts val="0"/>
              </a:spcBef>
              <a:spcAft>
                <a:spcPts val="0"/>
              </a:spcAft>
              <a:buFont typeface="+mj-lt"/>
              <a:buAutoNum type="arabicPeriod"/>
            </a:pPr>
            <a:r>
              <a:rPr lang="en-US" sz="3600" kern="100" dirty="0">
                <a:solidFill>
                  <a:srgbClr val="CF3338"/>
                </a:solidFill>
                <a:effectLst/>
                <a:latin typeface="Pragmatica" panose="020B0403040502020204"/>
                <a:ea typeface="Aptos" panose="020B0004020202020204" pitchFamily="34" charset="0"/>
                <a:cs typeface="Times New Roman" panose="02020603050405020304" pitchFamily="18" charset="0"/>
              </a:rPr>
              <a:t>Using PivotTables</a:t>
            </a:r>
          </a:p>
          <a:p>
            <a:pPr marL="342900" marR="0" lvl="0" indent="-342900">
              <a:lnSpc>
                <a:spcPct val="150000"/>
              </a:lnSpc>
              <a:spcBef>
                <a:spcPts val="0"/>
              </a:spcBef>
              <a:spcAft>
                <a:spcPts val="0"/>
              </a:spcAft>
              <a:buFont typeface="+mj-lt"/>
              <a:buAutoNum type="arabicPeriod"/>
            </a:pPr>
            <a:r>
              <a:rPr lang="en-US" sz="3600" kern="100" dirty="0">
                <a:solidFill>
                  <a:srgbClr val="CF3338"/>
                </a:solidFill>
                <a:effectLst/>
                <a:latin typeface="Pragmatica" panose="020B0403040502020204"/>
                <a:ea typeface="Aptos" panose="020B0004020202020204" pitchFamily="34" charset="0"/>
                <a:cs typeface="Times New Roman" panose="02020603050405020304" pitchFamily="18" charset="0"/>
              </a:rPr>
              <a:t>Exploring advanced analysis with Python in Excel</a:t>
            </a:r>
          </a:p>
        </p:txBody>
      </p:sp>
    </p:spTree>
    <p:extLst>
      <p:ext uri="{BB962C8B-B14F-4D97-AF65-F5344CB8AC3E}">
        <p14:creationId xmlns:p14="http://schemas.microsoft.com/office/powerpoint/2010/main" val="1679221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B2F53-9CBC-02CA-9A51-ED2E8A944633}"/>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1DA59A59-1845-383F-38E2-0337D6AE0BFB}"/>
              </a:ext>
            </a:extLst>
          </p:cNvPr>
          <p:cNvSpPr txBox="1"/>
          <p:nvPr/>
        </p:nvSpPr>
        <p:spPr>
          <a:xfrm>
            <a:off x="520861" y="170082"/>
            <a:ext cx="16395539" cy="1200329"/>
          </a:xfrm>
          <a:prstGeom prst="rect">
            <a:avLst/>
          </a:prstGeom>
          <a:noFill/>
        </p:spPr>
        <p:txBody>
          <a:bodyPr wrap="square" rtlCol="0">
            <a:spAutoFit/>
          </a:bodyPr>
          <a:lstStyle/>
          <a:p>
            <a:r>
              <a:rPr lang="en-US" sz="7200" dirty="0">
                <a:latin typeface="Aliens &amp; cows" panose="00000500000000000000" pitchFamily="2" charset="0"/>
              </a:rPr>
              <a:t>Excel Copilot vs Excel Agent Mode</a:t>
            </a:r>
          </a:p>
        </p:txBody>
      </p:sp>
      <p:pic>
        <p:nvPicPr>
          <p:cNvPr id="15" name="Picture 14" descr="A close up of a sign&#10;&#10;Description automatically generated">
            <a:extLst>
              <a:ext uri="{FF2B5EF4-FFF2-40B4-BE49-F238E27FC236}">
                <a16:creationId xmlns:a16="http://schemas.microsoft.com/office/drawing/2014/main" id="{25B7AACD-032E-784C-D92C-BF6F5751F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graphicFrame>
        <p:nvGraphicFramePr>
          <p:cNvPr id="3" name="Table 2">
            <a:extLst>
              <a:ext uri="{FF2B5EF4-FFF2-40B4-BE49-F238E27FC236}">
                <a16:creationId xmlns:a16="http://schemas.microsoft.com/office/drawing/2014/main" id="{A7829486-E1C2-6EFC-4E09-983F9108F30F}"/>
              </a:ext>
            </a:extLst>
          </p:cNvPr>
          <p:cNvGraphicFramePr>
            <a:graphicFrameLocks noGrp="1"/>
          </p:cNvGraphicFramePr>
          <p:nvPr/>
        </p:nvGraphicFramePr>
        <p:xfrm>
          <a:off x="457200" y="1714340"/>
          <a:ext cx="14401800" cy="7162962"/>
        </p:xfrm>
        <a:graphic>
          <a:graphicData uri="http://schemas.openxmlformats.org/drawingml/2006/table">
            <a:tbl>
              <a:tblPr/>
              <a:tblGrid>
                <a:gridCol w="4800600">
                  <a:extLst>
                    <a:ext uri="{9D8B030D-6E8A-4147-A177-3AD203B41FA5}">
                      <a16:colId xmlns:a16="http://schemas.microsoft.com/office/drawing/2014/main" val="4201771282"/>
                    </a:ext>
                  </a:extLst>
                </a:gridCol>
                <a:gridCol w="4800600">
                  <a:extLst>
                    <a:ext uri="{9D8B030D-6E8A-4147-A177-3AD203B41FA5}">
                      <a16:colId xmlns:a16="http://schemas.microsoft.com/office/drawing/2014/main" val="777237233"/>
                    </a:ext>
                  </a:extLst>
                </a:gridCol>
                <a:gridCol w="4800600">
                  <a:extLst>
                    <a:ext uri="{9D8B030D-6E8A-4147-A177-3AD203B41FA5}">
                      <a16:colId xmlns:a16="http://schemas.microsoft.com/office/drawing/2014/main" val="673316634"/>
                    </a:ext>
                  </a:extLst>
                </a:gridCol>
              </a:tblGrid>
              <a:tr h="609614">
                <a:tc>
                  <a:txBody>
                    <a:bodyPr/>
                    <a:lstStyle/>
                    <a:p>
                      <a:pPr>
                        <a:buNone/>
                      </a:pPr>
                      <a:r>
                        <a:rPr lang="en-US" sz="3200" b="1"/>
                        <a:t>Feature</a:t>
                      </a:r>
                      <a:endParaRPr lang="en-US" sz="3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b="1"/>
                        <a:t>Excel Copilot</a:t>
                      </a:r>
                      <a:endParaRPr lang="en-US" sz="3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b="1"/>
                        <a:t>Agent Mode</a:t>
                      </a:r>
                      <a:endParaRPr lang="en-US" sz="3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6272724"/>
                  </a:ext>
                </a:extLst>
              </a:tr>
              <a:tr h="1066824">
                <a:tc>
                  <a:txBody>
                    <a:bodyPr/>
                    <a:lstStyle/>
                    <a:p>
                      <a:pPr>
                        <a:buNone/>
                      </a:pPr>
                      <a:r>
                        <a:rPr lang="en-US" sz="3200" b="1"/>
                        <a:t>Interaction</a:t>
                      </a:r>
                      <a:endParaRPr lang="en-US" sz="3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a:t>One-shot prompts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a:t>Iterative, self-guided workflow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507712"/>
                  </a:ext>
                </a:extLst>
              </a:tr>
              <a:tr h="1066824">
                <a:tc>
                  <a:txBody>
                    <a:bodyPr/>
                    <a:lstStyle/>
                    <a:p>
                      <a:pPr>
                        <a:buNone/>
                      </a:pPr>
                      <a:r>
                        <a:rPr lang="en-US" sz="3200" b="1"/>
                        <a:t>Task Scope</a:t>
                      </a:r>
                      <a:endParaRPr lang="en-US" sz="3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a:t>Single actions (formulas, charts, summaries)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a:t>Multi-step processes across sheets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2026323"/>
                  </a:ext>
                </a:extLst>
              </a:tr>
              <a:tr h="1066824">
                <a:tc>
                  <a:txBody>
                    <a:bodyPr/>
                    <a:lstStyle/>
                    <a:p>
                      <a:pPr>
                        <a:buNone/>
                      </a:pPr>
                      <a:r>
                        <a:rPr lang="en-US" sz="3200" b="1"/>
                        <a:t>Error Handling</a:t>
                      </a:r>
                      <a:endParaRPr lang="en-US" sz="3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a:t>User re-prompts or fixes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a:t>Agent reviews, retries, self-corrects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923970"/>
                  </a:ext>
                </a:extLst>
              </a:tr>
              <a:tr h="1066824">
                <a:tc>
                  <a:txBody>
                    <a:bodyPr/>
                    <a:lstStyle/>
                    <a:p>
                      <a:pPr>
                        <a:buNone/>
                      </a:pPr>
                      <a:r>
                        <a:rPr lang="en-US" sz="3200" b="1"/>
                        <a:t>User Role</a:t>
                      </a:r>
                      <a:endParaRPr lang="en-US" sz="3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dirty="0"/>
                        <a:t>You do, Copilot helps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a:t>You manage, Agent executes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7454490"/>
                  </a:ext>
                </a:extLst>
              </a:tr>
              <a:tr h="609614">
                <a:tc>
                  <a:txBody>
                    <a:bodyPr/>
                    <a:lstStyle/>
                    <a:p>
                      <a:pPr>
                        <a:buNone/>
                      </a:pPr>
                      <a:r>
                        <a:rPr lang="en-US" sz="3200" b="1"/>
                        <a:t>Output Quality</a:t>
                      </a:r>
                      <a:endParaRPr lang="en-US" sz="3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dirty="0"/>
                        <a:t>Fast but shallow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a:t>Verified and repeatable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1303429"/>
                  </a:ext>
                </a:extLst>
              </a:tr>
              <a:tr h="1066824">
                <a:tc>
                  <a:txBody>
                    <a:bodyPr/>
                    <a:lstStyle/>
                    <a:p>
                      <a:pPr>
                        <a:buNone/>
                      </a:pPr>
                      <a:r>
                        <a:rPr lang="en-US" sz="3200" b="1"/>
                        <a:t>Best For</a:t>
                      </a:r>
                      <a:endParaRPr lang="en-US" sz="3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a:t>Quick wins, ad-hoc tasks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a:t>Structured, high-stakes workflows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8752908"/>
                  </a:ext>
                </a:extLst>
              </a:tr>
              <a:tr h="609614">
                <a:tc>
                  <a:txBody>
                    <a:bodyPr/>
                    <a:lstStyle/>
                    <a:p>
                      <a:pPr>
                        <a:buNone/>
                      </a:pPr>
                      <a:r>
                        <a:rPr lang="en-US" sz="3200" b="1"/>
                        <a:t>Analogy</a:t>
                      </a:r>
                      <a:endParaRPr lang="en-US" sz="3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a:t>Smart assistant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3200" dirty="0"/>
                        <a:t>Junior analyst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5630930"/>
                  </a:ext>
                </a:extLst>
              </a:tr>
            </a:tbl>
          </a:graphicData>
        </a:graphic>
      </p:graphicFrame>
    </p:spTree>
    <p:extLst>
      <p:ext uri="{BB962C8B-B14F-4D97-AF65-F5344CB8AC3E}">
        <p14:creationId xmlns:p14="http://schemas.microsoft.com/office/powerpoint/2010/main" val="2460281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2588</TotalTime>
  <Words>1623</Words>
  <Application>Microsoft Office PowerPoint</Application>
  <PresentationFormat>Custom</PresentationFormat>
  <Paragraphs>134</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Consolas</vt:lpstr>
      <vt:lpstr>Normafixed Tryout</vt:lpstr>
      <vt:lpstr>Calibri</vt:lpstr>
      <vt:lpstr>Pragmatica</vt:lpstr>
      <vt:lpstr>Aliens &amp; cows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225</cp:revision>
  <dcterms:created xsi:type="dcterms:W3CDTF">2006-08-16T00:00:00Z</dcterms:created>
  <dcterms:modified xsi:type="dcterms:W3CDTF">2025-10-29T14:14:32Z</dcterms:modified>
  <dc:identifier>DADurESpNu8</dc:identifier>
</cp:coreProperties>
</file>