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1.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45" r:id="rId2"/>
    <p:sldId id="358" r:id="rId3"/>
    <p:sldId id="258" r:id="rId4"/>
    <p:sldId id="439" r:id="rId5"/>
    <p:sldId id="434" r:id="rId6"/>
    <p:sldId id="436" r:id="rId7"/>
    <p:sldId id="442" r:id="rId8"/>
    <p:sldId id="437" r:id="rId9"/>
    <p:sldId id="443" r:id="rId10"/>
    <p:sldId id="444" r:id="rId11"/>
    <p:sldId id="425" r:id="rId12"/>
    <p:sldId id="394" r:id="rId13"/>
    <p:sldId id="364" r:id="rId14"/>
    <p:sldId id="429" r:id="rId15"/>
    <p:sldId id="430" r:id="rId16"/>
    <p:sldId id="432" r:id="rId17"/>
    <p:sldId id="431" r:id="rId18"/>
    <p:sldId id="372" r:id="rId19"/>
    <p:sldId id="446" r:id="rId20"/>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4702" autoAdjust="0"/>
  </p:normalViewPr>
  <p:slideViewPr>
    <p:cSldViewPr>
      <p:cViewPr varScale="1">
        <p:scale>
          <a:sx n="35" d="100"/>
          <a:sy n="35" d="100"/>
        </p:scale>
        <p:origin x="213" y="441"/>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70075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https://stringfestanalytics.com/the-end-of-dax-and-m-how-ai-and-python-are-transforming-excel/</a:t>
            </a:r>
          </a:p>
          <a:p>
            <a:endParaRPr lang="en-US" dirty="0"/>
          </a:p>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To get started, I want to discuss why the combination of Python, Copilot, and Excel creates such a powerful synergy in data analysis and automation. Python is renowned for its simplicity and readability, making it an excellent 'glue' language. Unlike Excel's complex architecture, Python offers a smooth, snag-free experience for developers. Its syntax is clean and intuitive, which reduces errors and makes code maintenance easier. This simplicity is crucial when integrating different tools and workflows.</a:t>
            </a:r>
          </a:p>
          <a:p>
            <a:pPr algn="l" rtl="0">
              <a:lnSpc>
                <a:spcPts val="1500"/>
              </a:lnSpc>
            </a:pPr>
            <a:br>
              <a:rPr lang="en-US" dirty="0"/>
            </a:br>
            <a:r>
              <a:rPr lang="en-US" b="0" u="none" strike="noStrike" dirty="0">
                <a:solidFill>
                  <a:srgbClr val="000000"/>
                </a:solidFill>
                <a:effectLst/>
                <a:latin typeface="Arial" panose="020B0604020202020204" pitchFamily="34" charset="0"/>
              </a:rPr>
              <a:t>Copilot excels at working with Python code because of Python's extensive and well-documented codebase. This vast repository provides a rich learning ground for Copilot's machine learning model. As an AI pair programmer, Copilot leverages this knowledge to suggest code completions, write entire functions, and even help debug Python scripts in real-time, enhancing productivity significantly.</a:t>
            </a:r>
          </a:p>
          <a:p>
            <a:pPr algn="l" rtl="0">
              <a:lnSpc>
                <a:spcPts val="1500"/>
              </a:lnSpc>
            </a:pPr>
            <a:br>
              <a:rPr lang="en-US" dirty="0"/>
            </a:br>
            <a:r>
              <a:rPr lang="en-US" b="0" u="none" strike="noStrike" dirty="0">
                <a:solidFill>
                  <a:srgbClr val="000000"/>
                </a:solidFill>
                <a:effectLst/>
                <a:latin typeface="Arial" panose="020B0604020202020204" pitchFamily="34" charset="0"/>
              </a:rPr>
              <a:t>Excel, while powerful, has been the subject of many jokes regarding its data integrity issues. The humor in the slide points out Excel's tendency to misinterpret data, like turning dates into numbers or mixing up different data types. Additionally, Excel's architecture with separate components like Power Query for data transformation, Power Pivot for data modeling, and VBA for automation, creates silos which can be challenging to integrate seamlessly.</a:t>
            </a:r>
          </a:p>
          <a:p>
            <a:pPr algn="l" rtl="0">
              <a:lnSpc>
                <a:spcPts val="1500"/>
              </a:lnSpc>
            </a:pPr>
            <a:br>
              <a:rPr lang="en-US" dirty="0"/>
            </a:br>
            <a:r>
              <a:rPr lang="en-US" b="0" u="none" strike="noStrike" dirty="0">
                <a:solidFill>
                  <a:srgbClr val="000000"/>
                </a:solidFill>
                <a:effectLst/>
                <a:latin typeface="Arial" panose="020B0604020202020204" pitchFamily="34" charset="0"/>
              </a:rPr>
              <a:t>Integrating Python with Excel through tools like Python's </a:t>
            </a:r>
            <a:r>
              <a:rPr lang="en-US" sz="1800" b="0" u="none" strike="noStrike" dirty="0">
                <a:solidFill>
                  <a:srgbClr val="000000"/>
                </a:solidFill>
                <a:effectLst/>
                <a:latin typeface="Courier New" panose="02070309020205020404" pitchFamily="49" charset="0"/>
              </a:rPr>
              <a:t>pandas</a:t>
            </a:r>
            <a:r>
              <a:rPr lang="en-US" b="0" u="none" strike="noStrike" dirty="0">
                <a:solidFill>
                  <a:srgbClr val="000000"/>
                </a:solidFill>
                <a:effectLst/>
                <a:latin typeface="Arial" panose="020B0604020202020204" pitchFamily="34" charset="0"/>
              </a:rPr>
              <a:t> library or Excel's Python add-ins allows us to leverage Excel's user-friendly interface while overcoming its limitations with Python's robust data handling capabilities. Copilot acts as the bridge, providing intelligent coding assistance in Python, which can then interact with Excel data, making data manipulation, analysis, and visualization more efficient and less error-prone.</a:t>
            </a:r>
          </a:p>
          <a:p>
            <a:pPr algn="l" rtl="0">
              <a:lnSpc>
                <a:spcPts val="1500"/>
              </a:lnSpc>
            </a:pPr>
            <a:br>
              <a:rPr lang="en-US" dirty="0"/>
            </a:br>
            <a:r>
              <a:rPr lang="en-US" b="0" u="none" strike="noStrike" dirty="0">
                <a:solidFill>
                  <a:srgbClr val="000000"/>
                </a:solidFill>
                <a:effectLst/>
                <a:latin typeface="Arial" panose="020B0604020202020204" pitchFamily="34" charset="0"/>
              </a:rPr>
              <a:t>Given the trend towards more open, flexible, and integrated tools, the future seems less promising for proprietary languages like Excel's VBA. Python's open-source nature, coupled with AI assistance from tools like Copilot, offers a scalable and future-proof solution. This crossover not only enhances current workflows but also prepares us for future advancements in AI and data science, where Python will likely continue to play a leading role.</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the combination of Python's simplicity, Copilot's AI-driven assistance, and Excel's widespread use creates a dynamic ecosystem. It addresses Excel's weaknesses while capitalizing on Python's strengths, making this trio a formidable force in data-driven environments.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2469045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our discussion today about the future of Excel, we've focused on the integration of Python for backend data analysis, advanced charting, and machine learning, which offers powerful data manipulation capabilities through libraries like pandas and extensive visualization options with libraries like matplotlib and seaborn.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Excel itself continues to shine with its frontend formatting, usability, and interactive dashboards, providing a user-friendly interface that's well-suited for widespread usage, formatting, and presentation.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Now, although we haven't delved into JavaScript today, it's important to note that JavaScript, along with TypeScript, shares similar advantages to Python but in the realm of building applications, add-ins, and more for Excel. JavaScript and TypeScript enable additional add-ins, enhance interactivity, and facilitate web integration, allowing for the building and integration of more complex functionalities. This expands Excel's capabilities into web and app development, making it a versatile tool not just for data analysis but also for creating sophisticated user experiences within Excel's ecosystem. </a:t>
            </a: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This synergy between Python, Excel, and JavaScript/TypeScript paints a promising picture for Excel's future, where it can evolve into a more comprehensive platform for both data professionals and developers.</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857960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lnSpc>
                <a:spcPts val="1500"/>
              </a:lnSpc>
            </a:pPr>
            <a:br>
              <a:rPr lang="en-US" b="0" u="none" strike="noStrike" dirty="0">
                <a:solidFill>
                  <a:srgbClr val="000000"/>
                </a:solidFill>
                <a:effectLst/>
                <a:latin typeface="Arial" panose="020B0604020202020204" pitchFamily="34" charset="0"/>
              </a:rPr>
            </a:br>
            <a:r>
              <a:rPr lang="en-US" b="0" u="none" strike="noStrike" dirty="0">
                <a:solidFill>
                  <a:srgbClr val="000000"/>
                </a:solidFill>
                <a:effectLst/>
                <a:latin typeface="Arial" panose="020B0604020202020204" pitchFamily="34" charset="0"/>
              </a:rPr>
              <a:t>Good afternoon, everyone. Today, we're exploring how Excel has become a powerful tool for transforming everyday professionals into citizen data analysts, scientists, and engineers, especially in the era of AI. Despite concerns about AI potentially rendering Excel skills obsolete, the reality is quite the opposite. Excel, with AI integration, serves as a gateway to advanced analytics, automated workflows, and machine learning, making it more relevant than ever.</a:t>
            </a:r>
          </a:p>
          <a:p>
            <a:pPr algn="l" rtl="0">
              <a:lnSpc>
                <a:spcPts val="1500"/>
              </a:lnSpc>
            </a:pPr>
            <a:br>
              <a:rPr lang="en-US" dirty="0"/>
            </a:br>
            <a:r>
              <a:rPr lang="en-US" b="0" u="none" strike="noStrike" dirty="0">
                <a:solidFill>
                  <a:srgbClr val="000000"/>
                </a:solidFill>
                <a:effectLst/>
                <a:latin typeface="Arial" panose="020B0604020202020204" pitchFamily="34" charset="0"/>
              </a:rPr>
              <a:t>First, let's define what a "citizen" data professional is. These are individuals who, without formal data roles, leverage Excel to build analytical models, automate processes, and even engage in predictive modeling from their own PCs. This democratization of data work allows them to bypass traditional IT bottlenecks, enhancing their productivity and agility.</a:t>
            </a:r>
          </a:p>
          <a:p>
            <a:pPr algn="l" rtl="0">
              <a:lnSpc>
                <a:spcPts val="1500"/>
              </a:lnSpc>
            </a:pPr>
            <a:br>
              <a:rPr lang="en-US" dirty="0"/>
            </a:br>
            <a:r>
              <a:rPr lang="en-US" b="0" u="none" strike="noStrike" dirty="0">
                <a:solidFill>
                  <a:srgbClr val="000000"/>
                </a:solidFill>
                <a:effectLst/>
                <a:latin typeface="Arial" panose="020B0604020202020204" pitchFamily="34" charset="0"/>
              </a:rPr>
              <a:t>For </a:t>
            </a:r>
            <a:r>
              <a:rPr lang="en-US" b="1" u="none" strike="noStrike" dirty="0">
                <a:solidFill>
                  <a:srgbClr val="000000"/>
                </a:solidFill>
                <a:effectLst/>
                <a:latin typeface="Arial" panose="020B0604020202020204" pitchFamily="34" charset="0"/>
              </a:rPr>
              <a:t>citizen data analysts</a:t>
            </a:r>
            <a:r>
              <a:rPr lang="en-US" b="0" u="none" strike="noStrike" dirty="0">
                <a:solidFill>
                  <a:srgbClr val="000000"/>
                </a:solidFill>
                <a:effectLst/>
                <a:latin typeface="Arial" panose="020B0604020202020204" pitchFamily="34" charset="0"/>
              </a:rPr>
              <a:t>, Excel has become a BI powerhouse through tools like Power Query, which automates data transformation from various sources, and Power Pivot, which enables complex data modeling and dynamic dashboard creation. Imagine receiving multiple CSV files each month; with Power Query, you can clean and transform these files effortlessly, then use Power Pivot to model the data, creating relationships and measures that power your interactive reports. This means decisions can be made instantly, without waiting for IT support or expensive BI tools.</a:t>
            </a:r>
          </a:p>
          <a:p>
            <a:pPr algn="l" rtl="0">
              <a:lnSpc>
                <a:spcPts val="1500"/>
              </a:lnSpc>
            </a:pPr>
            <a:br>
              <a:rPr lang="en-US" dirty="0"/>
            </a:br>
            <a:r>
              <a:rPr lang="en-US" b="0" u="none" strike="noStrike" dirty="0">
                <a:solidFill>
                  <a:srgbClr val="000000"/>
                </a:solidFill>
                <a:effectLst/>
                <a:latin typeface="Arial" panose="020B0604020202020204" pitchFamily="34" charset="0"/>
              </a:rPr>
              <a:t>Moving to </a:t>
            </a:r>
            <a:r>
              <a:rPr lang="en-US" b="1" u="none" strike="noStrike" dirty="0">
                <a:solidFill>
                  <a:srgbClr val="000000"/>
                </a:solidFill>
                <a:effectLst/>
                <a:latin typeface="Arial" panose="020B0604020202020204" pitchFamily="34" charset="0"/>
              </a:rPr>
              <a:t>citizen data scientists</a:t>
            </a:r>
            <a:r>
              <a:rPr lang="en-US" b="0" u="none" strike="noStrike" dirty="0">
                <a:solidFill>
                  <a:srgbClr val="000000"/>
                </a:solidFill>
                <a:effectLst/>
                <a:latin typeface="Arial" panose="020B0604020202020204" pitchFamily="34" charset="0"/>
              </a:rPr>
              <a:t>, Excel's integration with Python, facilitated by tools like LAMBDA(), transforms it into a robust platform for data science. Users can now perform tasks like setting random seeds, exploring statistical distributions, and splitting data for machine learning within Excel. This integration allows for advanced visualizations beyond Excel's native capabilities, making data analysis more intuitive. LAMBDA() further enhances this by allowing the creation of custom, complex formulas, essentially making Excel Turing complete for advanced calculations.</a:t>
            </a:r>
          </a:p>
          <a:p>
            <a:pPr algn="l" rtl="0">
              <a:lnSpc>
                <a:spcPts val="1500"/>
              </a:lnSpc>
            </a:pPr>
            <a:br>
              <a:rPr lang="en-US" dirty="0"/>
            </a:br>
            <a:r>
              <a:rPr lang="en-US" b="0" u="none" strike="noStrike" dirty="0">
                <a:solidFill>
                  <a:srgbClr val="000000"/>
                </a:solidFill>
                <a:effectLst/>
                <a:latin typeface="Arial" panose="020B0604020202020204" pitchFamily="34" charset="0"/>
              </a:rPr>
              <a:t>Finally, for </a:t>
            </a:r>
            <a:r>
              <a:rPr lang="en-US" b="1" u="none" strike="noStrike" dirty="0">
                <a:solidFill>
                  <a:srgbClr val="000000"/>
                </a:solidFill>
                <a:effectLst/>
                <a:latin typeface="Arial" panose="020B0604020202020204" pitchFamily="34" charset="0"/>
              </a:rPr>
              <a:t>citizen data engineers</a:t>
            </a:r>
            <a:r>
              <a:rPr lang="en-US" b="0" u="none" strike="noStrike" dirty="0">
                <a:solidFill>
                  <a:srgbClr val="000000"/>
                </a:solidFill>
                <a:effectLst/>
                <a:latin typeface="Arial" panose="020B0604020202020204" pitchFamily="34" charset="0"/>
              </a:rPr>
              <a:t>, Excel's capabilities are expanded through Power Automate and Office Scripts. Power Automate connects Excel with various workflows, automating data pipelines and ensuring data flows where it's needed, when it's needed. Office Scripts, a modern alternative to VBA, automates repetitive tasks like data formatting and report generation. For instance, a workflow might involve Power Automate detecting new CSV files in a SharePoint folder, appending them to an Excel workbook, with an Office Script then standardizing the data and updating dashboards, all without manual intervention.</a:t>
            </a:r>
          </a:p>
          <a:p>
            <a:pPr algn="l" rtl="0">
              <a:lnSpc>
                <a:spcPts val="1500"/>
              </a:lnSpc>
            </a:pPr>
            <a:br>
              <a:rPr lang="en-US" dirty="0"/>
            </a:br>
            <a:r>
              <a:rPr lang="en-US" b="0" u="none" strike="noStrike" dirty="0">
                <a:solidFill>
                  <a:srgbClr val="000000"/>
                </a:solidFill>
                <a:effectLst/>
                <a:latin typeface="Arial" panose="020B0604020202020204" pitchFamily="34" charset="0"/>
              </a:rPr>
              <a:t>The bridge that ties all these roles together is </a:t>
            </a:r>
            <a:r>
              <a:rPr lang="en-US" b="1" u="none" strike="noStrike" dirty="0">
                <a:solidFill>
                  <a:srgbClr val="000000"/>
                </a:solidFill>
                <a:effectLst/>
                <a:latin typeface="Arial" panose="020B0604020202020204" pitchFamily="34" charset="0"/>
              </a:rPr>
              <a:t>AI</a:t>
            </a:r>
            <a:r>
              <a:rPr lang="en-US" b="0" u="none" strike="noStrike" dirty="0">
                <a:solidFill>
                  <a:srgbClr val="000000"/>
                </a:solidFill>
                <a:effectLst/>
                <a:latin typeface="Arial" panose="020B0604020202020204" pitchFamily="34" charset="0"/>
              </a:rPr>
              <a:t>, particularly through Microsoft’s Copilot. For analysts, Copilot can construct complex PivotTables or dashboards from natural language commands, streamlining data interpretation. Data scientists can use Copilot for real-time Python code assistance within Excel, from model training to debugging. For engineers, Copilot simplifies setting up data workflows, making sophisticated automation accessible through simple descriptions.</a:t>
            </a:r>
          </a:p>
          <a:p>
            <a:pPr algn="l" rtl="0">
              <a:lnSpc>
                <a:spcPts val="1500"/>
              </a:lnSpc>
            </a:pPr>
            <a:br>
              <a:rPr lang="en-US" dirty="0"/>
            </a:br>
            <a:r>
              <a:rPr lang="en-US" b="0" u="none" strike="noStrike" dirty="0">
                <a:solidFill>
                  <a:srgbClr val="000000"/>
                </a:solidFill>
                <a:effectLst/>
                <a:latin typeface="Arial" panose="020B0604020202020204" pitchFamily="34" charset="0"/>
              </a:rPr>
              <a:t>In summary, Excel, powered by AI, enables a wide range of professionals to engage in data roles traditionally requiring specialized skills. This not only boosts productivity but also fosters a data-driven culture across organizations. As we conclude, I encourage you to think about which of these roles excites you the most, how AI integration can enhance your workflow, and what new skills you're eager to develop with Excel's evolving capabilities. Please share your thoughts and questions below.</a:t>
            </a: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endParaRPr lang="en-US" b="0" u="none" strike="noStrike" dirty="0">
              <a:solidFill>
                <a:srgbClr val="000000"/>
              </a:solidFill>
              <a:effectLst/>
              <a:latin typeface="Arial" panose="020B0604020202020204" pitchFamily="34" charset="0"/>
            </a:endParaRPr>
          </a:p>
          <a:p>
            <a:pPr algn="l" rtl="0">
              <a:lnSpc>
                <a:spcPts val="1500"/>
              </a:lnSpc>
            </a:pPr>
            <a:r>
              <a:rPr lang="en-US" b="0" u="none" strike="noStrike" dirty="0">
                <a:solidFill>
                  <a:srgbClr val="000000"/>
                </a:solidFill>
                <a:effectLst/>
                <a:latin typeface="Arial" panose="020B0604020202020204" pitchFamily="34" charset="0"/>
              </a:rPr>
              <a:t>https://gist.github.com/summerofgeorge/c8fff44d39519c56daf31a6176005034#file-citizen-da-ds-de-md</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2016499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1782F-E789-FD67-66AA-208C18823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45024-7F88-4DFB-E198-AFA2968C8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206D0-587F-189D-6080-627072CF91E3}"/>
              </a:ext>
            </a:extLst>
          </p:cNvPr>
          <p:cNvSpPr>
            <a:spLocks noGrp="1"/>
          </p:cNvSpPr>
          <p:nvPr>
            <p:ph type="body" idx="1"/>
          </p:nvPr>
        </p:nvSpPr>
        <p:spPr/>
        <p:txBody>
          <a:bodyPr/>
          <a:lstStyle/>
          <a:p>
            <a:r>
              <a:rPr lang="en-US" sz="1200" dirty="0"/>
              <a:t>A lot of hostility, but some interest… </a:t>
            </a:r>
          </a:p>
        </p:txBody>
      </p:sp>
      <p:sp>
        <p:nvSpPr>
          <p:cNvPr id="4" name="Slide Number Placeholder 3">
            <a:extLst>
              <a:ext uri="{FF2B5EF4-FFF2-40B4-BE49-F238E27FC236}">
                <a16:creationId xmlns:a16="http://schemas.microsoft.com/office/drawing/2014/main" id="{FF83B263-179A-2D8A-629B-E25FB52F65DB}"/>
              </a:ext>
            </a:extLst>
          </p:cNvPr>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390872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EE56D-9F07-2C97-FB09-1261DC4313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EF0E8-0A46-5B4D-D99F-2A8DBEFC21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1327C7-1735-B7C1-D8F5-F2D50E586073}"/>
              </a:ext>
            </a:extLst>
          </p:cNvPr>
          <p:cNvSpPr>
            <a:spLocks noGrp="1"/>
          </p:cNvSpPr>
          <p:nvPr>
            <p:ph type="body" idx="1"/>
          </p:nvPr>
        </p:nvSpPr>
        <p:spPr/>
        <p:txBody>
          <a:bodyPr/>
          <a:lstStyle/>
          <a:p>
            <a:r>
              <a:rPr lang="en-US" sz="1200" dirty="0"/>
              <a:t>A quick honeymoon period for </a:t>
            </a:r>
            <a:r>
              <a:rPr lang="en-US" sz="1200" dirty="0" err="1"/>
              <a:t>Pytohn</a:t>
            </a:r>
            <a:r>
              <a:rPr lang="en-US" sz="1200" dirty="0"/>
              <a:t> in Excel, what happened? </a:t>
            </a:r>
          </a:p>
        </p:txBody>
      </p:sp>
      <p:sp>
        <p:nvSpPr>
          <p:cNvPr id="4" name="Slide Number Placeholder 3">
            <a:extLst>
              <a:ext uri="{FF2B5EF4-FFF2-40B4-BE49-F238E27FC236}">
                <a16:creationId xmlns:a16="http://schemas.microsoft.com/office/drawing/2014/main" id="{2BB854A2-D544-8B70-F126-16379C5C205F}"/>
              </a:ext>
            </a:extLst>
          </p:cNvPr>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2749568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75349-AC08-97E4-F710-BE9CD2605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36B26-E188-4126-69F0-296D7297F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AA7AC3-C9CF-27BD-C7EC-39881DE97C9A}"/>
              </a:ext>
            </a:extLst>
          </p:cNvPr>
          <p:cNvSpPr>
            <a:spLocks noGrp="1"/>
          </p:cNvSpPr>
          <p:nvPr>
            <p:ph type="body" idx="1"/>
          </p:nvPr>
        </p:nvSpPr>
        <p:spPr/>
        <p:txBody>
          <a:bodyPr/>
          <a:lstStyle/>
          <a:p>
            <a:r>
              <a:rPr lang="en-US" sz="1200" dirty="0"/>
              <a:t>Was it AI? I don’t know. Most people hated Copilot in Excel </a:t>
            </a:r>
          </a:p>
        </p:txBody>
      </p:sp>
      <p:sp>
        <p:nvSpPr>
          <p:cNvPr id="4" name="Slide Number Placeholder 3">
            <a:extLst>
              <a:ext uri="{FF2B5EF4-FFF2-40B4-BE49-F238E27FC236}">
                <a16:creationId xmlns:a16="http://schemas.microsoft.com/office/drawing/2014/main" id="{DA06E20B-3916-2836-A9EE-1EB610EA2927}"/>
              </a:ext>
            </a:extLst>
          </p:cNvPr>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4235046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FE384-ED9D-F099-2625-F249B7322E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8BEA4-9348-DC99-91C1-4432ECB06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FB7A9-B2FB-1134-EFEC-83457A12CFB6}"/>
              </a:ext>
            </a:extLst>
          </p:cNvPr>
          <p:cNvSpPr>
            <a:spLocks noGrp="1"/>
          </p:cNvSpPr>
          <p:nvPr>
            <p:ph type="body" idx="1"/>
          </p:nvPr>
        </p:nvSpPr>
        <p:spPr/>
        <p:txBody>
          <a:bodyPr/>
          <a:lstStyle/>
          <a:p>
            <a:r>
              <a:rPr lang="en-US" sz="1200" dirty="0"/>
              <a:t>Not singling Wyn out, I think most people thought that! </a:t>
            </a:r>
          </a:p>
        </p:txBody>
      </p:sp>
      <p:sp>
        <p:nvSpPr>
          <p:cNvPr id="4" name="Slide Number Placeholder 3">
            <a:extLst>
              <a:ext uri="{FF2B5EF4-FFF2-40B4-BE49-F238E27FC236}">
                <a16:creationId xmlns:a16="http://schemas.microsoft.com/office/drawing/2014/main" id="{CE75A1F4-14C1-8D20-2EC2-E00087F09518}"/>
              </a:ext>
            </a:extLst>
          </p:cNvPr>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3579210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0553-01DF-6603-C71C-6763C69F1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CDEF0F-C78E-B7DE-A27A-E63201464A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EF3B0-ABEE-7591-CF4F-69DE9BDA5779}"/>
              </a:ext>
            </a:extLst>
          </p:cNvPr>
          <p:cNvSpPr>
            <a:spLocks noGrp="1"/>
          </p:cNvSpPr>
          <p:nvPr>
            <p:ph type="body" idx="1"/>
          </p:nvPr>
        </p:nvSpPr>
        <p:spPr/>
        <p:txBody>
          <a:bodyPr/>
          <a:lstStyle/>
          <a:p>
            <a:r>
              <a:rPr lang="en-US" sz="1200" dirty="0"/>
              <a:t>So Copilot is slowly growing in interest</a:t>
            </a:r>
          </a:p>
        </p:txBody>
      </p:sp>
      <p:sp>
        <p:nvSpPr>
          <p:cNvPr id="4" name="Slide Number Placeholder 3">
            <a:extLst>
              <a:ext uri="{FF2B5EF4-FFF2-40B4-BE49-F238E27FC236}">
                <a16:creationId xmlns:a16="http://schemas.microsoft.com/office/drawing/2014/main" id="{7F12B534-4385-DC2A-43F8-AE7ADBDAF196}"/>
              </a:ext>
            </a:extLst>
          </p:cNvPr>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420064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D1329-B53D-B527-77B1-E7FE0A8EF8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82CC2-E04D-E180-C96B-636027D28D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4481D-2901-7ABF-4A56-E1D6FBDEC716}"/>
              </a:ext>
            </a:extLst>
          </p:cNvPr>
          <p:cNvSpPr>
            <a:spLocks noGrp="1"/>
          </p:cNvSpPr>
          <p:nvPr>
            <p:ph type="body" idx="1"/>
          </p:nvPr>
        </p:nvSpPr>
        <p:spPr/>
        <p:txBody>
          <a:bodyPr/>
          <a:lstStyle/>
          <a:p>
            <a:r>
              <a:rPr lang="en-US" sz="1200" dirty="0"/>
              <a:t>So Copilot is slowly growing in interest</a:t>
            </a:r>
          </a:p>
        </p:txBody>
      </p:sp>
      <p:sp>
        <p:nvSpPr>
          <p:cNvPr id="4" name="Slide Number Placeholder 3">
            <a:extLst>
              <a:ext uri="{FF2B5EF4-FFF2-40B4-BE49-F238E27FC236}">
                <a16:creationId xmlns:a16="http://schemas.microsoft.com/office/drawing/2014/main" id="{405C8E6C-9A8D-AFE6-CDC9-C6CA84CA59F7}"/>
              </a:ext>
            </a:extLst>
          </p:cNvPr>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1493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09ADF-BA39-B6EE-ACDA-68EA88A7A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07418B-A48D-262A-E402-89F35E091F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2658AE-D81C-FC4E-C8FF-C1C81EF1CCDC}"/>
              </a:ext>
            </a:extLst>
          </p:cNvPr>
          <p:cNvSpPr>
            <a:spLocks noGrp="1"/>
          </p:cNvSpPr>
          <p:nvPr>
            <p:ph type="body" idx="1"/>
          </p:nvPr>
        </p:nvSpPr>
        <p:spPr/>
        <p:txBody>
          <a:bodyPr/>
          <a:lstStyle/>
          <a:p>
            <a:r>
              <a:rPr lang="en-US" sz="1200" dirty="0"/>
              <a:t>So Copilot is slowly growing in interest</a:t>
            </a:r>
          </a:p>
        </p:txBody>
      </p:sp>
      <p:sp>
        <p:nvSpPr>
          <p:cNvPr id="4" name="Slide Number Placeholder 3">
            <a:extLst>
              <a:ext uri="{FF2B5EF4-FFF2-40B4-BE49-F238E27FC236}">
                <a16:creationId xmlns:a16="http://schemas.microsoft.com/office/drawing/2014/main" id="{2C833359-47DE-FB07-B43C-98FBA5A4B9F6}"/>
              </a:ext>
            </a:extLst>
          </p:cNvPr>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4039744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981337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rcRect/>
          <a:stretch/>
        </p:blipFill>
        <p:spPr>
          <a:xfrm>
            <a:off x="13542796" y="4850092"/>
            <a:ext cx="4745204" cy="543581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40159"/>
            <a:ext cx="15257208" cy="11189825"/>
          </a:xfrm>
          <a:prstGeom prst="rect">
            <a:avLst/>
          </a:prstGeom>
        </p:spPr>
      </p:pic>
      <p:sp>
        <p:nvSpPr>
          <p:cNvPr id="11" name="TextBox 10"/>
          <p:cNvSpPr txBox="1"/>
          <p:nvPr/>
        </p:nvSpPr>
        <p:spPr>
          <a:xfrm>
            <a:off x="486137" y="2531318"/>
            <a:ext cx="11979797" cy="1754326"/>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First steps with Advanced Analysis in Python with Copilot for Excel</a:t>
            </a:r>
          </a:p>
        </p:txBody>
      </p:sp>
      <p:sp>
        <p:nvSpPr>
          <p:cNvPr id="2" name="AutoShape 2" descr="Home | Full Stack Modeller">
            <a:extLst>
              <a:ext uri="{FF2B5EF4-FFF2-40B4-BE49-F238E27FC236}">
                <a16:creationId xmlns:a16="http://schemas.microsoft.com/office/drawing/2014/main" id="{6CCAA77C-4E76-640C-066C-F3E39EE1AC92}"/>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78123-507D-6B5F-0800-E1DC90528AE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61B5300-DEB6-F0C9-2121-EF9147664403}"/>
              </a:ext>
            </a:extLst>
          </p:cNvPr>
          <p:cNvSpPr txBox="1"/>
          <p:nvPr/>
        </p:nvSpPr>
        <p:spPr>
          <a:xfrm>
            <a:off x="520861" y="170082"/>
            <a:ext cx="17309939" cy="1200329"/>
          </a:xfrm>
          <a:prstGeom prst="rect">
            <a:avLst/>
          </a:prstGeom>
          <a:noFill/>
        </p:spPr>
        <p:txBody>
          <a:bodyPr wrap="square" rtlCol="0">
            <a:spAutoFit/>
          </a:bodyPr>
          <a:lstStyle/>
          <a:p>
            <a:r>
              <a:rPr lang="en-US" sz="7200" dirty="0">
                <a:latin typeface="Aliens &amp; cows" panose="00000500000000000000" pitchFamily="2" charset="0"/>
              </a:rPr>
              <a:t>Copilot + Python + Excel… maybe enough?</a:t>
            </a:r>
          </a:p>
        </p:txBody>
      </p:sp>
      <p:pic>
        <p:nvPicPr>
          <p:cNvPr id="15" name="Picture 14" descr="A close up of a sign&#10;&#10;Description automatically generated">
            <a:extLst>
              <a:ext uri="{FF2B5EF4-FFF2-40B4-BE49-F238E27FC236}">
                <a16:creationId xmlns:a16="http://schemas.microsoft.com/office/drawing/2014/main" id="{2260B8B6-C693-019A-1480-F10AF61F0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a:extLst>
              <a:ext uri="{FF2B5EF4-FFF2-40B4-BE49-F238E27FC236}">
                <a16:creationId xmlns:a16="http://schemas.microsoft.com/office/drawing/2014/main" id="{EA7714DD-E083-9DEB-B7B9-BA5DAD276560}"/>
              </a:ext>
            </a:extLst>
          </p:cNvPr>
          <p:cNvPicPr>
            <a:picLocks noChangeAspect="1"/>
          </p:cNvPicPr>
          <p:nvPr/>
        </p:nvPicPr>
        <p:blipFill>
          <a:blip r:embed="rId4"/>
          <a:stretch>
            <a:fillRect/>
          </a:stretch>
        </p:blipFill>
        <p:spPr>
          <a:xfrm>
            <a:off x="914400" y="1624026"/>
            <a:ext cx="14282800" cy="8483769"/>
          </a:xfrm>
          <a:prstGeom prst="rect">
            <a:avLst/>
          </a:prstGeom>
        </p:spPr>
      </p:pic>
      <p:sp>
        <p:nvSpPr>
          <p:cNvPr id="2" name="TextBox 1">
            <a:extLst>
              <a:ext uri="{FF2B5EF4-FFF2-40B4-BE49-F238E27FC236}">
                <a16:creationId xmlns:a16="http://schemas.microsoft.com/office/drawing/2014/main" id="{2BFEC1D7-5AC9-47C4-5B80-8A58473EF02B}"/>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5F3D1EAD-B0C0-5704-2220-9D0AF0AE3C08}"/>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B76556A-FF82-2D94-3CFE-AB0EB0649797}"/>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EFB3075B-E8F6-C4F4-481E-7E4EF41B935E}"/>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F6BA304-2BA1-CB82-5ADB-3AD0D9A80AEB}"/>
              </a:ext>
            </a:extLst>
          </p:cNvPr>
          <p:cNvSpPr txBox="1"/>
          <p:nvPr/>
        </p:nvSpPr>
        <p:spPr>
          <a:xfrm>
            <a:off x="12439381" y="9029700"/>
            <a:ext cx="2400837" cy="923330"/>
          </a:xfrm>
          <a:prstGeom prst="rect">
            <a:avLst/>
          </a:prstGeom>
          <a:noFill/>
        </p:spPr>
        <p:txBody>
          <a:bodyPr wrap="square" rtlCol="0">
            <a:spAutoFit/>
          </a:bodyPr>
          <a:lstStyle/>
          <a:p>
            <a:r>
              <a:rPr lang="en-US" b="1" dirty="0"/>
              <a:t>Advanced Analysis with Copilot announcement</a:t>
            </a:r>
          </a:p>
        </p:txBody>
      </p:sp>
      <p:cxnSp>
        <p:nvCxnSpPr>
          <p:cNvPr id="8" name="Straight Arrow Connector 7">
            <a:extLst>
              <a:ext uri="{FF2B5EF4-FFF2-40B4-BE49-F238E27FC236}">
                <a16:creationId xmlns:a16="http://schemas.microsoft.com/office/drawing/2014/main" id="{DB26DA8E-0D29-D68C-CB02-24333E19BDA1}"/>
              </a:ext>
            </a:extLst>
          </p:cNvPr>
          <p:cNvCxnSpPr>
            <a:cxnSpLocks/>
          </p:cNvCxnSpPr>
          <p:nvPr/>
        </p:nvCxnSpPr>
        <p:spPr>
          <a:xfrm flipV="1">
            <a:off x="13639800" y="8805565"/>
            <a:ext cx="202502" cy="270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59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6166939" cy="1107996"/>
          </a:xfrm>
          <a:prstGeom prst="rect">
            <a:avLst/>
          </a:prstGeom>
          <a:noFill/>
        </p:spPr>
        <p:txBody>
          <a:bodyPr wrap="square" rtlCol="0">
            <a:spAutoFit/>
          </a:bodyPr>
          <a:lstStyle/>
          <a:p>
            <a:r>
              <a:rPr lang="en-US" sz="6600" dirty="0">
                <a:latin typeface="Aliens &amp; cows" panose="00000500000000000000" pitchFamily="2" charset="0"/>
              </a:rPr>
              <a:t>The most ambitious crossover event in history</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rainbow colored logo on a black background&#10;&#10;Description automatically generated">
            <a:extLst>
              <a:ext uri="{FF2B5EF4-FFF2-40B4-BE49-F238E27FC236}">
                <a16:creationId xmlns:a16="http://schemas.microsoft.com/office/drawing/2014/main" id="{C2866380-30B4-458B-7A21-7BE3C09084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53054" y="2754978"/>
            <a:ext cx="5948960" cy="5948960"/>
          </a:xfrm>
          <a:prstGeom prst="rect">
            <a:avLst/>
          </a:prstGeom>
        </p:spPr>
      </p:pic>
      <p:pic>
        <p:nvPicPr>
          <p:cNvPr id="8" name="Picture 7" descr="A green square with a white x on it&#10;&#10;Description automatically generated">
            <a:extLst>
              <a:ext uri="{FF2B5EF4-FFF2-40B4-BE49-F238E27FC236}">
                <a16:creationId xmlns:a16="http://schemas.microsoft.com/office/drawing/2014/main" id="{49A2EDE9-1F8F-3D98-5D90-A473AB91A6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6322" y="2967993"/>
            <a:ext cx="5932299" cy="5522929"/>
          </a:xfrm>
          <a:prstGeom prst="rect">
            <a:avLst/>
          </a:prstGeom>
        </p:spPr>
      </p:pic>
      <p:pic>
        <p:nvPicPr>
          <p:cNvPr id="10" name="Picture 9" descr="A blue and yellow snake logo&#10;&#10;Description automatically generated">
            <a:extLst>
              <a:ext uri="{FF2B5EF4-FFF2-40B4-BE49-F238E27FC236}">
                <a16:creationId xmlns:a16="http://schemas.microsoft.com/office/drawing/2014/main" id="{8543FE77-32A7-251C-01A1-46ACB62A46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499" y="3390900"/>
            <a:ext cx="5105400" cy="5603177"/>
          </a:xfrm>
          <a:prstGeom prst="rect">
            <a:avLst/>
          </a:prstGeom>
        </p:spPr>
      </p:pic>
    </p:spTree>
    <p:extLst>
      <p:ext uri="{BB962C8B-B14F-4D97-AF65-F5344CB8AC3E}">
        <p14:creationId xmlns:p14="http://schemas.microsoft.com/office/powerpoint/2010/main" val="427885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3139321"/>
          </a:xfrm>
          <a:prstGeom prst="rect">
            <a:avLst/>
          </a:prstGeom>
          <a:noFill/>
        </p:spPr>
        <p:txBody>
          <a:bodyPr wrap="square" rtlCol="0">
            <a:spAutoFit/>
          </a:bodyPr>
          <a:lstStyle/>
          <a:p>
            <a:r>
              <a:rPr lang="en-US" sz="9900" b="1" dirty="0">
                <a:solidFill>
                  <a:schemeClr val="bg1"/>
                </a:solidFill>
                <a:latin typeface="Normafixed Tryout" panose="00000409000000000000"/>
              </a:rPr>
              <a:t>Why Python + Copilot + Excel? </a:t>
            </a:r>
          </a:p>
        </p:txBody>
      </p:sp>
      <p:pic>
        <p:nvPicPr>
          <p:cNvPr id="3" name="Picture 2" descr="A screenshot of a social media post&#10;&#10;AI-generated content may be incorrect.">
            <a:extLst>
              <a:ext uri="{FF2B5EF4-FFF2-40B4-BE49-F238E27FC236}">
                <a16:creationId xmlns:a16="http://schemas.microsoft.com/office/drawing/2014/main" id="{C7653CFE-9F92-7113-BF61-7DAB94F9A586}"/>
              </a:ext>
            </a:extLst>
          </p:cNvPr>
          <p:cNvPicPr>
            <a:picLocks noChangeAspect="1"/>
          </p:cNvPicPr>
          <p:nvPr/>
        </p:nvPicPr>
        <p:blipFill>
          <a:blip r:embed="rId3">
            <a:extLst>
              <a:ext uri="{28A0092B-C50C-407E-A947-70E740481C1C}">
                <a14:useLocalDpi xmlns:a14="http://schemas.microsoft.com/office/drawing/2010/main" val="0"/>
              </a:ext>
            </a:extLst>
          </a:blip>
          <a:srcRect l="11316" t="36253" r="22676" b="33992"/>
          <a:stretch/>
        </p:blipFill>
        <p:spPr>
          <a:xfrm>
            <a:off x="12496800" y="6057900"/>
            <a:ext cx="5449802" cy="2456672"/>
          </a:xfrm>
          <a:prstGeom prst="rect">
            <a:avLst/>
          </a:prstGeom>
        </p:spPr>
      </p:pic>
      <p:pic>
        <p:nvPicPr>
          <p:cNvPr id="7" name="Picture 6">
            <a:extLst>
              <a:ext uri="{FF2B5EF4-FFF2-40B4-BE49-F238E27FC236}">
                <a16:creationId xmlns:a16="http://schemas.microsoft.com/office/drawing/2014/main" id="{80C68F4E-3752-F903-C6B1-76A097DDBBEA}"/>
              </a:ext>
            </a:extLst>
          </p:cNvPr>
          <p:cNvPicPr>
            <a:picLocks noChangeAspect="1"/>
          </p:cNvPicPr>
          <p:nvPr/>
        </p:nvPicPr>
        <p:blipFill>
          <a:blip r:embed="rId4"/>
          <a:stretch>
            <a:fillRect/>
          </a:stretch>
        </p:blipFill>
        <p:spPr>
          <a:xfrm>
            <a:off x="990600" y="4076700"/>
            <a:ext cx="9982200" cy="5708539"/>
          </a:xfrm>
          <a:prstGeom prst="rect">
            <a:avLst/>
          </a:prstGeom>
        </p:spPr>
      </p:pic>
    </p:spTree>
    <p:extLst>
      <p:ext uri="{BB962C8B-B14F-4D97-AF65-F5344CB8AC3E}">
        <p14:creationId xmlns:p14="http://schemas.microsoft.com/office/powerpoint/2010/main" val="402764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Time for a demo….</a:t>
            </a:r>
          </a:p>
        </p:txBody>
      </p:sp>
    </p:spTree>
    <p:extLst>
      <p:ext uri="{BB962C8B-B14F-4D97-AF65-F5344CB8AC3E}">
        <p14:creationId xmlns:p14="http://schemas.microsoft.com/office/powerpoint/2010/main" val="49947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A2F-0236-3C90-83A5-C98ADCC50C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43616-125B-1B32-E7C0-F8CA62EE404C}"/>
              </a:ext>
            </a:extLst>
          </p:cNvPr>
          <p:cNvSpPr>
            <a:spLocks noGrp="1"/>
          </p:cNvSpPr>
          <p:nvPr>
            <p:ph idx="1"/>
          </p:nvPr>
        </p:nvSpPr>
        <p:spPr/>
        <p:txBody>
          <a:bodyPr/>
          <a:lstStyle/>
          <a:p>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A19D7729-92C7-221C-14EA-F69CCB5E64E0}"/>
                  </a:ext>
                </a:extLst>
              </p:cNvPr>
              <p:cNvGraphicFramePr>
                <a:graphicFrameLocks noGrp="1"/>
              </p:cNvGraphicFramePr>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A19D7729-92C7-221C-14EA-F69CCB5E64E0}"/>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8288000" cy="10287000"/>
              </a:xfrm>
              <a:prstGeom prst="rect">
                <a:avLst/>
              </a:prstGeom>
            </p:spPr>
          </p:pic>
        </mc:Fallback>
      </mc:AlternateContent>
    </p:spTree>
    <p:extLst>
      <p:ext uri="{BB962C8B-B14F-4D97-AF65-F5344CB8AC3E}">
        <p14:creationId xmlns:p14="http://schemas.microsoft.com/office/powerpoint/2010/main" val="2267041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0A484-D799-E7C5-746B-5D4186690A7C}"/>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0FB1869-0BB6-A5E1-C306-E3FCC05D0AF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5C3FC969-6967-08A2-5253-5B1B6302B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92345F00-ADBC-88B3-7317-DF9E88D416ED}"/>
              </a:ext>
            </a:extLst>
          </p:cNvPr>
          <p:cNvGraphicFramePr>
            <a:graphicFrameLocks noGrp="1"/>
          </p:cNvGraphicFramePr>
          <p:nvPr>
            <p:extLst>
              <p:ext uri="{D42A27DB-BD31-4B8C-83A1-F6EECF244321}">
                <p14:modId xmlns:p14="http://schemas.microsoft.com/office/powerpoint/2010/main" val="2513387097"/>
              </p:ext>
            </p:extLst>
          </p:nvPr>
        </p:nvGraphicFramePr>
        <p:xfrm>
          <a:off x="228600" y="2139278"/>
          <a:ext cx="16112436" cy="4968405"/>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bl>
          </a:graphicData>
        </a:graphic>
      </p:graphicFrame>
    </p:spTree>
    <p:extLst>
      <p:ext uri="{BB962C8B-B14F-4D97-AF65-F5344CB8AC3E}">
        <p14:creationId xmlns:p14="http://schemas.microsoft.com/office/powerpoint/2010/main" val="40155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0DC3-67D5-0E3D-5709-F59B076E05E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E21CB5F-34C3-B88E-0647-36BB6FDBA426}"/>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8F74ECB3-0458-4F14-03F9-31874FA4E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37944882-63E8-6A27-758D-04FD57EC3761}"/>
              </a:ext>
            </a:extLst>
          </p:cNvPr>
          <p:cNvGraphicFramePr>
            <a:graphicFrameLocks noGrp="1"/>
          </p:cNvGraphicFramePr>
          <p:nvPr/>
        </p:nvGraphicFramePr>
        <p:xfrm>
          <a:off x="228600" y="2139278"/>
          <a:ext cx="16112436" cy="7575532"/>
        </p:xfrm>
        <a:graphic>
          <a:graphicData uri="http://schemas.openxmlformats.org/drawingml/2006/table">
            <a:tbl>
              <a:tblPr>
                <a:tableStyleId>{2D5ABB26-0587-4C30-8999-92F81FD0307C}</a:tableStyleId>
              </a:tblPr>
              <a:tblGrid>
                <a:gridCol w="2829502">
                  <a:extLst>
                    <a:ext uri="{9D8B030D-6E8A-4147-A177-3AD203B41FA5}">
                      <a16:colId xmlns:a16="http://schemas.microsoft.com/office/drawing/2014/main" val="1525359229"/>
                    </a:ext>
                  </a:extLst>
                </a:gridCol>
                <a:gridCol w="7912122">
                  <a:extLst>
                    <a:ext uri="{9D8B030D-6E8A-4147-A177-3AD203B41FA5}">
                      <a16:colId xmlns:a16="http://schemas.microsoft.com/office/drawing/2014/main" val="2538730899"/>
                    </a:ext>
                  </a:extLst>
                </a:gridCol>
                <a:gridCol w="5370812">
                  <a:extLst>
                    <a:ext uri="{9D8B030D-6E8A-4147-A177-3AD203B41FA5}">
                      <a16:colId xmlns:a16="http://schemas.microsoft.com/office/drawing/2014/main" val="3469586132"/>
                    </a:ext>
                  </a:extLst>
                </a:gridCol>
              </a:tblGrid>
              <a:tr h="410762">
                <a:tc>
                  <a:txBody>
                    <a:bodyPr/>
                    <a:lstStyle/>
                    <a:p>
                      <a:r>
                        <a:rPr lang="en-US" sz="2800" b="1"/>
                        <a:t>Tool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Primary Functions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1"/>
                        <a:t>Strengths</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1305640"/>
                  </a:ext>
                </a:extLst>
              </a:tr>
              <a:tr h="2607127">
                <a:tc>
                  <a:txBody>
                    <a:bodyPr/>
                    <a:lstStyle/>
                    <a:p>
                      <a:r>
                        <a:rPr lang="en-US" sz="2800" b="1" dirty="0"/>
                        <a:t>Python</a:t>
                      </a:r>
                      <a:endParaRPr lang="en-US" sz="2800" dirty="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Backend data analysis, advanced charting, machine learning</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Powerful data manipulation with libraries like pandas, extensive visualization options with libraries like matplotlib and seaborn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35761"/>
                  </a:ext>
                </a:extLst>
              </a:tr>
              <a:tr h="1875006">
                <a:tc>
                  <a:txBody>
                    <a:bodyPr/>
                    <a:lstStyle/>
                    <a:p>
                      <a:r>
                        <a:rPr lang="en-US" sz="2800" b="1"/>
                        <a:t>Excel</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Frontend formatting, usability, interactive dashboards</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User-friendly interface, widespread usage, well-suited for formatting and presentation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5534459"/>
                  </a:ext>
                </a:extLst>
              </a:tr>
              <a:tr h="2607127">
                <a:tc>
                  <a:txBody>
                    <a:bodyPr/>
                    <a:lstStyle/>
                    <a:p>
                      <a:r>
                        <a:rPr lang="en-US" sz="2800" b="1"/>
                        <a:t>JavaScript/TypeScript</a:t>
                      </a:r>
                      <a:endParaRPr lang="en-US" sz="2800"/>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Additional add-ins, enhanced interactivity, web integration</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Building and integrating more complex functionalities, expanding Excel’s capabilities into web and app development</a:t>
                      </a:r>
                    </a:p>
                  </a:txBody>
                  <a:tcPr marL="59552" marR="59552" marT="29776" marB="297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2398644"/>
                  </a:ext>
                </a:extLst>
              </a:tr>
            </a:tbl>
          </a:graphicData>
        </a:graphic>
      </p:graphicFrame>
    </p:spTree>
    <p:extLst>
      <p:ext uri="{BB962C8B-B14F-4D97-AF65-F5344CB8AC3E}">
        <p14:creationId xmlns:p14="http://schemas.microsoft.com/office/powerpoint/2010/main" val="677845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26C44-A988-C289-0AA2-D18B2923391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6E5D1B74-14ED-D7BA-E868-A91178778D0B}"/>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The future of Excel?</a:t>
            </a:r>
          </a:p>
        </p:txBody>
      </p:sp>
      <p:pic>
        <p:nvPicPr>
          <p:cNvPr id="15" name="Picture 14" descr="A close up of a sign&#10;&#10;Description automatically generated">
            <a:extLst>
              <a:ext uri="{FF2B5EF4-FFF2-40B4-BE49-F238E27FC236}">
                <a16:creationId xmlns:a16="http://schemas.microsoft.com/office/drawing/2014/main" id="{BB4809D3-73AB-602B-1011-3EFB4EA3E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3" name="Picture 2" descr="A screenshot of a social media post&#10;&#10;AI-generated content may be incorrect.">
            <a:extLst>
              <a:ext uri="{FF2B5EF4-FFF2-40B4-BE49-F238E27FC236}">
                <a16:creationId xmlns:a16="http://schemas.microsoft.com/office/drawing/2014/main" id="{3D32C24E-4688-6683-7551-EE6AB33896BA}"/>
              </a:ext>
            </a:extLst>
          </p:cNvPr>
          <p:cNvPicPr>
            <a:picLocks noChangeAspect="1"/>
          </p:cNvPicPr>
          <p:nvPr/>
        </p:nvPicPr>
        <p:blipFill>
          <a:blip r:embed="rId4">
            <a:extLst>
              <a:ext uri="{28A0092B-C50C-407E-A947-70E740481C1C}">
                <a14:useLocalDpi xmlns:a14="http://schemas.microsoft.com/office/drawing/2010/main" val="0"/>
              </a:ext>
            </a:extLst>
          </a:blip>
          <a:srcRect t="15527" b="15980"/>
          <a:stretch/>
        </p:blipFill>
        <p:spPr>
          <a:xfrm>
            <a:off x="8465561" y="1998907"/>
            <a:ext cx="8846903" cy="6059522"/>
          </a:xfrm>
          <a:prstGeom prst="rect">
            <a:avLst/>
          </a:prstGeom>
        </p:spPr>
      </p:pic>
      <p:pic>
        <p:nvPicPr>
          <p:cNvPr id="4" name="Picture 3" descr="A screenshot of a social media post&#10;&#10;AI-generated content may be incorrect.">
            <a:extLst>
              <a:ext uri="{FF2B5EF4-FFF2-40B4-BE49-F238E27FC236}">
                <a16:creationId xmlns:a16="http://schemas.microsoft.com/office/drawing/2014/main" id="{C5251441-C26D-F630-CD1A-6EC223323C9D}"/>
              </a:ext>
            </a:extLst>
          </p:cNvPr>
          <p:cNvPicPr>
            <a:picLocks noChangeAspect="1"/>
          </p:cNvPicPr>
          <p:nvPr/>
        </p:nvPicPr>
        <p:blipFill>
          <a:blip r:embed="rId5">
            <a:extLst>
              <a:ext uri="{28A0092B-C50C-407E-A947-70E740481C1C}">
                <a14:useLocalDpi xmlns:a14="http://schemas.microsoft.com/office/drawing/2010/main" val="0"/>
              </a:ext>
            </a:extLst>
          </a:blip>
          <a:srcRect t="21852" b="21664"/>
          <a:stretch/>
        </p:blipFill>
        <p:spPr>
          <a:xfrm>
            <a:off x="314269" y="5154769"/>
            <a:ext cx="7672968" cy="4334014"/>
          </a:xfrm>
          <a:prstGeom prst="rect">
            <a:avLst/>
          </a:prstGeom>
        </p:spPr>
      </p:pic>
    </p:spTree>
    <p:extLst>
      <p:ext uri="{BB962C8B-B14F-4D97-AF65-F5344CB8AC3E}">
        <p14:creationId xmlns:p14="http://schemas.microsoft.com/office/powerpoint/2010/main" val="227354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2683774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9355B-EBCA-6DB8-62F4-E6D243168C16}"/>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32198E18-0F7C-032F-70F9-9C6C6AB73192}"/>
              </a:ext>
            </a:extLst>
          </p:cNvPr>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a:extLst>
              <a:ext uri="{FF2B5EF4-FFF2-40B4-BE49-F238E27FC236}">
                <a16:creationId xmlns:a16="http://schemas.microsoft.com/office/drawing/2014/main" id="{7E0DB667-28C7-19ED-2B51-B9C5940C5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a:extLst>
              <a:ext uri="{FF2B5EF4-FFF2-40B4-BE49-F238E27FC236}">
                <a16:creationId xmlns:a16="http://schemas.microsoft.com/office/drawing/2014/main" id="{C6456412-84EF-E0A9-149A-2686787EDD7C}"/>
              </a:ext>
            </a:extLst>
          </p:cNvPr>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THANK YOU</a:t>
            </a:r>
          </a:p>
        </p:txBody>
      </p:sp>
      <p:pic>
        <p:nvPicPr>
          <p:cNvPr id="5" name="Picture 4">
            <a:extLst>
              <a:ext uri="{FF2B5EF4-FFF2-40B4-BE49-F238E27FC236}">
                <a16:creationId xmlns:a16="http://schemas.microsoft.com/office/drawing/2014/main" id="{D1798C7E-6813-7A89-C99D-89BD21D829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400667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60913" y="456356"/>
            <a:ext cx="3646936" cy="4763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9601" y="2636893"/>
            <a:ext cx="7531585" cy="501321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36758" y="6210300"/>
            <a:ext cx="7448309" cy="5462681"/>
          </a:xfrm>
          <a:prstGeom prst="rect">
            <a:avLst/>
          </a:prstGeom>
        </p:spPr>
      </p:pic>
      <p:pic>
        <p:nvPicPr>
          <p:cNvPr id="1026" name="Picture 2" descr="Excel MVP Led Training - The Best Way to Learn Excel.">
            <a:extLst>
              <a:ext uri="{FF2B5EF4-FFF2-40B4-BE49-F238E27FC236}">
                <a16:creationId xmlns:a16="http://schemas.microsoft.com/office/drawing/2014/main" id="{1541E3A8-702A-355A-01A5-FFB43F9DE7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268" y="8334375"/>
            <a:ext cx="4028188" cy="161582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0A242DB-4587-B99F-C771-FCE1A2F66CC2}"/>
              </a:ext>
            </a:extLst>
          </p:cNvPr>
          <p:cNvPicPr>
            <a:picLocks noChangeAspect="1"/>
          </p:cNvPicPr>
          <p:nvPr/>
        </p:nvPicPr>
        <p:blipFill>
          <a:blip r:embed="rId7"/>
          <a:stretch>
            <a:fillRect/>
          </a:stretch>
        </p:blipFill>
        <p:spPr>
          <a:xfrm>
            <a:off x="10023998" y="2990000"/>
            <a:ext cx="3553241" cy="4660104"/>
          </a:xfrm>
          <a:prstGeom prst="rect">
            <a:avLst/>
          </a:prstGeom>
        </p:spPr>
      </p:pic>
      <p:pic>
        <p:nvPicPr>
          <p:cNvPr id="7" name="Picture 2" descr="Thais Cooke on LinkedIn ...">
            <a:extLst>
              <a:ext uri="{FF2B5EF4-FFF2-40B4-BE49-F238E27FC236}">
                <a16:creationId xmlns:a16="http://schemas.microsoft.com/office/drawing/2014/main" id="{E04F7C46-C954-2867-35E4-FB4F6E251C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64054" y="6129068"/>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5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4642939" cy="1477328"/>
          </a:xfrm>
          <a:prstGeom prst="rect">
            <a:avLst/>
          </a:prstGeom>
          <a:noFill/>
        </p:spPr>
        <p:txBody>
          <a:bodyPr wrap="square" rtlCol="0">
            <a:spAutoFit/>
          </a:bodyPr>
          <a:lstStyle/>
          <a:p>
            <a:r>
              <a:rPr lang="en-US" sz="9000" dirty="0">
                <a:latin typeface="Aliens &amp; cows" panose="00000500000000000000" pitchFamily="2" charset="0"/>
              </a:rPr>
              <a:t>Objectives for this session</a:t>
            </a:r>
          </a:p>
        </p:txBody>
      </p:sp>
      <p:sp>
        <p:nvSpPr>
          <p:cNvPr id="3" name="TextBox 2"/>
          <p:cNvSpPr txBox="1"/>
          <p:nvPr/>
        </p:nvSpPr>
        <p:spPr>
          <a:xfrm>
            <a:off x="520861" y="2324100"/>
            <a:ext cx="14393120" cy="4154984"/>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Integrate Excel, Python, Copilot for data analysis.</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Become a citizen data scientist! </a:t>
            </a:r>
          </a:p>
          <a:p>
            <a:pPr marL="685800" indent="-685800">
              <a:buClr>
                <a:srgbClr val="CF3338"/>
              </a:buClr>
              <a:buFont typeface="Arial" panose="020B0604020202020204" pitchFamily="34" charset="0"/>
              <a:buChar char="•"/>
            </a:pPr>
            <a:r>
              <a:rPr lang="en-US" sz="6600" dirty="0">
                <a:solidFill>
                  <a:srgbClr val="707070"/>
                </a:solidFill>
                <a:latin typeface="Pragmatica" panose="020B0403040502020204" pitchFamily="34" charset="0"/>
              </a:rPr>
              <a:t>Explore the future of Excel… </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EEB3-2C34-A0F9-1ABF-D9CB59C6521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45D45D-6A62-2FCB-690F-9458780F61D9}"/>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B35A100B-4E0B-69D0-8339-1C212377B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9B083A41-822E-24E2-B244-F70D3EA0F905}"/>
              </a:ext>
            </a:extLst>
          </p:cNvPr>
          <p:cNvPicPr>
            <a:picLocks noChangeAspect="1"/>
          </p:cNvPicPr>
          <p:nvPr/>
        </p:nvPicPr>
        <p:blipFill>
          <a:blip r:embed="rId4">
            <a:extLst>
              <a:ext uri="{28A0092B-C50C-407E-A947-70E740481C1C}">
                <a14:useLocalDpi xmlns:a14="http://schemas.microsoft.com/office/drawing/2010/main" val="0"/>
              </a:ext>
            </a:extLst>
          </a:blip>
          <a:srcRect t="20604" b="21301"/>
          <a:stretch/>
        </p:blipFill>
        <p:spPr>
          <a:xfrm>
            <a:off x="2743200" y="2095500"/>
            <a:ext cx="12115800" cy="7038703"/>
          </a:xfrm>
          <a:prstGeom prst="rect">
            <a:avLst/>
          </a:prstGeom>
        </p:spPr>
      </p:pic>
    </p:spTree>
    <p:extLst>
      <p:ext uri="{BB962C8B-B14F-4D97-AF65-F5344CB8AC3E}">
        <p14:creationId xmlns:p14="http://schemas.microsoft.com/office/powerpoint/2010/main" val="244655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292F4-83A3-1C6F-5664-DBAAF91DE02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5F29C7-0C01-750E-23AF-E6AB785C720B}"/>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Python in Excel… not enough? </a:t>
            </a:r>
          </a:p>
        </p:txBody>
      </p:sp>
      <p:pic>
        <p:nvPicPr>
          <p:cNvPr id="15" name="Picture 14" descr="A close up of a sign&#10;&#10;Description automatically generated">
            <a:extLst>
              <a:ext uri="{FF2B5EF4-FFF2-40B4-BE49-F238E27FC236}">
                <a16:creationId xmlns:a16="http://schemas.microsoft.com/office/drawing/2014/main" id="{1A6AE21C-E781-26C7-550B-6295B1F4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1525273F-47DE-8F83-6D97-844CA34B1589}"/>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8F3ABE0A-8844-18DC-2637-915FDFA719E9}"/>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A28A3768-E5BE-DEB2-F0A4-DA385E8201F0}"/>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40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57E0C-CD5D-1F66-D78F-85F7AD37178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CBAD0C8-3388-B55E-06C7-A57EAB05E6EE}"/>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660E875A-F3EB-CB08-8ABE-3C1C328FC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9" name="Picture 8">
            <a:extLst>
              <a:ext uri="{FF2B5EF4-FFF2-40B4-BE49-F238E27FC236}">
                <a16:creationId xmlns:a16="http://schemas.microsoft.com/office/drawing/2014/main" id="{15E75768-63D2-8089-E93C-2E2FF0B471E0}"/>
              </a:ext>
            </a:extLst>
          </p:cNvPr>
          <p:cNvPicPr>
            <a:picLocks noChangeAspect="1"/>
          </p:cNvPicPr>
          <p:nvPr/>
        </p:nvPicPr>
        <p:blipFill>
          <a:blip r:embed="rId4"/>
          <a:stretch>
            <a:fillRect/>
          </a:stretch>
        </p:blipFill>
        <p:spPr>
          <a:xfrm>
            <a:off x="1143000" y="1535139"/>
            <a:ext cx="14685399" cy="8581779"/>
          </a:xfrm>
          <a:prstGeom prst="rect">
            <a:avLst/>
          </a:prstGeom>
        </p:spPr>
      </p:pic>
      <p:sp>
        <p:nvSpPr>
          <p:cNvPr id="2" name="TextBox 1">
            <a:extLst>
              <a:ext uri="{FF2B5EF4-FFF2-40B4-BE49-F238E27FC236}">
                <a16:creationId xmlns:a16="http://schemas.microsoft.com/office/drawing/2014/main" id="{C9835A31-0C61-2CEC-1717-D5C068DC818A}"/>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256CF122-B316-E520-902C-0716878356A5}"/>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BA6DE4C-BB91-2685-4042-C8BDAFCE9836}"/>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51179C2B-2680-AB00-2288-9DEED8DD48A9}"/>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37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F133C-E5BD-541A-B3AA-8182E93A3AC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1AF4CF-35CA-4567-25FB-93E0537A6042}"/>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FF3A19E3-A606-CAF8-9058-3132CBBE8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descr="A screenshot of a cellphone&#10;&#10;AI-generated content may be incorrect.">
            <a:extLst>
              <a:ext uri="{FF2B5EF4-FFF2-40B4-BE49-F238E27FC236}">
                <a16:creationId xmlns:a16="http://schemas.microsoft.com/office/drawing/2014/main" id="{4531194C-E8C5-5067-6303-257FF9F1948D}"/>
              </a:ext>
            </a:extLst>
          </p:cNvPr>
          <p:cNvPicPr>
            <a:picLocks noChangeAspect="1"/>
          </p:cNvPicPr>
          <p:nvPr/>
        </p:nvPicPr>
        <p:blipFill>
          <a:blip r:embed="rId4">
            <a:extLst>
              <a:ext uri="{28A0092B-C50C-407E-A947-70E740481C1C}">
                <a14:useLocalDpi xmlns:a14="http://schemas.microsoft.com/office/drawing/2010/main" val="0"/>
              </a:ext>
            </a:extLst>
          </a:blip>
          <a:srcRect t="6296" b="7037"/>
          <a:stretch/>
        </p:blipFill>
        <p:spPr>
          <a:xfrm>
            <a:off x="3810000" y="1866900"/>
            <a:ext cx="9187342" cy="7962363"/>
          </a:xfrm>
          <a:prstGeom prst="rect">
            <a:avLst/>
          </a:prstGeom>
        </p:spPr>
      </p:pic>
    </p:spTree>
    <p:extLst>
      <p:ext uri="{BB962C8B-B14F-4D97-AF65-F5344CB8AC3E}">
        <p14:creationId xmlns:p14="http://schemas.microsoft.com/office/powerpoint/2010/main" val="36339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3BA01-E420-EE6D-4CC4-16C13000F65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CA54BF7A-F039-9B3E-AAD5-C4E5D73E1F68}"/>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3DEB4C2E-B2C1-C94C-AD83-9DEC6C38F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a:extLst>
              <a:ext uri="{FF2B5EF4-FFF2-40B4-BE49-F238E27FC236}">
                <a16:creationId xmlns:a16="http://schemas.microsoft.com/office/drawing/2014/main" id="{0D55C19C-DEE9-3CDC-3928-99A92BC233BC}"/>
              </a:ext>
            </a:extLst>
          </p:cNvPr>
          <p:cNvPicPr>
            <a:picLocks noChangeAspect="1"/>
          </p:cNvPicPr>
          <p:nvPr/>
        </p:nvPicPr>
        <p:blipFill>
          <a:blip r:embed="rId4"/>
          <a:stretch>
            <a:fillRect/>
          </a:stretch>
        </p:blipFill>
        <p:spPr>
          <a:xfrm>
            <a:off x="914400" y="1624026"/>
            <a:ext cx="14282800" cy="8483769"/>
          </a:xfrm>
          <a:prstGeom prst="rect">
            <a:avLst/>
          </a:prstGeom>
        </p:spPr>
      </p:pic>
      <p:sp>
        <p:nvSpPr>
          <p:cNvPr id="2" name="TextBox 1">
            <a:extLst>
              <a:ext uri="{FF2B5EF4-FFF2-40B4-BE49-F238E27FC236}">
                <a16:creationId xmlns:a16="http://schemas.microsoft.com/office/drawing/2014/main" id="{0AAEBBDD-2DB8-E423-0257-2C26EE4EBCC7}"/>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FB673B21-36D0-FE8A-F2A2-52B589D98DA1}"/>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C4F492-0FF8-F3A6-74A9-E497AB29CDF0}"/>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A2107CB3-8BE7-DF12-AC98-FF886271F1A9}"/>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897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53E35-051A-680A-90BC-C14A0984300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318004C-0D8C-1626-E347-267A099E271A}"/>
              </a:ext>
            </a:extLst>
          </p:cNvPr>
          <p:cNvSpPr txBox="1"/>
          <p:nvPr/>
        </p:nvSpPr>
        <p:spPr>
          <a:xfrm>
            <a:off x="520861" y="170082"/>
            <a:ext cx="17309939" cy="1477328"/>
          </a:xfrm>
          <a:prstGeom prst="rect">
            <a:avLst/>
          </a:prstGeom>
          <a:noFill/>
        </p:spPr>
        <p:txBody>
          <a:bodyPr wrap="square" rtlCol="0">
            <a:spAutoFit/>
          </a:bodyPr>
          <a:lstStyle/>
          <a:p>
            <a:r>
              <a:rPr lang="en-US" sz="9000" dirty="0">
                <a:latin typeface="Aliens &amp; cows" panose="00000500000000000000" pitchFamily="2" charset="0"/>
              </a:rPr>
              <a:t>Copilot in Excel… not enough? </a:t>
            </a:r>
          </a:p>
        </p:txBody>
      </p:sp>
      <p:pic>
        <p:nvPicPr>
          <p:cNvPr id="15" name="Picture 14" descr="A close up of a sign&#10;&#10;Description automatically generated">
            <a:extLst>
              <a:ext uri="{FF2B5EF4-FFF2-40B4-BE49-F238E27FC236}">
                <a16:creationId xmlns:a16="http://schemas.microsoft.com/office/drawing/2014/main" id="{8C115F9F-74F5-B7D5-FE05-F06B7FE6F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6" name="Picture 5">
            <a:extLst>
              <a:ext uri="{FF2B5EF4-FFF2-40B4-BE49-F238E27FC236}">
                <a16:creationId xmlns:a16="http://schemas.microsoft.com/office/drawing/2014/main" id="{7F575523-0676-7198-86C8-C6D3F1D50049}"/>
              </a:ext>
            </a:extLst>
          </p:cNvPr>
          <p:cNvPicPr>
            <a:picLocks noChangeAspect="1"/>
          </p:cNvPicPr>
          <p:nvPr/>
        </p:nvPicPr>
        <p:blipFill>
          <a:blip r:embed="rId4"/>
          <a:stretch>
            <a:fillRect/>
          </a:stretch>
        </p:blipFill>
        <p:spPr>
          <a:xfrm>
            <a:off x="914400" y="1624026"/>
            <a:ext cx="14282800" cy="8483769"/>
          </a:xfrm>
          <a:prstGeom prst="rect">
            <a:avLst/>
          </a:prstGeom>
        </p:spPr>
      </p:pic>
      <p:sp>
        <p:nvSpPr>
          <p:cNvPr id="2" name="TextBox 1">
            <a:extLst>
              <a:ext uri="{FF2B5EF4-FFF2-40B4-BE49-F238E27FC236}">
                <a16:creationId xmlns:a16="http://schemas.microsoft.com/office/drawing/2014/main" id="{BB00A7B5-1E76-E25C-F9F9-59C6F2E5A72B}"/>
              </a:ext>
            </a:extLst>
          </p:cNvPr>
          <p:cNvSpPr txBox="1"/>
          <p:nvPr/>
        </p:nvSpPr>
        <p:spPr>
          <a:xfrm>
            <a:off x="10287000" y="5520898"/>
            <a:ext cx="2400837" cy="646331"/>
          </a:xfrm>
          <a:prstGeom prst="rect">
            <a:avLst/>
          </a:prstGeom>
          <a:noFill/>
        </p:spPr>
        <p:txBody>
          <a:bodyPr wrap="square" rtlCol="0">
            <a:spAutoFit/>
          </a:bodyPr>
          <a:lstStyle/>
          <a:p>
            <a:r>
              <a:rPr lang="en-US" b="1" dirty="0"/>
              <a:t>Python in Excel announcement</a:t>
            </a:r>
          </a:p>
        </p:txBody>
      </p:sp>
      <p:cxnSp>
        <p:nvCxnSpPr>
          <p:cNvPr id="4" name="Straight Arrow Connector 3">
            <a:extLst>
              <a:ext uri="{FF2B5EF4-FFF2-40B4-BE49-F238E27FC236}">
                <a16:creationId xmlns:a16="http://schemas.microsoft.com/office/drawing/2014/main" id="{DD440242-641B-7A7F-EC49-5B7CA3A17167}"/>
              </a:ext>
            </a:extLst>
          </p:cNvPr>
          <p:cNvCxnSpPr/>
          <p:nvPr/>
        </p:nvCxnSpPr>
        <p:spPr>
          <a:xfrm>
            <a:off x="10896600" y="6134100"/>
            <a:ext cx="3048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84C1E97-5743-C667-632B-E1EAA980DAE8}"/>
              </a:ext>
            </a:extLst>
          </p:cNvPr>
          <p:cNvSpPr txBox="1"/>
          <p:nvPr/>
        </p:nvSpPr>
        <p:spPr>
          <a:xfrm>
            <a:off x="11823539" y="6580031"/>
            <a:ext cx="2400837" cy="646331"/>
          </a:xfrm>
          <a:prstGeom prst="rect">
            <a:avLst/>
          </a:prstGeom>
          <a:noFill/>
        </p:spPr>
        <p:txBody>
          <a:bodyPr wrap="square" rtlCol="0">
            <a:spAutoFit/>
          </a:bodyPr>
          <a:lstStyle/>
          <a:p>
            <a:r>
              <a:rPr lang="en-US" b="1" dirty="0"/>
              <a:t>Copilot in Excel announcement</a:t>
            </a:r>
          </a:p>
        </p:txBody>
      </p:sp>
      <p:cxnSp>
        <p:nvCxnSpPr>
          <p:cNvPr id="7" name="Straight Arrow Connector 6">
            <a:extLst>
              <a:ext uri="{FF2B5EF4-FFF2-40B4-BE49-F238E27FC236}">
                <a16:creationId xmlns:a16="http://schemas.microsoft.com/office/drawing/2014/main" id="{5A67BACA-6DDA-92DA-9F1B-E150A8A11372}"/>
              </a:ext>
            </a:extLst>
          </p:cNvPr>
          <p:cNvCxnSpPr>
            <a:cxnSpLocks/>
          </p:cNvCxnSpPr>
          <p:nvPr/>
        </p:nvCxnSpPr>
        <p:spPr>
          <a:xfrm>
            <a:off x="12535437" y="7155307"/>
            <a:ext cx="266163" cy="376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43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28F15569-1D43-412A-B7A9-8B6A35DD186C}">
  <we:reference id="wa104381526" version="1.0.0.2" store="en-US" storeType="OMEX"/>
  <we:alternateReferences>
    <we:reference id="WA104381526" version="1.0.0.2" store="WA104381526" storeType="OMEX"/>
  </we:alternateReferences>
  <we:properties>
    <we:property name="FormID" value="&quot;cPpWkUv2F0C9kbrTzRR0VwK40CLGr49Luld6hV2Wkn9UODJXWFg1NzFYU0I5QjdFNllNTFZSWDlDUy4u&quot;"/>
    <we:property name="FormMode" value="&quot;DesignTim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2858</TotalTime>
  <Words>1631</Words>
  <Application>Microsoft Office PowerPoint</Application>
  <PresentationFormat>Custom</PresentationFormat>
  <Paragraphs>96</Paragraphs>
  <Slides>19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Normafixed Tryout</vt:lpstr>
      <vt:lpstr>Courier New</vt:lpstr>
      <vt:lpstr>Aliens &amp; cows</vt:lpstr>
      <vt:lpstr>Arial</vt:lpstr>
      <vt:lpstr>Pragmatica</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234</cp:revision>
  <dcterms:created xsi:type="dcterms:W3CDTF">2006-08-16T00:00:00Z</dcterms:created>
  <dcterms:modified xsi:type="dcterms:W3CDTF">2025-01-27T21:41:32Z</dcterms:modified>
  <dc:identifier>DADurESpNu8</dc:identifier>
</cp:coreProperties>
</file>