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6"/>
  </p:notesMasterIdLst>
  <p:sldIdLst>
    <p:sldId id="256" r:id="rId2"/>
    <p:sldId id="358" r:id="rId3"/>
    <p:sldId id="258" r:id="rId4"/>
    <p:sldId id="363" r:id="rId5"/>
    <p:sldId id="362" r:id="rId6"/>
    <p:sldId id="404" r:id="rId7"/>
    <p:sldId id="407" r:id="rId8"/>
    <p:sldId id="424" r:id="rId9"/>
    <p:sldId id="415" r:id="rId10"/>
    <p:sldId id="405" r:id="rId11"/>
    <p:sldId id="412" r:id="rId12"/>
    <p:sldId id="413" r:id="rId13"/>
    <p:sldId id="418" r:id="rId14"/>
    <p:sldId id="419" r:id="rId15"/>
    <p:sldId id="414" r:id="rId16"/>
    <p:sldId id="406" r:id="rId17"/>
    <p:sldId id="409" r:id="rId18"/>
    <p:sldId id="410" r:id="rId19"/>
    <p:sldId id="416" r:id="rId20"/>
    <p:sldId id="420" r:id="rId21"/>
    <p:sldId id="421" r:id="rId22"/>
    <p:sldId id="422" r:id="rId23"/>
    <p:sldId id="423" r:id="rId24"/>
    <p:sldId id="417" r:id="rId25"/>
  </p:sldIdLst>
  <p:sldSz cx="18288000" cy="10287000"/>
  <p:notesSz cx="6858000" cy="9144000"/>
  <p:embeddedFontLst>
    <p:embeddedFont>
      <p:font typeface="Consolas" panose="020B0609020204030204" pitchFamily="49" charset="0"/>
      <p:regular r:id="rId27"/>
      <p:bold r:id="rId28"/>
      <p:italic r:id="rId29"/>
      <p:boldItalic r:id="rId3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7684158-E8C8-9BE0-21EB-718D906F94A5}" name="George Mount" initials="GM" userId="S::george@stringfestanalytics.com::22d0b802-afc6-4b8f-ba57-7a855d96927f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orge Mount" initials="GM" lastIdx="9" clrIdx="0">
    <p:extLst>
      <p:ext uri="{19B8F6BF-5375-455C-9EA6-DF929625EA0E}">
        <p15:presenceInfo xmlns:p15="http://schemas.microsoft.com/office/powerpoint/2012/main" userId="57d2ab2a84d54c8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3338"/>
    <a:srgbClr val="3D39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2" autoAdjust="0"/>
    <p:restoredTop sz="78463" autoAdjust="0"/>
  </p:normalViewPr>
  <p:slideViewPr>
    <p:cSldViewPr>
      <p:cViewPr varScale="1">
        <p:scale>
          <a:sx n="80" d="100"/>
          <a:sy n="80" d="100"/>
        </p:scale>
        <p:origin x="75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40" d="100"/>
        <a:sy n="14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A98A70-FA8C-4354-959C-C70678AC9BCF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500C5-13F7-48FC-8160-C29AECF6C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50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500C5-13F7-48FC-8160-C29AECF6C60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7590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EB07CB-F821-6FB4-504B-18E965356C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97D5398-4244-A9DA-3ECC-2EF32CEB13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E9B10CA-058E-BD6C-9BAE-E38604E28A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2F1B72-8B6B-0B77-346D-7D3F89D3CC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3233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B2B178-9BF2-6FE4-71B1-D08940B7CF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CFBB5FA-2773-806B-FC2B-2E67A30569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F5C56A1-DC22-AF0C-E72D-4D535DA7C5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9270AD-6A83-895A-222F-13E01E6531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3478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61BC68-0174-F8C0-C50A-CBF6F62B28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46C854B-CF29-7BDD-94FD-114500FBA3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104F923-8149-669B-8A7E-EE096ABBBE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DA4164-01C7-E08C-3915-665021C982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9838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549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C72745-20C1-E1E0-B745-E3536DDC2E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53BB3DA-A1A8-64D1-71C7-14F517D05B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70E1DF0-7987-5DF6-EB19-7E92F40D1A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38EEE6-A66E-65DD-F057-829E6BA3E8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9570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5101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142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3C6F7D-97C7-02B4-D001-3BB80C0461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B25713-6F20-663A-BDEA-AC7A95CE25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AB4FCBA-8619-28D7-714F-2FEA94758F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7E59B3-12B6-E800-523D-931F46836A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1132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38BE87-C113-F6B1-471C-E5E7D3D50B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64EF016-273B-0310-0DEC-7774AAD760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2B4901D-CCB4-1741-7D82-D02026BF4E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D85D60-75F3-255E-8A86-E381EBB6C4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4676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1087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82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hyperlink" Target="https://learning.oreilly.com/library/view/python-for-excel/9781492080992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hyperlink" Target="https://learning.oreilly.com/library/view/advancing-into-analytics/9781492094333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hyperlink" Target="mailto:George@stringfestanalytics.com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42796" y="4850092"/>
            <a:ext cx="4745204" cy="543581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Python-Powered Excel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8071C9-403E-58E7-60DD-9C207B67BB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160" y="7493558"/>
            <a:ext cx="12725400" cy="2412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59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2. From “that’s hard in Excel” to “that’s easy in Python”</a:t>
            </a:r>
          </a:p>
        </p:txBody>
      </p:sp>
    </p:spTree>
    <p:extLst>
      <p:ext uri="{BB962C8B-B14F-4D97-AF65-F5344CB8AC3E}">
        <p14:creationId xmlns:p14="http://schemas.microsoft.com/office/powerpoint/2010/main" val="2491588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10234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From “that’s hard in Excel” to “that’s easy in Python” analysis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Data profiling: What is the shape, size, completeness?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Time series: pandas for panel data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Descriptive statistics/EDA: What stories might be told in this data? 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hard-excel-easy-python-analysis.xlsx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051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8950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From “that’s hard in Excel” to “that’s easy in Python” analysis EXERCISE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Explore relationship between sales, temperature, customer count over time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Fill in the blanks to complete the code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hard-excel-easy-python-analysis-exercise.xlsx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118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81437B-72D9-7B67-EACA-1DA0E17FF6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B410E35-A49D-EAC4-D3CC-A658021ED0B4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9100FDA-471A-24F8-7A92-245740E1292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87AD3BF-5BF0-48CC-24C6-95DBFA4CCCF9}"/>
              </a:ext>
            </a:extLst>
          </p:cNvPr>
          <p:cNvSpPr txBox="1"/>
          <p:nvPr/>
        </p:nvSpPr>
        <p:spPr>
          <a:xfrm>
            <a:off x="260431" y="329879"/>
            <a:ext cx="8906720" cy="10234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From “that’s hard in Excel” to “that’s easy in Python” visualization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Inserting and resizing Python plots in the workbook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Building plots in Python that would be difficult in Excel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Customizing the results of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seaborn</a:t>
            </a: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plots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hard-excel-easy-python-viz.xlsx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079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AD388F-3E28-78E2-4FBF-0B5B642352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7103EF5-809F-DF6C-737A-A488B961E983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4047BC6-C728-9FDE-55B3-895CD444927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072BC78-592F-295F-B35F-83E3BC1F3C6E}"/>
              </a:ext>
            </a:extLst>
          </p:cNvPr>
          <p:cNvSpPr txBox="1"/>
          <p:nvPr/>
        </p:nvSpPr>
        <p:spPr>
          <a:xfrm>
            <a:off x="260431" y="329879"/>
            <a:ext cx="8906720" cy="8950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From “that’s hard in Excel” to “that’s easy in Python” visualization EXERCISE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Visualize this data to analyze sales, customer ratings, and more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Fill in the blanks to complete the code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hard-excel-easy-python-viz-exercise.xlsx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65320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6250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3. There’s more to Python </a:t>
            </a:r>
            <a:r>
              <a:rPr lang="en-US" sz="9900" b="1" i="1" dirty="0">
                <a:solidFill>
                  <a:schemeClr val="bg1"/>
                </a:solidFill>
                <a:latin typeface="Normafixed Tryout" panose="00000409000000000000" pitchFamily="49" charset="0"/>
              </a:rPr>
              <a:t>and </a:t>
            </a:r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Excel than Python </a:t>
            </a:r>
            <a:r>
              <a:rPr lang="en-US" sz="9900" b="1" i="1" dirty="0">
                <a:solidFill>
                  <a:schemeClr val="bg1"/>
                </a:solidFill>
                <a:latin typeface="Normafixed Tryout" panose="00000409000000000000" pitchFamily="49" charset="0"/>
              </a:rPr>
              <a:t>in </a:t>
            </a:r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Excel</a:t>
            </a:r>
          </a:p>
        </p:txBody>
      </p:sp>
    </p:spTree>
    <p:extLst>
      <p:ext uri="{BB962C8B-B14F-4D97-AF65-F5344CB8AC3E}">
        <p14:creationId xmlns:p14="http://schemas.microsoft.com/office/powerpoint/2010/main" val="19154213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9596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There’s more to Python </a:t>
            </a:r>
            <a:r>
              <a:rPr lang="en-US" sz="6000" b="1" i="1" dirty="0">
                <a:solidFill>
                  <a:srgbClr val="CF3338"/>
                </a:solidFill>
                <a:latin typeface="Pragmatica" panose="020B0403040502020204" pitchFamily="34" charset="0"/>
              </a:rPr>
              <a:t>and</a:t>
            </a:r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 Excel than Python </a:t>
            </a:r>
            <a:r>
              <a:rPr lang="en-US" sz="6000" b="1" i="1" dirty="0">
                <a:solidFill>
                  <a:srgbClr val="CF3338"/>
                </a:solidFill>
                <a:latin typeface="Pragmatica" panose="020B0403040502020204" pitchFamily="34" charset="0"/>
              </a:rPr>
              <a:t>in </a:t>
            </a:r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Excel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Python in Excel is all about data analysis, visualization, statistics &amp; ML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It lacks Excel automation capabilities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Let’s automate an entire Excel workbook from Python… without opening Excel!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pae-pie.ipynb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82745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8313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There’s more to Python </a:t>
            </a:r>
            <a:r>
              <a:rPr lang="en-US" sz="6000" b="1" i="1" dirty="0">
                <a:solidFill>
                  <a:srgbClr val="CF3338"/>
                </a:solidFill>
                <a:latin typeface="Pragmatica" panose="020B0403040502020204" pitchFamily="34" charset="0"/>
              </a:rPr>
              <a:t>and</a:t>
            </a:r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 Excel than Python </a:t>
            </a:r>
            <a:r>
              <a:rPr lang="en-US" sz="6000" b="1" i="1" dirty="0">
                <a:solidFill>
                  <a:srgbClr val="CF3338"/>
                </a:solidFill>
                <a:latin typeface="Pragmatica" panose="020B0403040502020204" pitchFamily="34" charset="0"/>
              </a:rPr>
              <a:t>in </a:t>
            </a:r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Excel EXERCISE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Automate production of a workbook comparing website visitors versus rating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Fill in the blanks to create the script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pae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-pie-</a:t>
            </a:r>
            <a:r>
              <a:rPr lang="en-US" sz="36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exercise.ipynb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12847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31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Hi, I’m George</a:t>
            </a:r>
          </a:p>
        </p:txBody>
      </p:sp>
      <p:pic>
        <p:nvPicPr>
          <p:cNvPr id="3" name="Picture 4" descr="Advancing into Analytics Cover Image">
            <a:extLst>
              <a:ext uri="{FF2B5EF4-FFF2-40B4-BE49-F238E27FC236}">
                <a16:creationId xmlns:a16="http://schemas.microsoft.com/office/drawing/2014/main" id="{588F684B-18EF-D76C-5F7B-15E4BAD60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61087" y="456356"/>
            <a:ext cx="2246761" cy="2934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Free photos of Cleveland">
            <a:extLst>
              <a:ext uri="{FF2B5EF4-FFF2-40B4-BE49-F238E27FC236}">
                <a16:creationId xmlns:a16="http://schemas.microsoft.com/office/drawing/2014/main" id="{CBA53EEE-E3E1-D99E-A4DC-1C4DD2E6C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8962" y="2476500"/>
            <a:ext cx="7531585" cy="5013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97E0F267-87DF-961E-1FAA-47FD4F27A5C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6758" y="6210300"/>
            <a:ext cx="7448309" cy="5462681"/>
          </a:xfrm>
          <a:prstGeom prst="rect">
            <a:avLst/>
          </a:prstGeom>
        </p:spPr>
      </p:pic>
      <p:pic>
        <p:nvPicPr>
          <p:cNvPr id="1026" name="Picture 2" descr="Excel MVP Led Training - The Best Way to Learn Excel.">
            <a:extLst>
              <a:ext uri="{FF2B5EF4-FFF2-40B4-BE49-F238E27FC236}">
                <a16:creationId xmlns:a16="http://schemas.microsoft.com/office/drawing/2014/main" id="{1541E3A8-702A-355A-01A5-FFB43F9DE7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268" y="8334375"/>
            <a:ext cx="4028188" cy="1615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Modern data analytics in Excel book cover">
            <a:extLst>
              <a:ext uri="{FF2B5EF4-FFF2-40B4-BE49-F238E27FC236}">
                <a16:creationId xmlns:a16="http://schemas.microsoft.com/office/drawing/2014/main" id="{7C823F27-E07D-C4F1-1455-EB2ABBB22C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5846" y="3840640"/>
            <a:ext cx="2400300" cy="3148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7855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5323C9-D5F7-C820-78B9-E169BDF231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8971779-1F50-1702-DEC1-87CD482189F0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CC4C7B-C529-5329-03AC-796804551DC1}"/>
              </a:ext>
            </a:extLst>
          </p:cNvPr>
          <p:cNvSpPr txBox="1"/>
          <p:nvPr/>
        </p:nvSpPr>
        <p:spPr>
          <a:xfrm>
            <a:off x="781292" y="590309"/>
            <a:ext cx="1548692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4. Conclusion</a:t>
            </a:r>
          </a:p>
        </p:txBody>
      </p:sp>
    </p:spTree>
    <p:extLst>
      <p:ext uri="{BB962C8B-B14F-4D97-AF65-F5344CB8AC3E}">
        <p14:creationId xmlns:p14="http://schemas.microsoft.com/office/powerpoint/2010/main" val="3580643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6CB9BC-ABA6-103A-715B-D3B9A4577C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ADD1AF2-9FDD-94D8-80B6-5B4D41D189A9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995B80C-F573-6FA2-163B-B895205BFF2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B972C77-007E-B6EB-C801-5C7906650F63}"/>
              </a:ext>
            </a:extLst>
          </p:cNvPr>
          <p:cNvSpPr txBox="1"/>
          <p:nvPr/>
        </p:nvSpPr>
        <p:spPr>
          <a:xfrm>
            <a:off x="260431" y="329879"/>
            <a:ext cx="8906720" cy="3640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Resource: </a:t>
            </a:r>
            <a:r>
              <a:rPr lang="en-US" sz="6000" b="1" i="1" dirty="0">
                <a:solidFill>
                  <a:srgbClr val="CF3338"/>
                </a:solidFill>
                <a:latin typeface="Pragmatica" panose="020B0403040502020204" pitchFamily="34" charset="0"/>
              </a:rPr>
              <a:t>Python for Excel</a:t>
            </a:r>
            <a:endParaRPr lang="en-US" sz="6000" b="1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r>
              <a:rPr lang="en-US" sz="4000" dirty="0">
                <a:solidFill>
                  <a:srgbClr val="CF3338"/>
                </a:solidFill>
                <a:latin typeface="Pragmatica" panose="020B0403040502020204" pitchFamily="34" charset="0"/>
              </a:rPr>
              <a:t>Available on O’Reilly Online Learning: </a:t>
            </a:r>
            <a:r>
              <a:rPr lang="en-US" sz="4000" dirty="0">
                <a:solidFill>
                  <a:srgbClr val="CF3338"/>
                </a:solidFill>
                <a:latin typeface="Pragmatica" panose="020B04030405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https://learning.oreilly.com/library/view/python-for-excel/9781492080992/</a:t>
            </a:r>
            <a:r>
              <a:rPr lang="en-US" sz="4000" dirty="0">
                <a:solidFill>
                  <a:srgbClr val="CF3338"/>
                </a:solidFill>
                <a:latin typeface="Pragmatica" panose="020B0403040502020204" pitchFamily="34" charset="0"/>
              </a:rPr>
              <a:t> </a:t>
            </a:r>
          </a:p>
        </p:txBody>
      </p:sp>
      <p:pic>
        <p:nvPicPr>
          <p:cNvPr id="1026" name="Picture 2" descr="Python for Excel">
            <a:extLst>
              <a:ext uri="{FF2B5EF4-FFF2-40B4-BE49-F238E27FC236}">
                <a16:creationId xmlns:a16="http://schemas.microsoft.com/office/drawing/2014/main" id="{80644A9C-C912-1443-B13D-FF6D068A9C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686300"/>
            <a:ext cx="3810000" cy="500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74515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CEF581-6BA9-4461-08BA-6D16F65F33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86DF1D7-4393-B6A7-D04C-55B1E5B8B731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10EF924-3C1C-4586-5E9A-2810C5DAD7C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C1992D3-0543-2919-A641-F8327941676A}"/>
              </a:ext>
            </a:extLst>
          </p:cNvPr>
          <p:cNvSpPr txBox="1"/>
          <p:nvPr/>
        </p:nvSpPr>
        <p:spPr>
          <a:xfrm>
            <a:off x="260431" y="329879"/>
            <a:ext cx="8906720" cy="5364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Resource: </a:t>
            </a:r>
            <a:r>
              <a:rPr lang="en-US" sz="6000" b="1" i="1" dirty="0">
                <a:solidFill>
                  <a:srgbClr val="CF3338"/>
                </a:solidFill>
                <a:latin typeface="Pragmatica" panose="020B0403040502020204" pitchFamily="34" charset="0"/>
              </a:rPr>
              <a:t>Advancing into Analytics</a:t>
            </a:r>
            <a:endParaRPr lang="en-US" sz="6000" b="1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r>
              <a:rPr lang="en-US" sz="4000" dirty="0">
                <a:solidFill>
                  <a:srgbClr val="CF3338"/>
                </a:solidFill>
                <a:latin typeface="Pragmatica" panose="020B0403040502020204" pitchFamily="34" charset="0"/>
              </a:rPr>
              <a:t>Available on O’Reilly Online Learning: </a:t>
            </a:r>
            <a:r>
              <a:rPr lang="en-US" sz="3600" dirty="0">
                <a:solidFill>
                  <a:srgbClr val="CF3338"/>
                </a:solidFill>
                <a:latin typeface="Pragmatica" panose="020B04030405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https://learning.oreilly.com/library/view/advancing-into-analytics/9781492094333/</a:t>
            </a:r>
            <a:r>
              <a:rPr lang="en-US" sz="3600" dirty="0">
                <a:solidFill>
                  <a:srgbClr val="CF3338"/>
                </a:solidFill>
                <a:latin typeface="Pragmatica" panose="020B0403040502020204" pitchFamily="34" charset="0"/>
              </a:rPr>
              <a:t> </a:t>
            </a: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  <p:pic>
        <p:nvPicPr>
          <p:cNvPr id="2050" name="Picture 2" descr="Advancing into Analytics">
            <a:extLst>
              <a:ext uri="{FF2B5EF4-FFF2-40B4-BE49-F238E27FC236}">
                <a16:creationId xmlns:a16="http://schemas.microsoft.com/office/drawing/2014/main" id="{5C03E10B-C7DA-1326-28F0-7E1E8E2796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044380"/>
            <a:ext cx="3810000" cy="500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69777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488E77-04E4-08C7-1031-1F498D077B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5ABA32D-D202-8170-BD82-0F9E54BD20DE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BD18E09-E000-229F-A637-05EF0B5D116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EFCBB0D-A4EB-2FCE-A90E-3128C6AA641C}"/>
              </a:ext>
            </a:extLst>
          </p:cNvPr>
          <p:cNvSpPr txBox="1"/>
          <p:nvPr/>
        </p:nvSpPr>
        <p:spPr>
          <a:xfrm>
            <a:off x="260431" y="329879"/>
            <a:ext cx="8906720" cy="5200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Resource: stringfestanalytics.com</a:t>
            </a:r>
          </a:p>
          <a:p>
            <a:endParaRPr lang="en-US" sz="6000" b="1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Subscribe for updates &amp; access to my data analytics learning resource library</a:t>
            </a: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43958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THANK YOU</a:t>
            </a:r>
          </a:p>
          <a:p>
            <a:endParaRPr lang="en-US" sz="5400" b="1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F3338"/>
                </a:solidFill>
                <a:latin typeface="Pragmatica" panose="020B0403040502020204"/>
                <a:sym typeface="Consolas"/>
              </a:rPr>
              <a:t>Linkedin.com/in/gjmount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F3338"/>
                </a:solidFill>
                <a:latin typeface="Pragmatica" panose="020B0403040502020204"/>
                <a:sym typeface="Consolas"/>
              </a:rPr>
              <a:t>Twitter: @gjmount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F3338"/>
                </a:solidFill>
                <a:latin typeface="Pragmatica" panose="020B0403040502020204"/>
                <a:sym typeface="Consola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george@stringfestanalytics.com</a:t>
            </a:r>
            <a:r>
              <a:rPr lang="en-US" sz="3600" dirty="0">
                <a:solidFill>
                  <a:srgbClr val="CF3338"/>
                </a:solidFill>
                <a:latin typeface="Pragmatica" panose="020B0403040502020204"/>
                <a:sym typeface="Consolas"/>
              </a:rPr>
              <a:t> </a:t>
            </a:r>
          </a:p>
          <a:p>
            <a:endParaRPr lang="en-US" sz="5400" b="1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endParaRPr lang="en-US" sz="5400" b="1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88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20861" y="170082"/>
            <a:ext cx="119797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>
                <a:latin typeface="Aliens &amp; cows" panose="00000500000000000000" pitchFamily="2" charset="0"/>
              </a:rPr>
              <a:t>Objectives for this session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0861" y="3191948"/>
            <a:ext cx="1439312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Execute Python code directly within your Excel workbook.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Generate data analyses and visualizations with Python that would be difficult or impossible in Excel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Navigate and run code within Jupyter notebooks.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Completely automate the production of Excel workbooks using Python</a:t>
            </a: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9761B90-A7DE-4A60-A915-F085BD87CA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1036" y="8058429"/>
            <a:ext cx="1942857" cy="2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029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20860" y="170082"/>
            <a:ext cx="141431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>
                <a:latin typeface="Aliens &amp; cows" panose="00000500000000000000" pitchFamily="2" charset="0"/>
              </a:rPr>
              <a:t>Sections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0861" y="3191948"/>
            <a:ext cx="143931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71525" indent="-771525">
              <a:buClr>
                <a:srgbClr val="CF3338"/>
              </a:buClr>
              <a:buFont typeface="+mj-lt"/>
              <a:buAutoNum type="arabicPeriod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Python in Excel: First steps</a:t>
            </a:r>
          </a:p>
          <a:p>
            <a:pPr marL="771525" indent="-771525">
              <a:buClr>
                <a:srgbClr val="CF3338"/>
              </a:buClr>
              <a:buFont typeface="+mj-lt"/>
              <a:buAutoNum type="arabicPeriod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From “That’s hard in Excel” to “That’s easy in Python!”</a:t>
            </a:r>
          </a:p>
          <a:p>
            <a:pPr marL="771525" indent="-771525">
              <a:buClr>
                <a:srgbClr val="CF3338"/>
              </a:buClr>
              <a:buFont typeface="+mj-lt"/>
              <a:buAutoNum type="arabicPeriod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There’s more to Python </a:t>
            </a:r>
            <a:r>
              <a:rPr lang="en-US" sz="4200" i="1" dirty="0">
                <a:solidFill>
                  <a:srgbClr val="707070"/>
                </a:solidFill>
                <a:latin typeface="Pragmatica" panose="020B0403040502020204" pitchFamily="34" charset="0"/>
              </a:rPr>
              <a:t>and </a:t>
            </a: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Excel than Python </a:t>
            </a:r>
            <a:r>
              <a:rPr lang="en-US" sz="4200" i="1" dirty="0">
                <a:solidFill>
                  <a:srgbClr val="707070"/>
                </a:solidFill>
                <a:latin typeface="Pragmatica" panose="020B0403040502020204" pitchFamily="34" charset="0"/>
              </a:rPr>
              <a:t>in </a:t>
            </a: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Excel</a:t>
            </a:r>
          </a:p>
          <a:p>
            <a:pPr marL="771525" indent="-771525">
              <a:buClr>
                <a:srgbClr val="CF3338"/>
              </a:buClr>
              <a:buFont typeface="+mj-lt"/>
              <a:buAutoNum type="arabicPeriod"/>
            </a:pPr>
            <a:endParaRPr lang="en-US" sz="4200" dirty="0">
              <a:solidFill>
                <a:srgbClr val="707070"/>
              </a:solidFill>
              <a:latin typeface="Pragmatica" panose="020B0403040502020204" pitchFamily="34" charset="0"/>
            </a:endParaRP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9761B90-A7DE-4A60-A915-F085BD87CA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1036" y="8058429"/>
            <a:ext cx="1942857" cy="2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752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20861" y="170082"/>
            <a:ext cx="119797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>
                <a:latin typeface="Aliens &amp; cows" panose="00000500000000000000" pitchFamily="2" charset="0"/>
              </a:rPr>
              <a:t>Following along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0861" y="3191948"/>
            <a:ext cx="143931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Each section is a folder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Follow demos with me</a:t>
            </a:r>
          </a:p>
          <a:p>
            <a:pPr marL="1143000" lvl="1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Solutions also available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Exercise folders with solutions for each section</a:t>
            </a: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9761B90-A7DE-4A60-A915-F085BD87CA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1036" y="8058429"/>
            <a:ext cx="1942857" cy="2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138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1. Python in Excel: First Steps</a:t>
            </a:r>
          </a:p>
        </p:txBody>
      </p:sp>
    </p:spTree>
    <p:extLst>
      <p:ext uri="{BB962C8B-B14F-4D97-AF65-F5344CB8AC3E}">
        <p14:creationId xmlns:p14="http://schemas.microsoft.com/office/powerpoint/2010/main" val="3953945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7113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Python in Excel: First steps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Understanding the Python in Excel environment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Loading Excel data into Python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Converting Python objects to Excel values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python-excel-first-steps.xlsx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531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829F31-7D3D-8637-4364-EE44F333EB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7651FB2-73C2-0D93-0184-282838D2F1A6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C2BD2E9-2ADF-A29E-F050-8566794C387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09F75D3-10EC-7243-1341-74B055CD36DD}"/>
              </a:ext>
            </a:extLst>
          </p:cNvPr>
          <p:cNvSpPr txBox="1"/>
          <p:nvPr/>
        </p:nvSpPr>
        <p:spPr>
          <a:xfrm>
            <a:off x="260431" y="329879"/>
            <a:ext cx="8906720" cy="10222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Python in Excel: First </a:t>
            </a:r>
            <a:r>
              <a:rPr lang="en-US" sz="6000" b="1">
                <a:solidFill>
                  <a:srgbClr val="CF3338"/>
                </a:solidFill>
                <a:latin typeface="Pragmatica" panose="020B0403040502020204" pitchFamily="34" charset="0"/>
              </a:rPr>
              <a:t>steps EXERCISE</a:t>
            </a:r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Load the penguins dataset into a </a:t>
            </a:r>
            <a:r>
              <a:rPr lang="en-US" sz="3200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DataFrame</a:t>
            </a: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called </a:t>
            </a:r>
            <a:r>
              <a:rPr lang="en-US" sz="32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penguins_df</a:t>
            </a:r>
            <a:endParaRPr lang="en-US" sz="3200" dirty="0">
              <a:solidFill>
                <a:srgbClr val="C00000"/>
              </a:solidFill>
              <a:latin typeface="Consolas" panose="020B0609020204030204" pitchFamily="49" charset="0"/>
              <a:sym typeface="Consolas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Check the resulting dataset’s columns: run </a:t>
            </a:r>
            <a:r>
              <a:rPr lang="en-US" sz="32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penguins_df.columns</a:t>
            </a:r>
            <a:r>
              <a:rPr lang="en-US" sz="32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. </a:t>
            </a:r>
            <a:r>
              <a:rPr lang="en-US" sz="3200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Swith</a:t>
            </a: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the output to display in Excel</a:t>
            </a:r>
            <a:endParaRPr lang="en-US" sz="3200" dirty="0">
              <a:solidFill>
                <a:srgbClr val="C00000"/>
              </a:solidFill>
              <a:latin typeface="Consolas" panose="020B0609020204030204" pitchFamily="49" charset="0"/>
              <a:sym typeface="Consolas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Visualize relationship b/w bill length and body mass: run </a:t>
            </a:r>
            <a:r>
              <a:rPr lang="en-US" sz="32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sns.scatterplot</a:t>
            </a:r>
            <a:r>
              <a:rPr lang="en-US" sz="32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(x='</a:t>
            </a:r>
            <a:r>
              <a:rPr lang="en-US" sz="32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bill_length_mm</a:t>
            </a:r>
            <a:r>
              <a:rPr lang="en-US" sz="32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', y='</a:t>
            </a:r>
            <a:r>
              <a:rPr lang="en-US" sz="32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body_mass_g</a:t>
            </a:r>
            <a:r>
              <a:rPr lang="en-US" sz="32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', data=</a:t>
            </a:r>
            <a:r>
              <a:rPr lang="en-US" sz="32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penguins_df</a:t>
            </a:r>
            <a:r>
              <a:rPr lang="en-US" sz="32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). </a:t>
            </a: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Practice resizing this plot.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2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python-excel-first-steps-exercise.xlsx</a:t>
            </a:r>
            <a:endParaRPr lang="en-US" sz="54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137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860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2473</TotalTime>
  <Words>710</Words>
  <Application>Microsoft Office PowerPoint</Application>
  <PresentationFormat>Custom</PresentationFormat>
  <Paragraphs>133</Paragraphs>
  <Slides>24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Aliens &amp; cows</vt:lpstr>
      <vt:lpstr>Arial</vt:lpstr>
      <vt:lpstr>Calibri</vt:lpstr>
      <vt:lpstr>Consolas</vt:lpstr>
      <vt:lpstr>Pragmatica</vt:lpstr>
      <vt:lpstr>Normafixed Tryout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excel-statistics-for-business-analytics</dc:title>
  <dc:creator>User</dc:creator>
  <cp:lastModifiedBy>George Mount</cp:lastModifiedBy>
  <cp:revision>217</cp:revision>
  <dcterms:created xsi:type="dcterms:W3CDTF">2006-08-16T00:00:00Z</dcterms:created>
  <dcterms:modified xsi:type="dcterms:W3CDTF">2024-03-28T17:30:45Z</dcterms:modified>
  <dc:identifier>DADurESpNu8</dc:identifier>
</cp:coreProperties>
</file>