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358" r:id="rId3"/>
    <p:sldId id="258" r:id="rId4"/>
    <p:sldId id="363" r:id="rId5"/>
    <p:sldId id="362" r:id="rId6"/>
    <p:sldId id="404" r:id="rId7"/>
    <p:sldId id="407" r:id="rId8"/>
    <p:sldId id="424" r:id="rId9"/>
    <p:sldId id="415" r:id="rId10"/>
    <p:sldId id="405" r:id="rId11"/>
    <p:sldId id="412" r:id="rId12"/>
    <p:sldId id="413" r:id="rId13"/>
    <p:sldId id="418" r:id="rId14"/>
    <p:sldId id="419" r:id="rId15"/>
    <p:sldId id="414" r:id="rId16"/>
    <p:sldId id="406" r:id="rId17"/>
    <p:sldId id="409" r:id="rId18"/>
    <p:sldId id="410" r:id="rId19"/>
    <p:sldId id="416" r:id="rId20"/>
    <p:sldId id="420" r:id="rId21"/>
    <p:sldId id="421" r:id="rId22"/>
    <p:sldId id="422" r:id="rId23"/>
    <p:sldId id="423" r:id="rId24"/>
    <p:sldId id="417" r:id="rId25"/>
  </p:sldIdLst>
  <p:sldSz cx="18288000" cy="10287000"/>
  <p:notesSz cx="6858000" cy="91440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78463" autoAdjust="0"/>
  </p:normalViewPr>
  <p:slideViewPr>
    <p:cSldViewPr>
      <p:cViewPr varScale="1">
        <p:scale>
          <a:sx n="80" d="100"/>
          <a:sy n="80" d="100"/>
        </p:scale>
        <p:origin x="84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B07CB-F821-6FB4-504B-18E965356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7D5398-4244-A9DA-3ECC-2EF32CEB1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9B10CA-058E-BD6C-9BAE-E38604E28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F1B72-8B6B-0B77-346D-7D3F89D3C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23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2B178-9BF2-6FE4-71B1-D08940B7C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FBB5FA-2773-806B-FC2B-2E67A30569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5C56A1-DC22-AF0C-E72D-4D535DA7C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270AD-6A83-895A-222F-13E01E653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47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1BC68-0174-F8C0-C50A-CBF6F62B2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6C854B-CF29-7BDD-94FD-114500FBA3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04F923-8149-669B-8A7E-EE096ABBB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A4164-01C7-E08C-3915-665021C982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83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72745-20C1-E1E0-B745-E3536DDC2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3BB3DA-A1A8-64D1-71C7-14F517D05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0E1DF0-7987-5DF6-EB19-7E92F40D1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8EEE6-A66E-65DD-F057-829E6BA3E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57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4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C6F7D-97C7-02B4-D001-3BB80C046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B25713-6F20-663A-BDEA-AC7A95CE25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B4FCBA-8619-28D7-714F-2FEA94758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E59B3-12B6-E800-523D-931F46836A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3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8BE87-C113-F6B1-471C-E5E7D3D50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4EF016-273B-0310-0DEC-7774AAD760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B4901D-CCB4-1741-7D82-D02026BF4E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85D60-75F3-255E-8A86-E381EBB6C4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8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hyperlink" Target="https://learning.oreilly.com/library/view/python-for-excel/9781492080992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hyperlink" Target="https://learning.oreilly.com/library/view/advancing-into-analytics/9781492094333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mailto:George@stringfestanalytics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Python-Powered Excel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8071C9-403E-58E7-60DD-9C207B67B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60" y="7493558"/>
            <a:ext cx="12725400" cy="241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From “that’s hard in Excel” to “that’s easy in Python”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3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profiling: What is the shape, size, completeness?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Time series: pandas for panel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Descriptive statistics/EDA: What stories might be told in this data?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95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Explore relationship between sales, temperature, customer count over time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complete the code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18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1437B-72D9-7B67-EACA-1DA0E17FF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410E35-A49D-EAC4-D3CC-A658021ED0B4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100FDA-471A-24F8-7A92-245740E129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7AD3BF-5BF0-48CC-24C6-95DBFA4CCCF9}"/>
              </a:ext>
            </a:extLst>
          </p:cNvPr>
          <p:cNvSpPr txBox="1"/>
          <p:nvPr/>
        </p:nvSpPr>
        <p:spPr>
          <a:xfrm>
            <a:off x="260431" y="329879"/>
            <a:ext cx="8906720" cy="1023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visualization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Inserting and resizing Python plots in the workbook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Building plots in Python that would be difficult in Excel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Customizing the results of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seaborn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plots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hard-excel-easy-python-viz.xlsx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079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D388F-3E28-78E2-4FBF-0B5B64235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103EF5-809F-DF6C-737A-A488B961E983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047BC6-C728-9FDE-55B3-895CD44492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72BC78-592F-295F-B35F-83E3BC1F3C6E}"/>
              </a:ext>
            </a:extLst>
          </p:cNvPr>
          <p:cNvSpPr txBox="1"/>
          <p:nvPr/>
        </p:nvSpPr>
        <p:spPr>
          <a:xfrm>
            <a:off x="260431" y="329879"/>
            <a:ext cx="8906720" cy="895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visualization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this data to analyze sales, customer ratings, and more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complete the code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hard-excel-easy-python-viz-exercise.xlsx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532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There’s more to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and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 than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in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915421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596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in Excel is all about data analysis, visualization, statistics &amp; ML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It lacks Excel automation capabilities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Let’s automate an entire Excel workbook from Python… without opening Excel!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pae-pie.ipynb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74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313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Automate production of a workbook comparing website visitors versus rating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create the script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-pie-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exercise.ipynb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84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913" y="456356"/>
            <a:ext cx="3646936" cy="476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62" y="2476500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4. Conclusion</a:t>
            </a:r>
          </a:p>
        </p:txBody>
      </p:sp>
    </p:spTree>
    <p:extLst>
      <p:ext uri="{BB962C8B-B14F-4D97-AF65-F5344CB8AC3E}">
        <p14:creationId xmlns:p14="http://schemas.microsoft.com/office/powerpoint/2010/main" val="358064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CB9BC-ABA6-103A-715B-D3B9A4577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DD1AF2-9FDD-94D8-80B6-5B4D41D189A9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95B80C-F573-6FA2-163B-B895205BFF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972C77-007E-B6EB-C801-5C7906650F63}"/>
              </a:ext>
            </a:extLst>
          </p:cNvPr>
          <p:cNvSpPr txBox="1"/>
          <p:nvPr/>
        </p:nvSpPr>
        <p:spPr>
          <a:xfrm>
            <a:off x="260431" y="329879"/>
            <a:ext cx="8906720" cy="3640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Python for Excel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Available on O’Reilly Online Learning: </a:t>
            </a:r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https://learning.oreilly.com/library/view/python-for-excel/9781492080992/</a:t>
            </a:r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 </a:t>
            </a:r>
          </a:p>
        </p:txBody>
      </p:sp>
      <p:pic>
        <p:nvPicPr>
          <p:cNvPr id="1026" name="Picture 2" descr="Python for Excel">
            <a:extLst>
              <a:ext uri="{FF2B5EF4-FFF2-40B4-BE49-F238E27FC236}">
                <a16:creationId xmlns:a16="http://schemas.microsoft.com/office/drawing/2014/main" id="{80644A9C-C912-1443-B13D-FF6D068A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86300"/>
            <a:ext cx="3810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451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EF581-6BA9-4461-08BA-6D16F65F3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DF1D7-4393-B6A7-D04C-55B1E5B8B73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0EF924-3C1C-4586-5E9A-2810C5DAD7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1992D3-0543-2919-A641-F8327941676A}"/>
              </a:ext>
            </a:extLst>
          </p:cNvPr>
          <p:cNvSpPr txBox="1"/>
          <p:nvPr/>
        </p:nvSpPr>
        <p:spPr>
          <a:xfrm>
            <a:off x="260431" y="329879"/>
            <a:ext cx="8906720" cy="5364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Advancing into Analytics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Available on O’Reilly Online Learning: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https://learning.oreilly.com/library/view/advancing-into-analytics/9781492094333/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 pitchFamily="34" charset="0"/>
              </a:rPr>
              <a:t> 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2050" name="Picture 2" descr="Advancing into Analytics">
            <a:extLst>
              <a:ext uri="{FF2B5EF4-FFF2-40B4-BE49-F238E27FC236}">
                <a16:creationId xmlns:a16="http://schemas.microsoft.com/office/drawing/2014/main" id="{5C03E10B-C7DA-1326-28F0-7E1E8E279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44380"/>
            <a:ext cx="3810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977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88E77-04E4-08C7-1031-1F498D077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ABA32D-D202-8170-BD82-0F9E54BD20DE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D18E09-E000-229F-A637-05EF0B5D11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FCBB0D-A4EB-2FCE-A90E-3128C6AA641C}"/>
              </a:ext>
            </a:extLst>
          </p:cNvPr>
          <p:cNvSpPr txBox="1"/>
          <p:nvPr/>
        </p:nvSpPr>
        <p:spPr>
          <a:xfrm>
            <a:off x="260431" y="329879"/>
            <a:ext cx="8906720" cy="520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stringfestanalytics.com</a:t>
            </a:r>
          </a:p>
          <a:p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Subscribe for updates &amp; access to my data analytics learning resource library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395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Linkedin.com/in/gjmount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Twitter: @gjmount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george@stringfestanalytics.com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Execute Python code directly within your Excel workbook.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Generate data analyses and visualizations with Python that would be difficult or impossible in Excel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Navigate and run code within Jupyter notebooks.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Completely automate the production of Excel workbooks using Python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0" y="170082"/>
            <a:ext cx="14143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Sections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Python in Excel: First steps</a:t>
            </a:r>
          </a:p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From “That’s hard in Excel” to “That’s easy in Python!”</a:t>
            </a:r>
          </a:p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4200" i="1" dirty="0">
                <a:solidFill>
                  <a:srgbClr val="707070"/>
                </a:solidFill>
                <a:latin typeface="Pragmatica" panose="020B0403040502020204" pitchFamily="34" charset="0"/>
              </a:rPr>
              <a:t>and </a:t>
            </a: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Excel than Python </a:t>
            </a:r>
            <a:r>
              <a:rPr lang="en-US" sz="4200" i="1" dirty="0">
                <a:solidFill>
                  <a:srgbClr val="707070"/>
                </a:solidFill>
                <a:latin typeface="Pragmatica" panose="020B0403040502020204" pitchFamily="34" charset="0"/>
              </a:rPr>
              <a:t>in </a:t>
            </a: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Excel</a:t>
            </a:r>
          </a:p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5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Each section is a folder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Follow demos with me</a:t>
            </a: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Solutions also available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Exercise folders with solutions for each section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3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Python in Excel: First Steps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11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steps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Understanding the Python in Excel environment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Loading Excel data into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Converting Python objects to Excel values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29F31-7D3D-8637-4364-EE44F333E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51FB2-73C2-0D93-0184-282838D2F1A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2BD2E9-2ADF-A29E-F050-8566794C38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9F75D3-10EC-7243-1341-74B055CD36DD}"/>
              </a:ext>
            </a:extLst>
          </p:cNvPr>
          <p:cNvSpPr txBox="1"/>
          <p:nvPr/>
        </p:nvSpPr>
        <p:spPr>
          <a:xfrm>
            <a:off x="260431" y="329879"/>
            <a:ext cx="8906720" cy="10222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</a:t>
            </a:r>
            <a:r>
              <a:rPr lang="en-US" sz="6000" b="1">
                <a:solidFill>
                  <a:srgbClr val="CF3338"/>
                </a:solidFill>
                <a:latin typeface="Pragmatica" panose="020B0403040502020204" pitchFamily="34" charset="0"/>
              </a:rPr>
              <a:t>steps EXERCISE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penguins dataset into a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DataFrame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called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Check the resulting dataset’s columns: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penguins_df.columns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.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Swith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the output to display in Excel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relationship b/w bill length and body mass: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sns.scatterplot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(x='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bill_length_mm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y='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body_mass_g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data=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).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Practice resizing this plot.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python-excel-first-steps-exercise.xlsx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37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2470</TotalTime>
  <Words>710</Words>
  <Application>Microsoft Office PowerPoint</Application>
  <PresentationFormat>Custom</PresentationFormat>
  <Paragraphs>133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Aliens &amp; cows</vt:lpstr>
      <vt:lpstr>Calibri</vt:lpstr>
      <vt:lpstr>Pragmatica</vt:lpstr>
      <vt:lpstr>Consolas</vt:lpstr>
      <vt:lpstr>Normafixed Tryout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Frederic Owen</cp:lastModifiedBy>
  <cp:revision>216</cp:revision>
  <dcterms:created xsi:type="dcterms:W3CDTF">2006-08-16T00:00:00Z</dcterms:created>
  <dcterms:modified xsi:type="dcterms:W3CDTF">2024-01-04T21:14:19Z</dcterms:modified>
  <dc:identifier>DADurESpNu8</dc:identifier>
</cp:coreProperties>
</file>