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37" r:id="rId2"/>
    <p:sldId id="256" r:id="rId3"/>
    <p:sldId id="435" r:id="rId4"/>
    <p:sldId id="393" r:id="rId5"/>
    <p:sldId id="438" r:id="rId6"/>
    <p:sldId id="392" r:id="rId7"/>
    <p:sldId id="439" r:id="rId8"/>
    <p:sldId id="440" r:id="rId9"/>
    <p:sldId id="441" r:id="rId10"/>
    <p:sldId id="446" r:id="rId11"/>
    <p:sldId id="442" r:id="rId12"/>
    <p:sldId id="443" r:id="rId13"/>
    <p:sldId id="444" r:id="rId14"/>
    <p:sldId id="445" r:id="rId15"/>
    <p:sldId id="447" r:id="rId16"/>
    <p:sldId id="448" r:id="rId17"/>
    <p:sldId id="449" r:id="rId18"/>
    <p:sldId id="450" r:id="rId19"/>
    <p:sldId id="451" r:id="rId20"/>
    <p:sldId id="436" r:id="rId21"/>
    <p:sldId id="452" r:id="rId22"/>
    <p:sldId id="453" r:id="rId23"/>
    <p:sldId id="454" r:id="rId24"/>
    <p:sldId id="455" r:id="rId25"/>
    <p:sldId id="456" r:id="rId26"/>
    <p:sldId id="431" r:id="rId27"/>
    <p:sldId id="457" r:id="rId28"/>
    <p:sldId id="458" r:id="rId29"/>
    <p:sldId id="434" r:id="rId30"/>
    <p:sldId id="432" r:id="rId31"/>
    <p:sldId id="4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7070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9686" autoAdjust="0"/>
  </p:normalViewPr>
  <p:slideViewPr>
    <p:cSldViewPr snapToGrid="0">
      <p:cViewPr varScale="1">
        <p:scale>
          <a:sx n="95" d="100"/>
          <a:sy n="95" d="100"/>
        </p:scale>
        <p:origin x="10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Managerial</a:t>
            </a:r>
          </a:p>
          <a:p>
            <a:r>
              <a:rPr lang="en-US" dirty="0"/>
              <a:t>Audit</a:t>
            </a:r>
          </a:p>
          <a:p>
            <a:r>
              <a:rPr lang="en-US" dirty="0"/>
              <a:t>Tax</a:t>
            </a:r>
          </a:p>
          <a:p>
            <a:r>
              <a:rPr lang="en-US" dirty="0"/>
              <a:t>Something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28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7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20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19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6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2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55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4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11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88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90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eltpublishing.com/products/so-you-want-to-publish-a-book" TargetMode="Externa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ngfestanalytics.com/contact/" TargetMode="External"/><Relationship Id="rId5" Type="http://schemas.openxmlformats.org/officeDocument/2006/relationships/hyperlink" Target="https://www.linkedin.com/in/gjmount/" TargetMode="External"/><Relationship Id="rId4" Type="http://schemas.openxmlformats.org/officeDocument/2006/relationships/hyperlink" Target="mailto:george@stringfestanalytics.com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tringfestdata/reeling-dealing-technical-boo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i="0" dirty="0">
                <a:solidFill>
                  <a:schemeClr val="bg1"/>
                </a:solidFill>
                <a:effectLst/>
                <a:latin typeface="u2400"/>
              </a:rPr>
              <a:t>✓</a:t>
            </a:r>
            <a:r>
              <a:rPr lang="en-US" sz="8800" b="1" dirty="0">
                <a:solidFill>
                  <a:schemeClr val="bg1"/>
                </a:solidFill>
                <a:latin typeface="Pragmatica" pitchFamily="2" charset="0"/>
              </a:rPr>
              <a:t> Microphone off?</a:t>
            </a:r>
            <a:endParaRPr lang="en-US" sz="8800" b="1" i="0" dirty="0">
              <a:solidFill>
                <a:schemeClr val="bg1"/>
              </a:solidFill>
              <a:effectLst/>
              <a:latin typeface="u2400"/>
            </a:endParaRPr>
          </a:p>
          <a:p>
            <a:r>
              <a:rPr lang="en-US" sz="8800" b="1" i="0" dirty="0">
                <a:solidFill>
                  <a:schemeClr val="bg1"/>
                </a:solidFill>
                <a:effectLst/>
                <a:latin typeface="u2400"/>
              </a:rPr>
              <a:t>✓</a:t>
            </a:r>
            <a:r>
              <a:rPr lang="en-US" sz="8800" b="1" dirty="0">
                <a:solidFill>
                  <a:schemeClr val="bg1"/>
                </a:solidFill>
                <a:latin typeface="Pragmatica" pitchFamily="2" charset="0"/>
              </a:rPr>
              <a:t> Camera off?</a:t>
            </a:r>
          </a:p>
          <a:p>
            <a:r>
              <a:rPr lang="en-US" sz="8800" b="1" i="0" dirty="0">
                <a:solidFill>
                  <a:schemeClr val="bg1"/>
                </a:solidFill>
                <a:effectLst/>
                <a:latin typeface="u2400"/>
              </a:rPr>
              <a:t>✓</a:t>
            </a:r>
            <a:r>
              <a:rPr lang="en-US" sz="8800" b="1" dirty="0">
                <a:solidFill>
                  <a:schemeClr val="bg1"/>
                </a:solidFill>
                <a:latin typeface="Pragmatica" pitchFamily="2" charset="0"/>
              </a:rPr>
              <a:t> Fun on? </a:t>
            </a:r>
          </a:p>
          <a:p>
            <a:endParaRPr lang="en-US" sz="8800" b="1" dirty="0">
              <a:solidFill>
                <a:schemeClr val="bg1"/>
              </a:solidFill>
              <a:latin typeface="Pragmatica" pitchFamily="2" charset="0"/>
            </a:endParaRPr>
          </a:p>
          <a:p>
            <a:endParaRPr lang="en-US" sz="8800" b="1" dirty="0">
              <a:solidFill>
                <a:schemeClr val="bg1"/>
              </a:solidFill>
              <a:latin typeface="Pragma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1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6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beginning</a:t>
            </a:r>
          </a:p>
        </p:txBody>
      </p:sp>
    </p:spTree>
    <p:extLst>
      <p:ext uri="{BB962C8B-B14F-4D97-AF65-F5344CB8AC3E}">
        <p14:creationId xmlns:p14="http://schemas.microsoft.com/office/powerpoint/2010/main" val="126361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The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acquisitions editor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decides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Most are actively looking!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Each publisher has its own aesthetic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find one that matches what you’re going for</a:t>
            </a:r>
          </a:p>
        </p:txBody>
      </p:sp>
      <p:pic>
        <p:nvPicPr>
          <p:cNvPr id="2050" name="Picture 2" descr="None Shall Pass - Blk.Knight | Meme Generator">
            <a:extLst>
              <a:ext uri="{FF2B5EF4-FFF2-40B4-BE49-F238E27FC236}">
                <a16:creationId xmlns:a16="http://schemas.microsoft.com/office/drawing/2014/main" id="{76017DB8-EC19-4F68-AE52-B89D7FACB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524" y="2054676"/>
            <a:ext cx="3105149" cy="37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04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Pitching to the editor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Have 2-4 solid topics ready to discuss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Full proposal not necessary yet… but be ready to fill it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After some back and forth, you may be asked to write proposal</a:t>
            </a:r>
          </a:p>
        </p:txBody>
      </p:sp>
    </p:spTree>
    <p:extLst>
      <p:ext uri="{BB962C8B-B14F-4D97-AF65-F5344CB8AC3E}">
        <p14:creationId xmlns:p14="http://schemas.microsoft.com/office/powerpoint/2010/main" val="253520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to pick a good topic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Don’t reinvent the Bible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Combining tools works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So does “A topic for B audience”</a:t>
            </a:r>
          </a:p>
        </p:txBody>
      </p:sp>
    </p:spTree>
    <p:extLst>
      <p:ext uri="{BB962C8B-B14F-4D97-AF65-F5344CB8AC3E}">
        <p14:creationId xmlns:p14="http://schemas.microsoft.com/office/powerpoint/2010/main" val="336351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does the deal 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 advance is very unlikely for first-time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Ask about how you’ll receive copies</a:t>
            </a:r>
          </a:p>
        </p:txBody>
      </p:sp>
    </p:spTree>
    <p:extLst>
      <p:ext uri="{BB962C8B-B14F-4D97-AF65-F5344CB8AC3E}">
        <p14:creationId xmlns:p14="http://schemas.microsoft.com/office/powerpoint/2010/main" val="319499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middle</a:t>
            </a:r>
          </a:p>
        </p:txBody>
      </p:sp>
    </p:spTree>
    <p:extLst>
      <p:ext uri="{BB962C8B-B14F-4D97-AF65-F5344CB8AC3E}">
        <p14:creationId xmlns:p14="http://schemas.microsoft.com/office/powerpoint/2010/main" val="198824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The development editor’s turn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Break bad habits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Monitor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Be transparent with them… be their friend</a:t>
            </a:r>
          </a:p>
        </p:txBody>
      </p:sp>
    </p:spTree>
    <p:extLst>
      <p:ext uri="{BB962C8B-B14F-4D97-AF65-F5344CB8AC3E}">
        <p14:creationId xmlns:p14="http://schemas.microsoft.com/office/powerpoint/2010/main" val="3099737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Here’s the rub…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</p:txBody>
      </p:sp>
      <p:pic>
        <p:nvPicPr>
          <p:cNvPr id="5122" name="Picture 2" descr="✓ Just keep writing. Just keep writing. meme | UniversityStudent.org">
            <a:extLst>
              <a:ext uri="{FF2B5EF4-FFF2-40B4-BE49-F238E27FC236}">
                <a16:creationId xmlns:a16="http://schemas.microsoft.com/office/drawing/2014/main" id="{B20A1488-4E37-4DBF-9D97-4950F1CA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869" y="1864156"/>
            <a:ext cx="3818596" cy="40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5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Your writing squad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Development editor: non-technical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Technical reviewers: which peers owe you a favor?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Less-technical reviewers: who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else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owes you a favor?</a:t>
            </a:r>
          </a:p>
        </p:txBody>
      </p:sp>
      <p:pic>
        <p:nvPicPr>
          <p:cNvPr id="1026" name="Picture 2" descr="Mötley Crüe">
            <a:extLst>
              <a:ext uri="{FF2B5EF4-FFF2-40B4-BE49-F238E27FC236}">
                <a16:creationId xmlns:a16="http://schemas.microsoft.com/office/drawing/2014/main" id="{155C9F28-E605-45D0-AD06-EFB0A010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47" y="3768132"/>
            <a:ext cx="3987933" cy="264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36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Analytics: From Excel to R and Python</a:t>
            </a:r>
            <a:endParaRPr lang="en-US" sz="28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Advancing into Analytics: Financial Modelling in Excel Meetup (Australia)">
            <a:extLst>
              <a:ext uri="{FF2B5EF4-FFF2-40B4-BE49-F238E27FC236}">
                <a16:creationId xmlns:a16="http://schemas.microsoft.com/office/drawing/2014/main" id="{E006D519-3024-41CE-A8A2-285C8BE2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ird standing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9A517F7C-3BB5-464B-9C61-EBE63C21A8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5" name="Picture 4" descr="A picture containing text, bird, oscine&#10;&#10;Description automatically generated">
            <a:extLst>
              <a:ext uri="{FF2B5EF4-FFF2-40B4-BE49-F238E27FC236}">
                <a16:creationId xmlns:a16="http://schemas.microsoft.com/office/drawing/2014/main" id="{12E20488-3400-4EE3-8742-F108FA4CB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93144FC-A7C9-406E-B787-36DF3A6436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D3682EC-C8D4-4C6A-8040-D168D89994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331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6909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Onto production…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Copy editing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Proofreading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This will take some weeks… good time for you to prepare for launch 🚀</a:t>
            </a:r>
          </a:p>
        </p:txBody>
      </p:sp>
    </p:spTree>
    <p:extLst>
      <p:ext uri="{BB962C8B-B14F-4D97-AF65-F5344CB8AC3E}">
        <p14:creationId xmlns:p14="http://schemas.microsoft.com/office/powerpoint/2010/main" val="272943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Getting ready to launch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Create a campaign if you wish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Another great time to call in favors</a:t>
            </a:r>
          </a:p>
        </p:txBody>
      </p:sp>
    </p:spTree>
    <p:extLst>
      <p:ext uri="{BB962C8B-B14F-4D97-AF65-F5344CB8AC3E}">
        <p14:creationId xmlns:p14="http://schemas.microsoft.com/office/powerpoint/2010/main" val="2383926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You’re published… now what?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How can you turn the book into a product?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does the data tell you about next steps? </a:t>
            </a:r>
          </a:p>
        </p:txBody>
      </p:sp>
    </p:spTree>
    <p:extLst>
      <p:ext uri="{BB962C8B-B14F-4D97-AF65-F5344CB8AC3E}">
        <p14:creationId xmlns:p14="http://schemas.microsoft.com/office/powerpoint/2010/main" val="285408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68397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Conclusion/Next steps</a:t>
            </a:r>
          </a:p>
        </p:txBody>
      </p:sp>
    </p:spTree>
    <p:extLst>
      <p:ext uri="{BB962C8B-B14F-4D97-AF65-F5344CB8AC3E}">
        <p14:creationId xmlns:p14="http://schemas.microsoft.com/office/powerpoint/2010/main" val="1922980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Reeling and dealing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It is uniquely rewarding…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… but consider the opportunity cost </a:t>
            </a:r>
          </a:p>
        </p:txBody>
      </p:sp>
    </p:spTree>
    <p:extLst>
      <p:ext uri="{BB962C8B-B14F-4D97-AF65-F5344CB8AC3E}">
        <p14:creationId xmlns:p14="http://schemas.microsoft.com/office/powerpoint/2010/main" val="3453941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Resources</a:t>
            </a:r>
          </a:p>
        </p:txBody>
      </p:sp>
      <p:pic>
        <p:nvPicPr>
          <p:cNvPr id="8194" name="Picture 2" descr="So You Want To Publish A Book? (pre-order) - Belt Publishing">
            <a:extLst>
              <a:ext uri="{FF2B5EF4-FFF2-40B4-BE49-F238E27FC236}">
                <a16:creationId xmlns:a16="http://schemas.microsoft.com/office/drawing/2014/main" id="{C98A045B-9270-4759-BC80-126C684F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BF069-A2C4-4825-B3DA-7D7DFA88E6FF}"/>
              </a:ext>
            </a:extLst>
          </p:cNvPr>
          <p:cNvSpPr txBox="1"/>
          <p:nvPr/>
        </p:nvSpPr>
        <p:spPr>
          <a:xfrm>
            <a:off x="462987" y="1365813"/>
            <a:ext cx="677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https://beltpublishing.com/products/so-you-want-to-publish-a-book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57115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5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Chat me up…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excites you about doing a technical book? What scares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field or topics are you considering?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Any questions? Lines are open throughout…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52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7070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george@stringfestanalytics.com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linkedin.com/in/gjmount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stringfestanalytics.com/contact  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0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5303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611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Should you write a technical book?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will it take?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abstract knowledge can I make concrete?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Advancing into Analytics Cover Image">
            <a:extLst>
              <a:ext uri="{FF2B5EF4-FFF2-40B4-BE49-F238E27FC236}">
                <a16:creationId xmlns:a16="http://schemas.microsoft.com/office/drawing/2014/main" id="{64A31C0D-D765-4C97-B864-4C81ABF2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485" y="1490666"/>
            <a:ext cx="3540526" cy="462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6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You’re planning to work with a publisher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 have some experience creating technical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 plan not to become rich from book royalties</a:t>
            </a:r>
          </a:p>
        </p:txBody>
      </p:sp>
    </p:spTree>
    <p:extLst>
      <p:ext uri="{BB962C8B-B14F-4D97-AF65-F5344CB8AC3E}">
        <p14:creationId xmlns:p14="http://schemas.microsoft.com/office/powerpoint/2010/main" val="10670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Follow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resources: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https://github.com/stringfestdata/reeling-dealing-technical-book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Code &gt; Download ZIP</a:t>
            </a:r>
          </a:p>
        </p:txBody>
      </p:sp>
    </p:spTree>
    <p:extLst>
      <p:ext uri="{BB962C8B-B14F-4D97-AF65-F5344CB8AC3E}">
        <p14:creationId xmlns:p14="http://schemas.microsoft.com/office/powerpoint/2010/main" val="414162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context</a:t>
            </a:r>
          </a:p>
        </p:txBody>
      </p:sp>
    </p:spTree>
    <p:extLst>
      <p:ext uri="{BB962C8B-B14F-4D97-AF65-F5344CB8AC3E}">
        <p14:creationId xmlns:p14="http://schemas.microsoft.com/office/powerpoint/2010/main" val="420899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Why you shouldn’t do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make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impress outsiders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This could even mean customers</a:t>
            </a:r>
          </a:p>
        </p:txBody>
      </p:sp>
      <p:pic>
        <p:nvPicPr>
          <p:cNvPr id="4" name="Picture 3" descr="A person and person kissing&#10;&#10;Description automatically generated with medium confidence">
            <a:extLst>
              <a:ext uri="{FF2B5EF4-FFF2-40B4-BE49-F238E27FC236}">
                <a16:creationId xmlns:a16="http://schemas.microsoft.com/office/drawing/2014/main" id="{1B05A86A-60E6-4805-B0BD-4E5C294D9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82" y="3285112"/>
            <a:ext cx="6058791" cy="318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4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Why you should do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Because you’ve always wanted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impress insiders</a:t>
            </a:r>
          </a:p>
        </p:txBody>
      </p:sp>
    </p:spTree>
    <p:extLst>
      <p:ext uri="{BB962C8B-B14F-4D97-AF65-F5344CB8AC3E}">
        <p14:creationId xmlns:p14="http://schemas.microsoft.com/office/powerpoint/2010/main" val="138902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604</Words>
  <Application>Microsoft Office PowerPoint</Application>
  <PresentationFormat>Widescreen</PresentationFormat>
  <Paragraphs>120</Paragraphs>
  <Slides>31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Aliens &amp; cows</vt:lpstr>
      <vt:lpstr>Arial</vt:lpstr>
      <vt:lpstr>Calibri</vt:lpstr>
      <vt:lpstr>Calibri Light</vt:lpstr>
      <vt:lpstr>Pragmatica</vt:lpstr>
      <vt:lpstr>u2400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</cp:lastModifiedBy>
  <cp:revision>106</cp:revision>
  <dcterms:created xsi:type="dcterms:W3CDTF">2019-10-19T21:47:18Z</dcterms:created>
  <dcterms:modified xsi:type="dcterms:W3CDTF">2022-01-23T15:20:42Z</dcterms:modified>
</cp:coreProperties>
</file>