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30" r:id="rId3"/>
    <p:sldId id="332" r:id="rId4"/>
    <p:sldId id="341" r:id="rId5"/>
    <p:sldId id="266" r:id="rId6"/>
    <p:sldId id="340" r:id="rId7"/>
    <p:sldId id="339" r:id="rId8"/>
    <p:sldId id="342" r:id="rId9"/>
    <p:sldId id="320" r:id="rId10"/>
    <p:sldId id="343" r:id="rId11"/>
    <p:sldId id="269" r:id="rId12"/>
    <p:sldId id="273" r:id="rId13"/>
    <p:sldId id="275" r:id="rId14"/>
    <p:sldId id="322" r:id="rId15"/>
    <p:sldId id="261" r:id="rId16"/>
    <p:sldId id="318" r:id="rId17"/>
    <p:sldId id="338" r:id="rId18"/>
    <p:sldId id="316" r:id="rId19"/>
    <p:sldId id="33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157" autoAdjust="0"/>
  </p:normalViewPr>
  <p:slideViewPr>
    <p:cSldViewPr snapToGrid="0">
      <p:cViewPr varScale="1">
        <p:scale>
          <a:sx n="57" d="100"/>
          <a:sy n="57" d="100"/>
        </p:scale>
        <p:origin x="1176" y="4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768022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56273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page</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page</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4073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73720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16375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Calendar&#10;&#10;Description automatically generated with medium confidence">
            <a:extLst>
              <a:ext uri="{FF2B5EF4-FFF2-40B4-BE49-F238E27FC236}">
                <a16:creationId xmlns:a16="http://schemas.microsoft.com/office/drawing/2014/main" id="{3F0684C3-8F29-487C-A4C5-CCEEA03084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143285"/>
            <a:ext cx="12190476" cy="6571429"/>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Python-Powered Power BI</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2923877"/>
          </a:xfrm>
          <a:prstGeom prst="rect">
            <a:avLst/>
          </a:prstGeom>
          <a:noFill/>
        </p:spPr>
        <p:txBody>
          <a:bodyPr wrap="square" rtlCol="0">
            <a:spAutoFit/>
          </a:bodyPr>
          <a:lstStyle/>
          <a:p>
            <a:r>
              <a:rPr lang="en-US" sz="3200" dirty="0">
                <a:solidFill>
                  <a:srgbClr val="CF3338"/>
                </a:solidFill>
                <a:latin typeface="Pragmatica" pitchFamily="2" charset="0"/>
              </a:rPr>
              <a:t>File: </a:t>
            </a:r>
            <a:r>
              <a:rPr lang="en-US" sz="3200" dirty="0">
                <a:solidFill>
                  <a:srgbClr val="CF3338"/>
                </a:solidFill>
                <a:latin typeface="Consolas" panose="020B0609020204030204" pitchFamily="49" charset="0"/>
              </a:rPr>
              <a:t>python-powered-power-</a:t>
            </a:r>
            <a:r>
              <a:rPr lang="en-US" sz="3200" dirty="0" err="1">
                <a:solidFill>
                  <a:srgbClr val="CF3338"/>
                </a:solidFill>
                <a:latin typeface="Consolas" panose="020B0609020204030204" pitchFamily="49" charset="0"/>
              </a:rPr>
              <a:t>bi.pbix</a:t>
            </a:r>
            <a:endParaRPr lang="en-US" sz="3200" dirty="0">
              <a:solidFill>
                <a:srgbClr val="CF3338"/>
              </a:solidFill>
              <a:latin typeface="Consolas" panose="020B0609020204030204" pitchFamily="49" charset="0"/>
            </a:endParaRPr>
          </a:p>
          <a:p>
            <a:endParaRPr lang="en-US" sz="3200" dirty="0">
              <a:solidFill>
                <a:srgbClr val="CF3338"/>
              </a:solidFill>
              <a:latin typeface="Consolas" panose="020B0609020204030204" pitchFamily="49" charset="0"/>
            </a:endParaRPr>
          </a:p>
          <a:p>
            <a:pPr marL="514350" indent="-514350">
              <a:buFont typeface="Arial" panose="020B0604020202020204" pitchFamily="34" charset="0"/>
              <a:buChar char="•"/>
            </a:pPr>
            <a:r>
              <a:rPr lang="en-US" sz="2800" b="1" dirty="0">
                <a:solidFill>
                  <a:srgbClr val="CF3338"/>
                </a:solidFill>
                <a:latin typeface="Pragmatica" pitchFamily="2" charset="0"/>
              </a:rPr>
              <a:t>Impute missing values</a:t>
            </a:r>
          </a:p>
          <a:p>
            <a:pPr marL="514350" indent="-514350">
              <a:buFont typeface="Arial" panose="020B0604020202020204" pitchFamily="34" charset="0"/>
              <a:buChar char="•"/>
            </a:pPr>
            <a:r>
              <a:rPr lang="en-US" sz="2800" b="1" dirty="0">
                <a:solidFill>
                  <a:srgbClr val="CF3338"/>
                </a:solidFill>
                <a:latin typeface="Pragmatica" pitchFamily="2" charset="0"/>
              </a:rPr>
              <a:t>Insert visualization</a:t>
            </a:r>
          </a:p>
          <a:p>
            <a:endParaRPr lang="en-US" sz="32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180285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355352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pic>
        <p:nvPicPr>
          <p:cNvPr id="1026" name="Picture 2" descr="Python for Excel: A Modern Environment for Automation and ...">
            <a:extLst>
              <a:ext uri="{FF2B5EF4-FFF2-40B4-BE49-F238E27FC236}">
                <a16:creationId xmlns:a16="http://schemas.microsoft.com/office/drawing/2014/main" id="{7FEF820A-1759-406E-AF97-7C2C186E6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8341" y="1831886"/>
            <a:ext cx="34925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ed Analytics in Power BI with R and Python af Ryan ...">
            <a:extLst>
              <a:ext uri="{FF2B5EF4-FFF2-40B4-BE49-F238E27FC236}">
                <a16:creationId xmlns:a16="http://schemas.microsoft.com/office/drawing/2014/main" id="{56637376-007B-4188-8699-8394C5AD5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0975" y="1831886"/>
            <a:ext cx="32004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Advancing into Analytics Cover Image">
            <a:extLst>
              <a:ext uri="{FF2B5EF4-FFF2-40B4-BE49-F238E27FC236}">
                <a16:creationId xmlns:a16="http://schemas.microsoft.com/office/drawing/2014/main" id="{46E582F5-9402-457E-B49D-A33B13A8CA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40" y="1831886"/>
            <a:ext cx="350096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97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is the analytics stack?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does Python fit into Microsoft’s?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data analytics stack</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Python-Powered Excel</a:t>
            </a:r>
          </a:p>
        </p:txBody>
      </p:sp>
    </p:spTree>
    <p:extLst>
      <p:ext uri="{BB962C8B-B14F-4D97-AF65-F5344CB8AC3E}">
        <p14:creationId xmlns:p14="http://schemas.microsoft.com/office/powerpoint/2010/main" val="279899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Python for Excel is coming (probably)…</a:t>
            </a:r>
          </a:p>
        </p:txBody>
      </p:sp>
      <p:pic>
        <p:nvPicPr>
          <p:cNvPr id="4" name="Picture 3" descr="Graphical user interface, application&#10;&#10;Description automatically generated">
            <a:extLst>
              <a:ext uri="{FF2B5EF4-FFF2-40B4-BE49-F238E27FC236}">
                <a16:creationId xmlns:a16="http://schemas.microsoft.com/office/drawing/2014/main" id="{2973FBE5-46F2-4258-9960-62FC0F0E6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28" y="2500511"/>
            <a:ext cx="11924743" cy="3005362"/>
          </a:xfrm>
          <a:prstGeom prst="rect">
            <a:avLst/>
          </a:prstGeom>
        </p:spPr>
      </p:pic>
      <p:sp>
        <p:nvSpPr>
          <p:cNvPr id="12" name="TextBox 11">
            <a:extLst>
              <a:ext uri="{FF2B5EF4-FFF2-40B4-BE49-F238E27FC236}">
                <a16:creationId xmlns:a16="http://schemas.microsoft.com/office/drawing/2014/main" id="{A902CE9F-5F21-480F-B737-C41CE85DE77D}"/>
              </a:ext>
            </a:extLst>
          </p:cNvPr>
          <p:cNvSpPr txBox="1"/>
          <p:nvPr/>
        </p:nvSpPr>
        <p:spPr>
          <a:xfrm>
            <a:off x="133628" y="6114327"/>
            <a:ext cx="8144933" cy="646331"/>
          </a:xfrm>
          <a:prstGeom prst="rect">
            <a:avLst/>
          </a:prstGeom>
          <a:noFill/>
        </p:spPr>
        <p:txBody>
          <a:bodyPr wrap="square">
            <a:spAutoFit/>
          </a:bodyPr>
          <a:lstStyle/>
          <a:p>
            <a:r>
              <a:rPr lang="en-US" dirty="0"/>
              <a:t>Page has been deleted: https://support.microsoft.com/en-us/office/uservoice-pages-430e1a78-e016-472a-a10f-dc2a3df3450a</a:t>
            </a:r>
          </a:p>
        </p:txBody>
      </p:sp>
    </p:spTree>
    <p:extLst>
      <p:ext uri="{BB962C8B-B14F-4D97-AF65-F5344CB8AC3E}">
        <p14:creationId xmlns:p14="http://schemas.microsoft.com/office/powerpoint/2010/main" val="308840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2" name="TextBox 11">
            <a:extLst>
              <a:ext uri="{FF2B5EF4-FFF2-40B4-BE49-F238E27FC236}">
                <a16:creationId xmlns:a16="http://schemas.microsoft.com/office/drawing/2014/main" id="{A902CE9F-5F21-480F-B737-C41CE85DE77D}"/>
              </a:ext>
            </a:extLst>
          </p:cNvPr>
          <p:cNvSpPr txBox="1"/>
          <p:nvPr/>
        </p:nvSpPr>
        <p:spPr>
          <a:xfrm>
            <a:off x="235228" y="6185410"/>
            <a:ext cx="8144933" cy="369332"/>
          </a:xfrm>
          <a:prstGeom prst="rect">
            <a:avLst/>
          </a:prstGeom>
          <a:noFill/>
        </p:spPr>
        <p:txBody>
          <a:bodyPr wrap="square">
            <a:spAutoFit/>
          </a:bodyPr>
          <a:lstStyle/>
          <a:p>
            <a:r>
              <a:rPr lang="en-US" dirty="0"/>
              <a:t>https://stringfestanalytics.com/basic-python-excel-workflow/</a:t>
            </a:r>
          </a:p>
        </p:txBody>
      </p:sp>
      <p:pic>
        <p:nvPicPr>
          <p:cNvPr id="2050" name="Picture 2" descr="Python &lt;&gt; Excel workflow ">
            <a:extLst>
              <a:ext uri="{FF2B5EF4-FFF2-40B4-BE49-F238E27FC236}">
                <a16:creationId xmlns:a16="http://schemas.microsoft.com/office/drawing/2014/main" id="{85BBB638-3000-491D-B350-5BC84FC8BD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9666"/>
          <a:stretch/>
        </p:blipFill>
        <p:spPr bwMode="auto">
          <a:xfrm>
            <a:off x="728133" y="97342"/>
            <a:ext cx="10972799" cy="578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2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Python-Powered Excel</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2800767"/>
          </a:xfrm>
          <a:prstGeom prst="rect">
            <a:avLst/>
          </a:prstGeom>
          <a:noFill/>
        </p:spPr>
        <p:txBody>
          <a:bodyPr wrap="square" rtlCol="0">
            <a:spAutoFit/>
          </a:bodyPr>
          <a:lstStyle/>
          <a:p>
            <a:r>
              <a:rPr lang="en-US" sz="2600" dirty="0">
                <a:solidFill>
                  <a:srgbClr val="CF3338"/>
                </a:solidFill>
                <a:latin typeface="Pragmatica" pitchFamily="2" charset="0"/>
              </a:rPr>
              <a:t>File: </a:t>
            </a:r>
            <a:r>
              <a:rPr lang="en-US" sz="2600" dirty="0">
                <a:solidFill>
                  <a:srgbClr val="CF3338"/>
                </a:solidFill>
                <a:latin typeface="Consolas" panose="020B0609020204030204" pitchFamily="49" charset="0"/>
              </a:rPr>
              <a:t>python-powered-</a:t>
            </a:r>
            <a:r>
              <a:rPr lang="en-US" sz="2600" dirty="0" err="1">
                <a:solidFill>
                  <a:srgbClr val="CF3338"/>
                </a:solidFill>
                <a:latin typeface="Consolas" panose="020B0609020204030204" pitchFamily="49" charset="0"/>
              </a:rPr>
              <a:t>excel.ipynb</a:t>
            </a:r>
            <a:endParaRPr lang="en-US" sz="2600" dirty="0">
              <a:solidFill>
                <a:srgbClr val="CF3338"/>
              </a:solidFill>
              <a:latin typeface="Consolas" panose="020B0609020204030204" pitchFamily="49" charset="0"/>
            </a:endParaRPr>
          </a:p>
          <a:p>
            <a:endParaRPr lang="en-US" sz="2600" dirty="0">
              <a:solidFill>
                <a:srgbClr val="CF3338"/>
              </a:solidFill>
              <a:latin typeface="Consolas" panose="020B0609020204030204" pitchFamily="49" charset="0"/>
            </a:endParaRPr>
          </a:p>
          <a:p>
            <a:pPr marL="514350" indent="-514350">
              <a:buFont typeface="Arial" panose="020B0604020202020204" pitchFamily="34" charset="0"/>
              <a:buChar char="•"/>
            </a:pPr>
            <a:r>
              <a:rPr lang="en-US" sz="2400" b="1" dirty="0">
                <a:solidFill>
                  <a:srgbClr val="CF3338"/>
                </a:solidFill>
                <a:latin typeface="Pragmatica" pitchFamily="2" charset="0"/>
              </a:rPr>
              <a:t>Add custom cell formats</a:t>
            </a:r>
          </a:p>
          <a:p>
            <a:pPr marL="514350" indent="-514350">
              <a:buFont typeface="Arial" panose="020B0604020202020204" pitchFamily="34" charset="0"/>
              <a:buChar char="•"/>
            </a:pPr>
            <a:r>
              <a:rPr lang="en-US" sz="2400" b="1" dirty="0">
                <a:solidFill>
                  <a:srgbClr val="CF3338"/>
                </a:solidFill>
                <a:latin typeface="Pragmatica" pitchFamily="2" charset="0"/>
              </a:rPr>
              <a:t>Re-size column widths</a:t>
            </a:r>
          </a:p>
          <a:p>
            <a:pPr marL="514350" indent="-514350">
              <a:buFont typeface="Arial" panose="020B0604020202020204" pitchFamily="34" charset="0"/>
              <a:buChar char="•"/>
            </a:pPr>
            <a:r>
              <a:rPr lang="en-US" sz="2400" b="1" dirty="0">
                <a:solidFill>
                  <a:srgbClr val="CF3338"/>
                </a:solidFill>
                <a:latin typeface="Pragmatica" pitchFamily="2" charset="0"/>
              </a:rPr>
              <a:t>Add charts (from Excel or Python)</a:t>
            </a:r>
          </a:p>
          <a:p>
            <a:pPr marL="457200" indent="-457200">
              <a:buFont typeface="Arial" panose="020B0604020202020204" pitchFamily="34" charset="0"/>
              <a:buChar char="•"/>
            </a:pPr>
            <a:endParaRPr lang="en-US" sz="2600" b="1" dirty="0">
              <a:solidFill>
                <a:srgbClr val="CF3338"/>
              </a:solidFill>
              <a:latin typeface="Consolas" panose="020B0609020204030204" pitchFamily="49" charset="0"/>
            </a:endParaRPr>
          </a:p>
          <a:p>
            <a:pPr marL="514350" indent="-514350">
              <a:buFont typeface="Arial" panose="020B0604020202020204" pitchFamily="34" charset="0"/>
              <a:buChar char="•"/>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109802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Python-Powered Power BI</a:t>
            </a:r>
          </a:p>
        </p:txBody>
      </p:sp>
    </p:spTree>
    <p:extLst>
      <p:ext uri="{BB962C8B-B14F-4D97-AF65-F5344CB8AC3E}">
        <p14:creationId xmlns:p14="http://schemas.microsoft.com/office/powerpoint/2010/main" val="163253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Python for Power BI is here already…</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4"/>
          <a:stretch>
            <a:fillRect/>
          </a:stretch>
        </p:blipFill>
        <p:spPr>
          <a:xfrm>
            <a:off x="562455" y="1410919"/>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5"/>
          <a:stretch>
            <a:fillRect/>
          </a:stretch>
        </p:blipFill>
        <p:spPr>
          <a:xfrm>
            <a:off x="562455" y="4591720"/>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711201" y="6347379"/>
            <a:ext cx="774710" cy="380414"/>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9FC8A81-5E93-4286-A4C8-9890763FBE22}"/>
              </a:ext>
            </a:extLst>
          </p:cNvPr>
          <p:cNvSpPr txBox="1"/>
          <p:nvPr/>
        </p:nvSpPr>
        <p:spPr>
          <a:xfrm>
            <a:off x="6283510" y="2449546"/>
            <a:ext cx="551109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Remote or unstructured data sources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Feature engineering (missing values, PCA)</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Regular expressions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Visualizations</a:t>
            </a:r>
          </a:p>
        </p:txBody>
      </p:sp>
    </p:spTree>
    <p:extLst>
      <p:ext uri="{BB962C8B-B14F-4D97-AF65-F5344CB8AC3E}">
        <p14:creationId xmlns:p14="http://schemas.microsoft.com/office/powerpoint/2010/main" val="75551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882</Words>
  <Application>Microsoft Office PowerPoint</Application>
  <PresentationFormat>Widescreen</PresentationFormat>
  <Paragraphs>104</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79</cp:revision>
  <dcterms:created xsi:type="dcterms:W3CDTF">2019-10-19T21:47:18Z</dcterms:created>
  <dcterms:modified xsi:type="dcterms:W3CDTF">2021-09-02T20:30:13Z</dcterms:modified>
</cp:coreProperties>
</file>